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4"/>
  </p:notesMasterIdLst>
  <p:handoutMasterIdLst>
    <p:handoutMasterId r:id="rId185"/>
  </p:handoutMasterIdLst>
  <p:sldIdLst>
    <p:sldId id="256" r:id="rId2"/>
    <p:sldId id="257" r:id="rId3"/>
    <p:sldId id="259" r:id="rId4"/>
    <p:sldId id="260" r:id="rId5"/>
    <p:sldId id="291" r:id="rId6"/>
    <p:sldId id="295" r:id="rId7"/>
    <p:sldId id="296" r:id="rId8"/>
    <p:sldId id="294" r:id="rId9"/>
    <p:sldId id="305" r:id="rId10"/>
    <p:sldId id="307" r:id="rId11"/>
    <p:sldId id="309" r:id="rId12"/>
    <p:sldId id="310" r:id="rId13"/>
    <p:sldId id="292" r:id="rId14"/>
    <p:sldId id="293" r:id="rId15"/>
    <p:sldId id="301" r:id="rId16"/>
    <p:sldId id="298" r:id="rId17"/>
    <p:sldId id="302" r:id="rId18"/>
    <p:sldId id="299" r:id="rId19"/>
    <p:sldId id="303" r:id="rId20"/>
    <p:sldId id="276" r:id="rId21"/>
    <p:sldId id="339" r:id="rId22"/>
    <p:sldId id="428" r:id="rId23"/>
    <p:sldId id="434" r:id="rId24"/>
    <p:sldId id="469" r:id="rId25"/>
    <p:sldId id="472" r:id="rId26"/>
    <p:sldId id="480" r:id="rId27"/>
    <p:sldId id="308" r:id="rId28"/>
    <p:sldId id="338" r:id="rId29"/>
    <p:sldId id="329" r:id="rId30"/>
    <p:sldId id="330" r:id="rId31"/>
    <p:sldId id="341" r:id="rId32"/>
    <p:sldId id="353" r:id="rId33"/>
    <p:sldId id="354" r:id="rId34"/>
    <p:sldId id="347" r:id="rId35"/>
    <p:sldId id="395" r:id="rId36"/>
    <p:sldId id="396" r:id="rId37"/>
    <p:sldId id="397" r:id="rId38"/>
    <p:sldId id="398" r:id="rId39"/>
    <p:sldId id="430" r:id="rId40"/>
    <p:sldId id="431" r:id="rId41"/>
    <p:sldId id="432" r:id="rId42"/>
    <p:sldId id="433" r:id="rId43"/>
    <p:sldId id="477" r:id="rId44"/>
    <p:sldId id="478" r:id="rId45"/>
    <p:sldId id="322" r:id="rId46"/>
    <p:sldId id="323" r:id="rId47"/>
    <p:sldId id="324" r:id="rId48"/>
    <p:sldId id="304" r:id="rId49"/>
    <p:sldId id="325" r:id="rId50"/>
    <p:sldId id="326" r:id="rId51"/>
    <p:sldId id="327" r:id="rId52"/>
    <p:sldId id="340" r:id="rId53"/>
    <p:sldId id="346" r:id="rId54"/>
    <p:sldId id="350" r:id="rId55"/>
    <p:sldId id="349" r:id="rId56"/>
    <p:sldId id="348" r:id="rId57"/>
    <p:sldId id="352" r:id="rId58"/>
    <p:sldId id="351" r:id="rId59"/>
    <p:sldId id="409" r:id="rId60"/>
    <p:sldId id="410" r:id="rId61"/>
    <p:sldId id="411" r:id="rId62"/>
    <p:sldId id="412" r:id="rId63"/>
    <p:sldId id="413" r:id="rId64"/>
    <p:sldId id="414" r:id="rId65"/>
    <p:sldId id="429" r:id="rId66"/>
    <p:sldId id="416" r:id="rId67"/>
    <p:sldId id="417" r:id="rId68"/>
    <p:sldId id="422" r:id="rId69"/>
    <p:sldId id="423" r:id="rId70"/>
    <p:sldId id="462" r:id="rId71"/>
    <p:sldId id="463" r:id="rId72"/>
    <p:sldId id="464" r:id="rId73"/>
    <p:sldId id="465" r:id="rId74"/>
    <p:sldId id="457" r:id="rId75"/>
    <p:sldId id="458" r:id="rId76"/>
    <p:sldId id="459" r:id="rId77"/>
    <p:sldId id="466" r:id="rId78"/>
    <p:sldId id="470" r:id="rId79"/>
    <p:sldId id="318" r:id="rId80"/>
    <p:sldId id="319" r:id="rId81"/>
    <p:sldId id="320" r:id="rId82"/>
    <p:sldId id="321" r:id="rId83"/>
    <p:sldId id="342" r:id="rId84"/>
    <p:sldId id="355" r:id="rId85"/>
    <p:sldId id="356" r:id="rId86"/>
    <p:sldId id="357" r:id="rId87"/>
    <p:sldId id="406" r:id="rId88"/>
    <p:sldId id="407" r:id="rId89"/>
    <p:sldId id="405" r:id="rId90"/>
    <p:sldId id="408" r:id="rId91"/>
    <p:sldId id="418" r:id="rId92"/>
    <p:sldId id="419" r:id="rId93"/>
    <p:sldId id="453" r:id="rId94"/>
    <p:sldId id="454" r:id="rId95"/>
    <p:sldId id="455" r:id="rId96"/>
    <p:sldId id="461" r:id="rId97"/>
    <p:sldId id="476" r:id="rId98"/>
    <p:sldId id="331" r:id="rId99"/>
    <p:sldId id="332" r:id="rId100"/>
    <p:sldId id="333" r:id="rId101"/>
    <p:sldId id="334" r:id="rId102"/>
    <p:sldId id="343" r:id="rId103"/>
    <p:sldId id="358" r:id="rId104"/>
    <p:sldId id="359" r:id="rId105"/>
    <p:sldId id="360" r:id="rId106"/>
    <p:sldId id="361" r:id="rId107"/>
    <p:sldId id="399" r:id="rId108"/>
    <p:sldId id="400" r:id="rId109"/>
    <p:sldId id="401" r:id="rId110"/>
    <p:sldId id="402" r:id="rId111"/>
    <p:sldId id="403" r:id="rId112"/>
    <p:sldId id="404" r:id="rId113"/>
    <p:sldId id="424" r:id="rId114"/>
    <p:sldId id="425" r:id="rId115"/>
    <p:sldId id="450" r:id="rId116"/>
    <p:sldId id="451" r:id="rId117"/>
    <p:sldId id="452" r:id="rId118"/>
    <p:sldId id="467" r:id="rId119"/>
    <p:sldId id="473" r:id="rId120"/>
    <p:sldId id="335" r:id="rId121"/>
    <p:sldId id="336" r:id="rId122"/>
    <p:sldId id="337" r:id="rId123"/>
    <p:sldId id="344" r:id="rId124"/>
    <p:sldId id="362" r:id="rId125"/>
    <p:sldId id="363" r:id="rId126"/>
    <p:sldId id="364" r:id="rId127"/>
    <p:sldId id="365" r:id="rId128"/>
    <p:sldId id="366" r:id="rId129"/>
    <p:sldId id="377" r:id="rId130"/>
    <p:sldId id="378" r:id="rId131"/>
    <p:sldId id="379" r:id="rId132"/>
    <p:sldId id="380" r:id="rId133"/>
    <p:sldId id="381" r:id="rId134"/>
    <p:sldId id="420" r:id="rId135"/>
    <p:sldId id="421" r:id="rId136"/>
    <p:sldId id="442" r:id="rId137"/>
    <p:sldId id="443" r:id="rId138"/>
    <p:sldId id="444" r:id="rId139"/>
    <p:sldId id="448" r:id="rId140"/>
    <p:sldId id="449" r:id="rId141"/>
    <p:sldId id="460" r:id="rId142"/>
    <p:sldId id="474" r:id="rId143"/>
    <p:sldId id="311" r:id="rId144"/>
    <p:sldId id="312" r:id="rId145"/>
    <p:sldId id="313" r:id="rId146"/>
    <p:sldId id="314" r:id="rId147"/>
    <p:sldId id="315" r:id="rId148"/>
    <p:sldId id="316" r:id="rId149"/>
    <p:sldId id="317" r:id="rId150"/>
    <p:sldId id="345" r:id="rId151"/>
    <p:sldId id="367" r:id="rId152"/>
    <p:sldId id="370" r:id="rId153"/>
    <p:sldId id="373" r:id="rId154"/>
    <p:sldId id="371" r:id="rId155"/>
    <p:sldId id="374" r:id="rId156"/>
    <p:sldId id="375" r:id="rId157"/>
    <p:sldId id="376" r:id="rId158"/>
    <p:sldId id="369" r:id="rId159"/>
    <p:sldId id="385" r:id="rId160"/>
    <p:sldId id="386" r:id="rId161"/>
    <p:sldId id="387" r:id="rId162"/>
    <p:sldId id="388" r:id="rId163"/>
    <p:sldId id="389" r:id="rId164"/>
    <p:sldId id="391" r:id="rId165"/>
    <p:sldId id="392" r:id="rId166"/>
    <p:sldId id="390" r:id="rId167"/>
    <p:sldId id="394" r:id="rId168"/>
    <p:sldId id="393" r:id="rId169"/>
    <p:sldId id="426" r:id="rId170"/>
    <p:sldId id="427" r:id="rId171"/>
    <p:sldId id="445" r:id="rId172"/>
    <p:sldId id="446" r:id="rId173"/>
    <p:sldId id="447" r:id="rId174"/>
    <p:sldId id="435" r:id="rId175"/>
    <p:sldId id="436" r:id="rId176"/>
    <p:sldId id="437" r:id="rId177"/>
    <p:sldId id="438" r:id="rId178"/>
    <p:sldId id="439" r:id="rId179"/>
    <p:sldId id="440" r:id="rId180"/>
    <p:sldId id="441" r:id="rId181"/>
    <p:sldId id="468" r:id="rId182"/>
    <p:sldId id="471" r:id="rId183"/>
  </p:sldIdLst>
  <p:sldSz cx="9144000" cy="5143500" type="screen16x9"/>
  <p:notesSz cx="6858000" cy="9144000"/>
  <p:embeddedFontLst>
    <p:embeddedFont>
      <p:font typeface="Archivo" panose="02020500000000000000" charset="0"/>
      <p:regular r:id="rId186"/>
      <p:bold r:id="rId187"/>
      <p:italic r:id="rId188"/>
      <p:boldItalic r:id="rId189"/>
    </p:embeddedFont>
    <p:embeddedFont>
      <p:font typeface="Cambria Math" panose="02040503050406030204" pitchFamily="18" charset="0"/>
      <p:regular r:id="rId190"/>
    </p:embeddedFont>
    <p:embeddedFont>
      <p:font typeface="Fira Sans Extra Condensed Medium" panose="02020500000000000000" charset="0"/>
      <p:regular r:id="rId191"/>
      <p:bold r:id="rId192"/>
      <p:italic r:id="rId193"/>
      <p:boldItalic r:id="rId194"/>
    </p:embeddedFont>
    <p:embeddedFont>
      <p:font typeface="Nunito Light" pitchFamily="2" charset="0"/>
      <p:regular r:id="rId195"/>
      <p:italic r:id="rId196"/>
    </p:embeddedFont>
    <p:embeddedFont>
      <p:font typeface="Paytone One" panose="02020500000000000000" charset="0"/>
      <p:regular r:id="rId197"/>
    </p:embeddedFont>
    <p:embeddedFont>
      <p:font typeface="Raleway SemiBold" pitchFamily="2" charset="0"/>
      <p:bold r:id="rId198"/>
      <p:boldItalic r:id="rId199"/>
    </p:embeddedFont>
    <p:embeddedFont>
      <p:font typeface="Roboto Condensed Light" panose="02000000000000000000" pitchFamily="2" charset="0"/>
      <p:regular r:id="rId200"/>
      <p:italic r:id="rId201"/>
    </p:embeddedFont>
    <p:embeddedFont>
      <p:font typeface="Rubik Medium" panose="02020500000000000000" charset="-79"/>
      <p:regular r:id="rId202"/>
      <p:bold r:id="rId203"/>
      <p:italic r:id="rId204"/>
      <p:boldItalic r:id="rId205"/>
    </p:embeddedFont>
    <p:embeddedFont>
      <p:font typeface="微軟正黑體" panose="020B0604030504040204" pitchFamily="34" charset="-120"/>
      <p:regular r:id="rId206"/>
      <p:bold r:id="rId207"/>
    </p:embeddedFont>
    <p:embeddedFont>
      <p:font typeface="微軟正黑體" panose="020B0604030504040204" pitchFamily="34" charset="-120"/>
      <p:regular r:id="rId206"/>
      <p:bold r:id="rId2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1E47F50A-BD98-4C98-9954-73000B7D4C89}">
          <p14:sldIdLst>
            <p14:sldId id="256"/>
          </p14:sldIdLst>
        </p14:section>
        <p14:section name="系統開發背景" id="{CB4AE38E-2F44-4498-85D9-78B290A19ACD}">
          <p14:sldIdLst>
            <p14:sldId id="257"/>
          </p14:sldIdLst>
        </p14:section>
        <p14:section name="系統目標與限制" id="{A2081CCE-13EA-407F-9892-4033D99FB159}">
          <p14:sldIdLst>
            <p14:sldId id="259"/>
            <p14:sldId id="260"/>
          </p14:sldIdLst>
        </p14:section>
        <p14:section name="巨觀需求-需求描述" id="{7EAE9D9C-C3F0-4A38-A9A2-92CE034AFE3C}">
          <p14:sldIdLst>
            <p14:sldId id="291"/>
            <p14:sldId id="295"/>
            <p14:sldId id="296"/>
            <p14:sldId id="294"/>
          </p14:sldIdLst>
        </p14:section>
        <p14:section name="描述性綱目&amp;事件條列式" id="{71233522-F30A-4918-9637-17AC3799F465}">
          <p14:sldIdLst>
            <p14:sldId id="305"/>
            <p14:sldId id="307"/>
          </p14:sldIdLst>
        </p14:section>
        <p14:section name="檢視-系統目標與限制" id="{9F5D69DE-438F-45C5-AB75-7AD4476D206D}">
          <p14:sldIdLst>
            <p14:sldId id="309"/>
            <p14:sldId id="310"/>
          </p14:sldIdLst>
        </p14:section>
        <p14:section name="資料藍圖&amp;資料詞彙" id="{A4A91D8D-B165-48D5-A788-956106DFC221}">
          <p14:sldIdLst>
            <p14:sldId id="292"/>
            <p14:sldId id="293"/>
            <p14:sldId id="301"/>
            <p14:sldId id="298"/>
            <p14:sldId id="302"/>
            <p14:sldId id="299"/>
            <p14:sldId id="303"/>
          </p14:sldIdLst>
        </p14:section>
        <p14:section name="使用個案圖" id="{C09141FB-F6B1-496B-B813-23E58E880D83}">
          <p14:sldIdLst>
            <p14:sldId id="276"/>
          </p14:sldIdLst>
        </p14:section>
        <p14:section name="整體活動圖" id="{B90704C1-A31C-4059-92E5-DF5EF8CB85D2}">
          <p14:sldIdLst>
            <p14:sldId id="339"/>
          </p14:sldIdLst>
        </p14:section>
        <p14:section name="介面架構圖" id="{655FEC89-E261-448C-9AF3-AC388CA8F84D}">
          <p14:sldIdLst>
            <p14:sldId id="428"/>
            <p14:sldId id="434"/>
          </p14:sldIdLst>
        </p14:section>
        <p14:section name="行為狀態機圖" id="{75F5351D-8356-46D1-AF4F-DE136FAB9FC5}">
          <p14:sldIdLst>
            <p14:sldId id="469"/>
          </p14:sldIdLst>
        </p14:section>
        <p14:section name="類別圖" id="{7D5CECC3-13D9-4616-B2E5-127DD90D5098}">
          <p14:sldIdLst>
            <p14:sldId id="472"/>
          </p14:sldIdLst>
        </p14:section>
        <p14:section name="符合3ONF系統類別圖" id="{023DC982-D7DD-448A-982C-180C3A9445CF}">
          <p14:sldIdLst>
            <p14:sldId id="480"/>
          </p14:sldIdLst>
        </p14:section>
        <p14:section name="描述使用個案" id="{3AE1DE1A-E365-413A-AB64-DF055DB748DF}">
          <p14:sldIdLst>
            <p14:sldId id="308"/>
          </p14:sldIdLst>
        </p14:section>
        <p14:section name="客戶登入-使用個案(1)" id="{B044736E-D17B-4E47-9BE1-390DD5E3B157}">
          <p14:sldIdLst>
            <p14:sldId id="338"/>
            <p14:sldId id="329"/>
            <p14:sldId id="330"/>
            <p14:sldId id="341"/>
          </p14:sldIdLst>
        </p14:section>
        <p14:section name="客戶登入-UI循序圖(課本7.2)" id="{24D12C41-2DF3-4ACB-8B3A-ED53A6B04C53}">
          <p14:sldIdLst>
            <p14:sldId id="353"/>
            <p14:sldId id="354"/>
            <p14:sldId id="347"/>
          </p14:sldIdLst>
        </p14:section>
        <p14:section name="客戶登入-AC循序圖(課本7.3)" id="{1C0F6D9F-5D7D-4E6E-80D8-316049D68C4F}">
          <p14:sldIdLst>
            <p14:sldId id="395"/>
            <p14:sldId id="396"/>
            <p14:sldId id="397"/>
            <p14:sldId id="398"/>
          </p14:sldIdLst>
        </p14:section>
        <p14:section name="客戶登入-UI、AC溝通圖" id="{281A0416-B28D-474B-96ED-8370F0398836}">
          <p14:sldIdLst>
            <p14:sldId id="430"/>
            <p14:sldId id="431"/>
          </p14:sldIdLst>
        </p14:section>
        <p14:section name="UI介面藍圖詞彙(課本8-1)" id="{6971F9B1-CE0E-442B-9149-FB2519CEB022}">
          <p14:sldIdLst>
            <p14:sldId id="432"/>
            <p14:sldId id="433"/>
          </p14:sldIdLst>
        </p14:section>
        <p14:section name="客戶登入-行為狀態機圖(課本8-2)" id="{EEF9BC87-8E8C-41F6-9F97-E700ED4FB489}">
          <p14:sldIdLst>
            <p14:sldId id="477"/>
          </p14:sldIdLst>
        </p14:section>
        <p14:section name="客戶登入-類別圖" id="{56068C3F-BE96-44F0-BFF4-A5FD06324A0E}">
          <p14:sldIdLst>
            <p14:sldId id="478"/>
          </p14:sldIdLst>
        </p14:section>
        <p14:section name="新增訂購項目-使用個案(2)" id="{2850103E-2CFA-453E-B9DE-D52F76C99E50}">
          <p14:sldIdLst>
            <p14:sldId id="322"/>
            <p14:sldId id="323"/>
            <p14:sldId id="324"/>
            <p14:sldId id="304"/>
            <p14:sldId id="325"/>
            <p14:sldId id="326"/>
            <p14:sldId id="327"/>
            <p14:sldId id="340"/>
          </p14:sldIdLst>
        </p14:section>
        <p14:section name="新增訂購項目-UI循序圖(課本7.2)" id="{9BA2236B-864D-4528-84BC-5BA232333A3D}">
          <p14:sldIdLst>
            <p14:sldId id="346"/>
            <p14:sldId id="350"/>
            <p14:sldId id="349"/>
            <p14:sldId id="348"/>
            <p14:sldId id="352"/>
            <p14:sldId id="351"/>
          </p14:sldIdLst>
        </p14:section>
        <p14:section name="新增訂購項目-AC循序圖(課本7.3)" id="{12859CB2-380E-4A35-A4EF-74C4028F7296}">
          <p14:sldIdLst>
            <p14:sldId id="409"/>
            <p14:sldId id="410"/>
            <p14:sldId id="411"/>
            <p14:sldId id="412"/>
            <p14:sldId id="413"/>
            <p14:sldId id="414"/>
            <p14:sldId id="429"/>
            <p14:sldId id="416"/>
            <p14:sldId id="417"/>
          </p14:sldIdLst>
        </p14:section>
        <p14:section name="新增訂購項目-UI、AC溝通圖" id="{D3300C9A-0707-43B8-8619-ACA9D3EBE37B}">
          <p14:sldIdLst>
            <p14:sldId id="422"/>
            <p14:sldId id="423"/>
          </p14:sldIdLst>
        </p14:section>
        <p14:section name="UI介面藍圖詞彙(課本8-1)" id="{B66F93FB-034E-468B-B674-8F89E55EA3E3}">
          <p14:sldIdLst>
            <p14:sldId id="462"/>
            <p14:sldId id="463"/>
            <p14:sldId id="464"/>
            <p14:sldId id="465"/>
            <p14:sldId id="457"/>
            <p14:sldId id="458"/>
            <p14:sldId id="459"/>
          </p14:sldIdLst>
        </p14:section>
        <p14:section name="新增訂購項目-行為狀態機圖(課本8-2)" id="{C7E38872-D8C6-428B-937B-2B3AACAEBAC3}">
          <p14:sldIdLst>
            <p14:sldId id="466"/>
          </p14:sldIdLst>
        </p14:section>
        <p14:section name="新增訂購項目-類別圖" id="{5844C839-5819-48CC-BBAB-799652A6ADD8}">
          <p14:sldIdLst>
            <p14:sldId id="470"/>
          </p14:sldIdLst>
        </p14:section>
        <p14:section name="修改訂購數量-使用個案(3)" id="{CD705B43-88D9-4195-BFBB-432DB2563C32}">
          <p14:sldIdLst>
            <p14:sldId id="318"/>
            <p14:sldId id="319"/>
            <p14:sldId id="320"/>
            <p14:sldId id="321"/>
            <p14:sldId id="342"/>
          </p14:sldIdLst>
        </p14:section>
        <p14:section name="修改訂購數量-UI循序圖(課本7.2)" id="{3CDED0FB-EF93-4F24-B249-46887F788D60}">
          <p14:sldIdLst>
            <p14:sldId id="355"/>
            <p14:sldId id="356"/>
            <p14:sldId id="357"/>
          </p14:sldIdLst>
        </p14:section>
        <p14:section name="修改訂購數量-AC循序圖(課本7.3)" id="{7A5020B9-BAE0-4983-AC4E-0CB9317043AD}">
          <p14:sldIdLst>
            <p14:sldId id="406"/>
            <p14:sldId id="407"/>
            <p14:sldId id="405"/>
            <p14:sldId id="408"/>
          </p14:sldIdLst>
        </p14:section>
        <p14:section name="修改訂購數量-UI、AC循序圖" id="{172F35F4-BF8D-4162-B01D-CFFDBC905476}">
          <p14:sldIdLst>
            <p14:sldId id="418"/>
            <p14:sldId id="419"/>
          </p14:sldIdLst>
        </p14:section>
        <p14:section name="UI介面藍圖詞彙(課本8-1)" id="{8A9C06FB-6F63-4897-BC70-1024817BF6E8}">
          <p14:sldIdLst>
            <p14:sldId id="453"/>
            <p14:sldId id="454"/>
            <p14:sldId id="455"/>
          </p14:sldIdLst>
        </p14:section>
        <p14:section name="修改訂購數量-行為狀態機圖(課本8-2)" id="{13CF7396-8735-4D47-928A-75DA5CE2934A}">
          <p14:sldIdLst>
            <p14:sldId id="461"/>
          </p14:sldIdLst>
        </p14:section>
        <p14:section name="修改訂購數量-類別圖" id="{E6980B59-C9E4-4F0C-B1B0-81C96E9C80BF}">
          <p14:sldIdLst>
            <p14:sldId id="476"/>
          </p14:sldIdLst>
        </p14:section>
        <p14:section name="刪除訂購項目-使用個案(4)" id="{4465C205-0490-42D5-8C40-2EFAD95BDC33}">
          <p14:sldIdLst>
            <p14:sldId id="331"/>
            <p14:sldId id="332"/>
            <p14:sldId id="333"/>
            <p14:sldId id="334"/>
            <p14:sldId id="343"/>
          </p14:sldIdLst>
        </p14:section>
        <p14:section name="刪除訂購項目-UI循序圖(課本7.2)" id="{FC2AC46B-6EB4-4968-B5CB-D3A18D77AA65}">
          <p14:sldIdLst>
            <p14:sldId id="358"/>
            <p14:sldId id="359"/>
            <p14:sldId id="360"/>
            <p14:sldId id="361"/>
          </p14:sldIdLst>
        </p14:section>
        <p14:section name="刪除訂購項目-AC循序圖(課本7.3)" id="{26F54B29-3BD1-45F3-8BF7-3D0A71AF4A7C}">
          <p14:sldIdLst>
            <p14:sldId id="399"/>
            <p14:sldId id="400"/>
            <p14:sldId id="401"/>
            <p14:sldId id="402"/>
            <p14:sldId id="403"/>
            <p14:sldId id="404"/>
          </p14:sldIdLst>
        </p14:section>
        <p14:section name="刪除訂購項目-UI、AC溝通圖" id="{A3F58968-A4D4-4778-BBEF-045FFA61D5E6}">
          <p14:sldIdLst>
            <p14:sldId id="424"/>
            <p14:sldId id="425"/>
          </p14:sldIdLst>
        </p14:section>
        <p14:section name="UI介面藍圖詞彙(課本8-1)" id="{CD84070A-972B-4C87-B037-D4828060C69E}">
          <p14:sldIdLst>
            <p14:sldId id="450"/>
            <p14:sldId id="451"/>
            <p14:sldId id="452"/>
          </p14:sldIdLst>
        </p14:section>
        <p14:section name="刪除訂購項目-行為狀態機圖(課本8-2)" id="{3202EA52-5F24-417E-9821-CF277CFE47AF}">
          <p14:sldIdLst>
            <p14:sldId id="467"/>
          </p14:sldIdLst>
        </p14:section>
        <p14:section name="刪除訂購項目-類別圖" id="{94C12BC8-9CE2-4ACB-8826-57C600D4B55D}">
          <p14:sldIdLst>
            <p14:sldId id="473"/>
          </p14:sldIdLst>
        </p14:section>
        <p14:section name="取消採購訂單-使用個案(5)" id="{E6AA9198-A977-4689-88A6-BDC99A5DD0F9}">
          <p14:sldIdLst>
            <p14:sldId id="335"/>
            <p14:sldId id="336"/>
            <p14:sldId id="337"/>
            <p14:sldId id="344"/>
          </p14:sldIdLst>
        </p14:section>
        <p14:section name="取消採購訂單-UI循序圖(課本7.2)" id="{24AC6C4A-C300-4F12-9AB2-907DB0ACF3ED}">
          <p14:sldIdLst>
            <p14:sldId id="362"/>
            <p14:sldId id="363"/>
            <p14:sldId id="364"/>
            <p14:sldId id="365"/>
            <p14:sldId id="366"/>
          </p14:sldIdLst>
        </p14:section>
        <p14:section name="取消採購訂單-AC循序圖(課本7.3)" id="{74375DC8-F07A-434E-8D28-7834B966D3F8}">
          <p14:sldIdLst>
            <p14:sldId id="377"/>
            <p14:sldId id="378"/>
            <p14:sldId id="379"/>
            <p14:sldId id="380"/>
            <p14:sldId id="381"/>
          </p14:sldIdLst>
        </p14:section>
        <p14:section name="取消採購訂購-UI、AC循序圖" id="{089C4896-4DA1-47C4-A530-69947040E4ED}">
          <p14:sldIdLst>
            <p14:sldId id="420"/>
            <p14:sldId id="421"/>
          </p14:sldIdLst>
        </p14:section>
        <p14:section name="UI介面藍圖詞彙(課本8-1)" id="{354B4F5B-6059-4924-B551-240707C6D853}">
          <p14:sldIdLst>
            <p14:sldId id="442"/>
            <p14:sldId id="443"/>
            <p14:sldId id="444"/>
            <p14:sldId id="448"/>
            <p14:sldId id="449"/>
          </p14:sldIdLst>
        </p14:section>
        <p14:section name="取消採購訂單-行為狀態機圖(課本8-2)" id="{E65A7A84-3CE8-4091-974F-D2161C66BAEF}">
          <p14:sldIdLst>
            <p14:sldId id="460"/>
          </p14:sldIdLst>
        </p14:section>
        <p14:section name="取消採購訂單-類別圖" id="{CBA2C92E-5B65-473B-B2EF-CAF96CBAB111}">
          <p14:sldIdLst>
            <p14:sldId id="474"/>
          </p14:sldIdLst>
        </p14:section>
        <p14:section name="確認採購訂單-使用個案(6)" id="{2542BC42-F32F-41BC-B003-1D917D3F76CD}">
          <p14:sldIdLst>
            <p14:sldId id="311"/>
            <p14:sldId id="312"/>
            <p14:sldId id="313"/>
            <p14:sldId id="314"/>
            <p14:sldId id="315"/>
            <p14:sldId id="316"/>
            <p14:sldId id="317"/>
            <p14:sldId id="345"/>
          </p14:sldIdLst>
        </p14:section>
        <p14:section name="確認採購訂單-UI循序圖(課本7.2)" id="{A3743300-260E-48E3-8A35-7052D9CD1ABE}">
          <p14:sldIdLst>
            <p14:sldId id="367"/>
            <p14:sldId id="370"/>
            <p14:sldId id="373"/>
            <p14:sldId id="371"/>
            <p14:sldId id="374"/>
            <p14:sldId id="375"/>
            <p14:sldId id="376"/>
            <p14:sldId id="369"/>
          </p14:sldIdLst>
        </p14:section>
        <p14:section name="確認採購訂單-AC循序圖(課本7.3)" id="{735BE37B-E074-46CB-9610-2F08B26FF540}">
          <p14:sldIdLst>
            <p14:sldId id="385"/>
            <p14:sldId id="386"/>
            <p14:sldId id="387"/>
            <p14:sldId id="388"/>
            <p14:sldId id="389"/>
            <p14:sldId id="391"/>
            <p14:sldId id="392"/>
            <p14:sldId id="390"/>
            <p14:sldId id="394"/>
            <p14:sldId id="393"/>
          </p14:sldIdLst>
        </p14:section>
        <p14:section name="確認採購訂單-UI、AC溝通圖" id="{6D4AC01B-8C2E-4A49-B890-72430EF12064}">
          <p14:sldIdLst>
            <p14:sldId id="426"/>
            <p14:sldId id="427"/>
          </p14:sldIdLst>
        </p14:section>
        <p14:section name="UI介面藍圖詞彙(課本8-1)" id="{19B8D785-948A-49C9-A69F-E2BDF9FE3E70}">
          <p14:sldIdLst>
            <p14:sldId id="445"/>
            <p14:sldId id="446"/>
            <p14:sldId id="447"/>
            <p14:sldId id="435"/>
            <p14:sldId id="436"/>
            <p14:sldId id="437"/>
            <p14:sldId id="438"/>
            <p14:sldId id="439"/>
            <p14:sldId id="440"/>
            <p14:sldId id="441"/>
          </p14:sldIdLst>
        </p14:section>
        <p14:section name="確認採購訂單-行為狀態機圖(課本8-2)" id="{88AF1315-12FD-47BA-A0BA-60DEE2D38031}">
          <p14:sldIdLst>
            <p14:sldId id="468"/>
          </p14:sldIdLst>
        </p14:section>
        <p14:section name="確認採購訂單-類別圖" id="{96C44523-9871-4204-A325-97049E3BBB19}">
          <p14:sldIdLst>
            <p14:sldId id="4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F88DA7-A5EA-A16A-8F79-7F12701639F3}" name="巧 薰" initials="巧" userId="7fab21f6824a8f7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56E5F7-DCF2-4F9C-AE1B-8167118C69D7}">
  <a:tblStyle styleId="{A456E5F7-DCF2-4F9C-AE1B-8167118C6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60"/>
  </p:normalViewPr>
  <p:slideViewPr>
    <p:cSldViewPr snapToGrid="0">
      <p:cViewPr varScale="1">
        <p:scale>
          <a:sx n="100" d="100"/>
          <a:sy n="100" d="100"/>
        </p:scale>
        <p:origin x="80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6.fntdata"/><Relationship Id="rId205"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7.fntdata"/><Relationship Id="rId206" Type="http://schemas.openxmlformats.org/officeDocument/2006/relationships/font" Target="fonts/font2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8.fntdata"/><Relationship Id="rId207" Type="http://schemas.openxmlformats.org/officeDocument/2006/relationships/font" Target="fonts/font22.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9.fntdata"/><Relationship Id="rId199" Type="http://schemas.openxmlformats.org/officeDocument/2006/relationships/font" Target="fonts/font14.fntdata"/><Relationship Id="rId203" Type="http://schemas.openxmlformats.org/officeDocument/2006/relationships/font" Target="fonts/font18.fntdata"/><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0.fntdata"/><Relationship Id="rId209" Type="http://schemas.openxmlformats.org/officeDocument/2006/relationships/viewProps" Target="viewProps.xml"/><Relationship Id="rId190" Type="http://schemas.openxmlformats.org/officeDocument/2006/relationships/font" Target="fonts/font5.fntdata"/><Relationship Id="rId204"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1.fntdata"/><Relationship Id="rId200"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fntdata"/><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2.fntdata"/><Relationship Id="rId201"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2.fntdata"/><Relationship Id="rId1" Type="http://schemas.openxmlformats.org/officeDocument/2006/relationships/slideMaster" Target="slideMasters/slideMaster1.xml"/><Relationship Id="rId212" Type="http://schemas.microsoft.com/office/2018/10/relationships/authors" Targe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3.fntdata"/><Relationship Id="rId202" Type="http://schemas.openxmlformats.org/officeDocument/2006/relationships/font" Target="fonts/font17.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3.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BA51D6-4F34-493A-B20B-E86751E44EE4}" type="datetimeFigureOut">
              <a:rPr lang="zh-TW" altLang="en-US" smtClean="0"/>
              <a:t>2022/12/29</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D2299E-AA3D-4A51-86E5-F22A66A4DF9B}" type="slidenum">
              <a:rPr lang="zh-TW" altLang="en-US" smtClean="0"/>
              <a:t>‹#›</a:t>
            </a:fld>
            <a:endParaRPr lang="zh-TW" altLang="en-US"/>
          </a:p>
        </p:txBody>
      </p:sp>
    </p:spTree>
    <p:extLst>
      <p:ext uri="{BB962C8B-B14F-4D97-AF65-F5344CB8AC3E}">
        <p14:creationId xmlns:p14="http://schemas.microsoft.com/office/powerpoint/2010/main" val="4109774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8788001"/>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3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34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93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28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2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16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11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5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76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7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89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83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79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76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3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583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841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51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934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190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055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6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2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175" y="-66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162944" y="1741826"/>
            <a:ext cx="177537" cy="259738"/>
          </a:xfrm>
          <a:custGeom>
            <a:avLst/>
            <a:gdLst/>
            <a:ahLst/>
            <a:cxnLst/>
            <a:rect l="l" t="t" r="r" b="b"/>
            <a:pathLst>
              <a:path w="5650" h="8266" extrusionOk="0">
                <a:moveTo>
                  <a:pt x="4133" y="0"/>
                </a:moveTo>
                <a:cubicBezTo>
                  <a:pt x="3678" y="0"/>
                  <a:pt x="3223" y="265"/>
                  <a:pt x="3034" y="682"/>
                </a:cubicBezTo>
                <a:lnTo>
                  <a:pt x="304" y="6370"/>
                </a:lnTo>
                <a:cubicBezTo>
                  <a:pt x="1" y="7014"/>
                  <a:pt x="266" y="7772"/>
                  <a:pt x="911" y="8114"/>
                </a:cubicBezTo>
                <a:cubicBezTo>
                  <a:pt x="1100" y="8189"/>
                  <a:pt x="1290" y="8227"/>
                  <a:pt x="1517" y="8265"/>
                </a:cubicBezTo>
                <a:cubicBezTo>
                  <a:pt x="1972" y="8265"/>
                  <a:pt x="2427" y="7962"/>
                  <a:pt x="2617" y="7545"/>
                </a:cubicBezTo>
                <a:lnTo>
                  <a:pt x="5346" y="1858"/>
                </a:lnTo>
                <a:cubicBezTo>
                  <a:pt x="5650" y="1213"/>
                  <a:pt x="5384" y="455"/>
                  <a:pt x="4740" y="152"/>
                </a:cubicBezTo>
                <a:cubicBezTo>
                  <a:pt x="4550" y="38"/>
                  <a:pt x="4361" y="0"/>
                  <a:pt x="4133" y="0"/>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8690" y="1798014"/>
            <a:ext cx="249086" cy="218889"/>
          </a:xfrm>
          <a:custGeom>
            <a:avLst/>
            <a:gdLst/>
            <a:ahLst/>
            <a:cxnLst/>
            <a:rect l="l" t="t" r="r" b="b"/>
            <a:pathLst>
              <a:path w="7927" h="6966" extrusionOk="0">
                <a:moveTo>
                  <a:pt x="1861" y="0"/>
                </a:moveTo>
                <a:cubicBezTo>
                  <a:pt x="863" y="0"/>
                  <a:pt x="1" y="1260"/>
                  <a:pt x="879" y="2226"/>
                </a:cubicBezTo>
                <a:lnTo>
                  <a:pt x="5239" y="6549"/>
                </a:lnTo>
                <a:cubicBezTo>
                  <a:pt x="5463" y="6809"/>
                  <a:pt x="5833" y="6960"/>
                  <a:pt x="6169" y="6966"/>
                </a:cubicBezTo>
                <a:lnTo>
                  <a:pt x="6169" y="6966"/>
                </a:lnTo>
                <a:cubicBezTo>
                  <a:pt x="7331" y="6950"/>
                  <a:pt x="7926" y="5558"/>
                  <a:pt x="7097" y="4729"/>
                </a:cubicBezTo>
                <a:lnTo>
                  <a:pt x="2737" y="369"/>
                </a:lnTo>
                <a:cubicBezTo>
                  <a:pt x="2460" y="110"/>
                  <a:pt x="2155" y="0"/>
                  <a:pt x="1861" y="0"/>
                </a:cubicBezTo>
                <a:close/>
                <a:moveTo>
                  <a:pt x="6169" y="6966"/>
                </a:moveTo>
                <a:cubicBezTo>
                  <a:pt x="6162" y="6966"/>
                  <a:pt x="6156" y="6966"/>
                  <a:pt x="6149" y="6966"/>
                </a:cubicBezTo>
                <a:lnTo>
                  <a:pt x="6187" y="6966"/>
                </a:lnTo>
                <a:cubicBezTo>
                  <a:pt x="6181" y="6966"/>
                  <a:pt x="6175" y="6966"/>
                  <a:pt x="6169" y="6966"/>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954">
            <a:off x="589450" y="2264700"/>
            <a:ext cx="4325700" cy="17589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aytone One"/>
              <a:buNone/>
              <a:defRPr sz="5200">
                <a:solidFill>
                  <a:schemeClr val="lt2"/>
                </a:solidFill>
              </a:defRPr>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13" name="Google Shape;13;p2"/>
          <p:cNvSpPr txBox="1">
            <a:spLocks noGrp="1"/>
          </p:cNvSpPr>
          <p:nvPr>
            <p:ph type="subTitle" idx="1"/>
          </p:nvPr>
        </p:nvSpPr>
        <p:spPr>
          <a:xfrm rot="1327">
            <a:off x="627557" y="3861225"/>
            <a:ext cx="3109200" cy="6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a:endParaRPr dirty="0"/>
          </a:p>
        </p:txBody>
      </p:sp>
      <p:grpSp>
        <p:nvGrpSpPr>
          <p:cNvPr id="14" name="Google Shape;14;p2"/>
          <p:cNvGrpSpPr/>
          <p:nvPr/>
        </p:nvGrpSpPr>
        <p:grpSpPr>
          <a:xfrm>
            <a:off x="-56452" y="-409937"/>
            <a:ext cx="5626241" cy="2422647"/>
            <a:chOff x="238125" y="1308725"/>
            <a:chExt cx="7139900" cy="3074425"/>
          </a:xfrm>
        </p:grpSpPr>
        <p:sp>
          <p:nvSpPr>
            <p:cNvPr id="15" name="Google Shape;15;p2"/>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投影片編號版面配置區 1">
            <a:extLst>
              <a:ext uri="{FF2B5EF4-FFF2-40B4-BE49-F238E27FC236}">
                <a16:creationId xmlns:a16="http://schemas.microsoft.com/office/drawing/2014/main" id="{681BD09A-45F6-C89E-FD0B-BC53798325E6}"/>
              </a:ext>
            </a:extLst>
          </p:cNvPr>
          <p:cNvSpPr>
            <a:spLocks noGrp="1"/>
          </p:cNvSpPr>
          <p:nvPr>
            <p:ph type="sldNum" sz="quarter" idx="4"/>
          </p:nvPr>
        </p:nvSpPr>
        <p:spPr>
          <a:xfrm>
            <a:off x="8707902" y="4868863"/>
            <a:ext cx="436098"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p:nvPr/>
        </p:nvSpPr>
        <p:spPr>
          <a:xfrm>
            <a:off x="635088"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txBox="1">
            <a:spLocks noGrp="1"/>
          </p:cNvSpPr>
          <p:nvPr>
            <p:ph type="ctrTitle"/>
          </p:nvPr>
        </p:nvSpPr>
        <p:spPr>
          <a:xfrm>
            <a:off x="1024538" y="2340087"/>
            <a:ext cx="4460100" cy="120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5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3"/>
          <p:cNvSpPr txBox="1">
            <a:spLocks noGrp="1"/>
          </p:cNvSpPr>
          <p:nvPr>
            <p:ph type="subTitle" idx="1"/>
          </p:nvPr>
        </p:nvSpPr>
        <p:spPr>
          <a:xfrm>
            <a:off x="1024538" y="3742032"/>
            <a:ext cx="2614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5" name="Google Shape;65;p3"/>
          <p:cNvSpPr txBox="1">
            <a:spLocks noGrp="1"/>
          </p:cNvSpPr>
          <p:nvPr>
            <p:ph type="title" idx="2" hasCustomPrompt="1"/>
          </p:nvPr>
        </p:nvSpPr>
        <p:spPr>
          <a:xfrm>
            <a:off x="995519" y="1435881"/>
            <a:ext cx="2183700" cy="92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9600">
                <a:solidFill>
                  <a:schemeClr val="lt2"/>
                </a:solidFill>
              </a:defRPr>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grpSp>
        <p:nvGrpSpPr>
          <p:cNvPr id="66" name="Google Shape;66;p3"/>
          <p:cNvGrpSpPr/>
          <p:nvPr/>
        </p:nvGrpSpPr>
        <p:grpSpPr>
          <a:xfrm rot="-1705845">
            <a:off x="-592077" y="-372503"/>
            <a:ext cx="2056834" cy="1605996"/>
            <a:chOff x="8827921" y="727574"/>
            <a:chExt cx="2056818" cy="1605983"/>
          </a:xfrm>
        </p:grpSpPr>
        <p:sp>
          <p:nvSpPr>
            <p:cNvPr id="67" name="Google Shape;67;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1765255" y="-765283"/>
            <a:ext cx="2056818" cy="1605983"/>
            <a:chOff x="8827921" y="727574"/>
            <a:chExt cx="2056818" cy="1605983"/>
          </a:xfrm>
        </p:grpSpPr>
        <p:sp>
          <p:nvSpPr>
            <p:cNvPr id="79" name="Google Shape;79;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id="{7534D217-E391-FEAF-FD67-7B68E9C948CC}"/>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
        <p:cNvGrpSpPr/>
        <p:nvPr/>
      </p:nvGrpSpPr>
      <p:grpSpPr>
        <a:xfrm>
          <a:off x="0" y="0"/>
          <a:ext cx="0" cy="0"/>
          <a:chOff x="0" y="0"/>
          <a:chExt cx="0" cy="0"/>
        </a:xfrm>
      </p:grpSpPr>
      <p:sp>
        <p:nvSpPr>
          <p:cNvPr id="91" name="Google Shape;91;p4"/>
          <p:cNvSpPr txBox="1">
            <a:spLocks noGrp="1"/>
          </p:cNvSpPr>
          <p:nvPr>
            <p:ph type="body" idx="1"/>
          </p:nvPr>
        </p:nvSpPr>
        <p:spPr>
          <a:xfrm>
            <a:off x="1752600" y="1539338"/>
            <a:ext cx="5638800" cy="2788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2"/>
              </a:buClr>
              <a:buSzPts val="1600"/>
              <a:buFont typeface="Raleway SemiBold"/>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92" name="Google Shape;92;p4"/>
          <p:cNvSpPr txBox="1">
            <a:spLocks noGrp="1"/>
          </p:cNvSpPr>
          <p:nvPr>
            <p:ph type="title"/>
          </p:nvPr>
        </p:nvSpPr>
        <p:spPr>
          <a:xfrm>
            <a:off x="1569900" y="355650"/>
            <a:ext cx="60042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95DAC447-96EE-27F8-EC48-7B94E8B69B6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DEDC8300-2CA2-97F5-CB42-5E7BD5A6E804}"/>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txBox="1">
            <a:spLocks noGrp="1"/>
          </p:cNvSpPr>
          <p:nvPr>
            <p:ph type="subTitle" idx="1"/>
          </p:nvPr>
        </p:nvSpPr>
        <p:spPr>
          <a:xfrm flipH="1">
            <a:off x="1314650" y="1169400"/>
            <a:ext cx="65151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dirty="0"/>
          </a:p>
        </p:txBody>
      </p:sp>
      <p:sp>
        <p:nvSpPr>
          <p:cNvPr id="190" name="Google Shape;190;p7"/>
          <p:cNvSpPr txBox="1">
            <a:spLocks noGrp="1"/>
          </p:cNvSpPr>
          <p:nvPr>
            <p:ph type="title"/>
          </p:nvPr>
        </p:nvSpPr>
        <p:spPr>
          <a:xfrm>
            <a:off x="895350" y="353650"/>
            <a:ext cx="73533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grpSp>
        <p:nvGrpSpPr>
          <p:cNvPr id="199" name="Google Shape;199;p7"/>
          <p:cNvGrpSpPr/>
          <p:nvPr/>
        </p:nvGrpSpPr>
        <p:grpSpPr>
          <a:xfrm rot="-5400000">
            <a:off x="5905559" y="3419477"/>
            <a:ext cx="1381253" cy="3304927"/>
            <a:chOff x="-303391" y="2"/>
            <a:chExt cx="1381253" cy="3304927"/>
          </a:xfrm>
        </p:grpSpPr>
        <p:sp>
          <p:nvSpPr>
            <p:cNvPr id="200" name="Google Shape;200;p7"/>
            <p:cNvSpPr/>
            <p:nvPr/>
          </p:nvSpPr>
          <p:spPr>
            <a:xfrm rot="5400000">
              <a:off x="-293608" y="-9782"/>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5400000">
              <a:off x="611994" y="215149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5400000">
              <a:off x="608528" y="983907"/>
              <a:ext cx="215938" cy="149634"/>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5400000">
              <a:off x="377472" y="1759134"/>
              <a:ext cx="167955" cy="21153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5400000">
              <a:off x="366110" y="544510"/>
              <a:ext cx="236767" cy="78299"/>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5400000">
              <a:off x="297613" y="1306799"/>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5400000">
              <a:off x="668193" y="140466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5400000">
              <a:off x="687764" y="368047"/>
              <a:ext cx="181213" cy="206466"/>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5400000">
              <a:off x="143894" y="69474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5400000">
              <a:off x="-20570" y="304289"/>
              <a:ext cx="198895" cy="18626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5400000">
              <a:off x="7845" y="1885717"/>
              <a:ext cx="141441" cy="222247"/>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5400000">
              <a:off x="-248782" y="1562172"/>
              <a:ext cx="210891" cy="172364"/>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5400000">
              <a:off x="-157879" y="2392967"/>
              <a:ext cx="185015" cy="204582"/>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5400000">
              <a:off x="12581" y="1139832"/>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5400000">
              <a:off x="115167" y="1544188"/>
              <a:ext cx="207728" cy="16984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5400000">
              <a:off x="183976" y="2631295"/>
              <a:ext cx="219101" cy="95342"/>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rot="5400000">
              <a:off x="883080" y="744956"/>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5400000">
              <a:off x="179556" y="120857"/>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5400000">
              <a:off x="627167" y="81718"/>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5400000">
              <a:off x="867293" y="194221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5400000">
              <a:off x="293806" y="213414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5400000">
              <a:off x="297613" y="2848612"/>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5400000">
              <a:off x="44469" y="314549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682004">
            <a:off x="8005165" y="3252812"/>
            <a:ext cx="1659604" cy="955908"/>
            <a:chOff x="-2787194" y="3337570"/>
            <a:chExt cx="1659555" cy="955880"/>
          </a:xfrm>
        </p:grpSpPr>
        <p:sp>
          <p:nvSpPr>
            <p:cNvPr id="224" name="Google Shape;224;p7"/>
            <p:cNvSpPr/>
            <p:nvPr/>
          </p:nvSpPr>
          <p:spPr>
            <a:xfrm>
              <a:off x="-1622532" y="3516010"/>
              <a:ext cx="175130" cy="220565"/>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344240" y="3337570"/>
              <a:ext cx="216601" cy="17842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180592" y="3515992"/>
              <a:ext cx="216601" cy="113905"/>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502225" y="4109110"/>
              <a:ext cx="217268" cy="18434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787194" y="3972452"/>
              <a:ext cx="219899" cy="179726"/>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344131" y="3909731"/>
              <a:ext cx="237670" cy="131676"/>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889177" y="3790567"/>
              <a:ext cx="216601" cy="177095"/>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id="{562E2526-55A9-F9D4-073D-C448EF76095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51"/>
        <p:cNvGrpSpPr/>
        <p:nvPr/>
      </p:nvGrpSpPr>
      <p:grpSpPr>
        <a:xfrm>
          <a:off x="0" y="0"/>
          <a:ext cx="0" cy="0"/>
          <a:chOff x="0" y="0"/>
          <a:chExt cx="0" cy="0"/>
        </a:xfrm>
      </p:grpSpPr>
      <p:sp>
        <p:nvSpPr>
          <p:cNvPr id="452" name="Google Shape;452;p14"/>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A7253989-00D7-45B1-03E9-51FA4602F3D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480"/>
        <p:cNvGrpSpPr/>
        <p:nvPr/>
      </p:nvGrpSpPr>
      <p:grpSpPr>
        <a:xfrm>
          <a:off x="0" y="0"/>
          <a:ext cx="0" cy="0"/>
          <a:chOff x="0" y="0"/>
          <a:chExt cx="0" cy="0"/>
        </a:xfrm>
      </p:grpSpPr>
      <p:sp>
        <p:nvSpPr>
          <p:cNvPr id="481" name="Google Shape;481;p16"/>
          <p:cNvSpPr txBox="1">
            <a:spLocks noGrp="1"/>
          </p:cNvSpPr>
          <p:nvPr>
            <p:ph type="title" hasCustomPrompt="1"/>
          </p:nvPr>
        </p:nvSpPr>
        <p:spPr>
          <a:xfrm flipH="1">
            <a:off x="6350399" y="1966625"/>
            <a:ext cx="1536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lt1"/>
                </a:solidFill>
              </a:defRPr>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82" name="Google Shape;482;p16"/>
          <p:cNvSpPr txBox="1">
            <a:spLocks noGrp="1"/>
          </p:cNvSpPr>
          <p:nvPr>
            <p:ph type="subTitle" idx="1"/>
          </p:nvPr>
        </p:nvSpPr>
        <p:spPr>
          <a:xfrm flipH="1">
            <a:off x="1120425" y="3423475"/>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3" name="Google Shape;483;p16"/>
          <p:cNvSpPr txBox="1">
            <a:spLocks noGrp="1"/>
          </p:cNvSpPr>
          <p:nvPr>
            <p:ph type="subTitle" idx="2"/>
          </p:nvPr>
        </p:nvSpPr>
        <p:spPr>
          <a:xfrm>
            <a:off x="6247843"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4" name="Google Shape;484;p16"/>
          <p:cNvSpPr txBox="1">
            <a:spLocks noGrp="1"/>
          </p:cNvSpPr>
          <p:nvPr>
            <p:ph type="subTitle" idx="3"/>
          </p:nvPr>
        </p:nvSpPr>
        <p:spPr>
          <a:xfrm flipH="1">
            <a:off x="3672864"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5" name="Google Shape;485;p16"/>
          <p:cNvSpPr txBox="1">
            <a:spLocks noGrp="1"/>
          </p:cNvSpPr>
          <p:nvPr>
            <p:ph type="subTitle" idx="4"/>
          </p:nvPr>
        </p:nvSpPr>
        <p:spPr>
          <a:xfrm flipH="1">
            <a:off x="705825" y="2889083"/>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6" name="Google Shape;486;p16"/>
          <p:cNvSpPr txBox="1">
            <a:spLocks noGrp="1"/>
          </p:cNvSpPr>
          <p:nvPr>
            <p:ph type="subTitle" idx="5"/>
          </p:nvPr>
        </p:nvSpPr>
        <p:spPr>
          <a:xfrm>
            <a:off x="5833236" y="2889075"/>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7" name="Google Shape;487;p16"/>
          <p:cNvSpPr txBox="1">
            <a:spLocks noGrp="1"/>
          </p:cNvSpPr>
          <p:nvPr>
            <p:ph type="subTitle" idx="6"/>
          </p:nvPr>
        </p:nvSpPr>
        <p:spPr>
          <a:xfrm flipH="1">
            <a:off x="3234867" y="2889083"/>
            <a:ext cx="26808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8" name="Google Shape;488;p16"/>
          <p:cNvSpPr txBox="1">
            <a:spLocks noGrp="1"/>
          </p:cNvSpPr>
          <p:nvPr>
            <p:ph type="title" idx="7" hasCustomPrompt="1"/>
          </p:nvPr>
        </p:nvSpPr>
        <p:spPr>
          <a:xfrm>
            <a:off x="3913467"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89" name="Google Shape;489;p16"/>
          <p:cNvSpPr txBox="1">
            <a:spLocks noGrp="1"/>
          </p:cNvSpPr>
          <p:nvPr>
            <p:ph type="title" idx="8" hasCustomPrompt="1"/>
          </p:nvPr>
        </p:nvSpPr>
        <p:spPr>
          <a:xfrm>
            <a:off x="1361034"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90" name="Google Shape;490;p16"/>
          <p:cNvSpPr txBox="1">
            <a:spLocks noGrp="1"/>
          </p:cNvSpPr>
          <p:nvPr>
            <p:ph type="title" idx="9"/>
          </p:nvPr>
        </p:nvSpPr>
        <p:spPr>
          <a:xfrm>
            <a:off x="1728975" y="356125"/>
            <a:ext cx="5685900" cy="70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236171CD-6956-4257-7DDE-ED7BAE9EF4FC}"/>
              </a:ext>
            </a:extLst>
          </p:cNvPr>
          <p:cNvSpPr>
            <a:spLocks noGrp="1"/>
          </p:cNvSpPr>
          <p:nvPr>
            <p:ph type="sldNum" sz="quarter" idx="10"/>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848"/>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C454F5C-F48D-C049-7DA4-8444538FB38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9"/>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1EB2806-7625-85E6-974C-7D45B545FE08}"/>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0205D32-435B-1350-82AA-844E628B9222}"/>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60" r:id="rId6"/>
    <p:sldLayoutId id="2147483662"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hyperlink" Target="https://www.vectorstock.com/royalty-free-vector/website-user-login-page-template-design-vector-3668876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60" name="Google Shape;860;p34"/>
          <p:cNvSpPr/>
          <p:nvPr/>
        </p:nvSpPr>
        <p:spPr>
          <a:xfrm>
            <a:off x="-175"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TW" altLang="en-US"/>
          </a:p>
        </p:txBody>
      </p:sp>
      <p:sp>
        <p:nvSpPr>
          <p:cNvPr id="861" name="Google Shape;861;p34"/>
          <p:cNvSpPr txBox="1">
            <a:spLocks noGrp="1"/>
          </p:cNvSpPr>
          <p:nvPr>
            <p:ph type="ctrTitle"/>
          </p:nvPr>
        </p:nvSpPr>
        <p:spPr>
          <a:xfrm rot="954">
            <a:off x="414138" y="1966075"/>
            <a:ext cx="8312740" cy="12121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rPr>
              <a:t>CAKE</a:t>
            </a:r>
            <a:r>
              <a:rPr lang="zh-TW" altLang="en-US" sz="6000" b="1" dirty="0">
                <a:latin typeface="微軟正黑體" panose="020B0604030504040204" pitchFamily="34" charset="-120"/>
                <a:ea typeface="微軟正黑體" panose="020B0604030504040204" pitchFamily="34" charset="-120"/>
              </a:rPr>
              <a:t>專家網路訂購系統</a:t>
            </a:r>
            <a:endParaRPr sz="6000" b="1" dirty="0">
              <a:latin typeface="微軟正黑體" panose="020B0604030504040204" pitchFamily="34" charset="-120"/>
              <a:ea typeface="微軟正黑體" panose="020B0604030504040204" pitchFamily="34" charset="-120"/>
            </a:endParaRPr>
          </a:p>
        </p:txBody>
      </p:sp>
      <p:sp>
        <p:nvSpPr>
          <p:cNvPr id="862" name="Google Shape;862;p34"/>
          <p:cNvSpPr txBox="1">
            <a:spLocks noGrp="1"/>
          </p:cNvSpPr>
          <p:nvPr>
            <p:ph type="subTitle" idx="1"/>
          </p:nvPr>
        </p:nvSpPr>
        <p:spPr>
          <a:xfrm rot="1327">
            <a:off x="765330" y="3511588"/>
            <a:ext cx="3522505" cy="162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組員： </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C109193110</a:t>
            </a:r>
            <a:r>
              <a:rPr lang="zh-TW" altLang="en-US" sz="1600" dirty="0">
                <a:solidFill>
                  <a:schemeClr val="tx1"/>
                </a:solidFill>
                <a:latin typeface="微軟正黑體" panose="020B0604030504040204" pitchFamily="34" charset="-120"/>
                <a:ea typeface="微軟正黑體" panose="020B0604030504040204" pitchFamily="34" charset="-120"/>
              </a:rPr>
              <a:t> 張珈薰</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C109193111 </a:t>
            </a:r>
            <a:r>
              <a:rPr lang="zh-TW" altLang="en-US" sz="1600" dirty="0">
                <a:solidFill>
                  <a:schemeClr val="tx1"/>
                </a:solidFill>
                <a:latin typeface="微軟正黑體" panose="020B0604030504040204" pitchFamily="34" charset="-120"/>
                <a:ea typeface="微軟正黑體" panose="020B0604030504040204" pitchFamily="34" charset="-120"/>
              </a:rPr>
              <a:t>曾文芃</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C109193112 </a:t>
            </a:r>
            <a:r>
              <a:rPr lang="zh-TW" altLang="en-US" sz="1600" dirty="0">
                <a:solidFill>
                  <a:schemeClr val="tx1"/>
                </a:solidFill>
                <a:latin typeface="微軟正黑體" panose="020B0604030504040204" pitchFamily="34" charset="-120"/>
                <a:ea typeface="微軟正黑體" panose="020B0604030504040204" pitchFamily="34" charset="-120"/>
              </a:rPr>
              <a:t>鄭惠文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C109193142 </a:t>
            </a:r>
            <a:r>
              <a:rPr lang="zh-TW" altLang="en-US" sz="1600" dirty="0">
                <a:solidFill>
                  <a:schemeClr val="tx1"/>
                </a:solidFill>
                <a:latin typeface="微軟正黑體" panose="020B0604030504040204" pitchFamily="34" charset="-120"/>
                <a:ea typeface="微軟正黑體" panose="020B0604030504040204" pitchFamily="34" charset="-120"/>
              </a:rPr>
              <a:t>何庭嬇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C109193144 </a:t>
            </a:r>
            <a:r>
              <a:rPr lang="zh-TW" altLang="en-US" sz="1600" dirty="0">
                <a:solidFill>
                  <a:schemeClr val="tx1"/>
                </a:solidFill>
                <a:latin typeface="微軟正黑體" panose="020B0604030504040204" pitchFamily="34" charset="-120"/>
                <a:ea typeface="微軟正黑體" panose="020B0604030504040204" pitchFamily="34" charset="-120"/>
              </a:rPr>
              <a:t>陳孟裕</a:t>
            </a: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pic>
        <p:nvPicPr>
          <p:cNvPr id="932" name="圖片 931">
            <a:extLst>
              <a:ext uri="{FF2B5EF4-FFF2-40B4-BE49-F238E27FC236}">
                <a16:creationId xmlns:a16="http://schemas.microsoft.com/office/drawing/2014/main" id="{1AAD65F8-C455-6E3B-B5CB-A9A87547F88E}"/>
              </a:ext>
            </a:extLst>
          </p:cNvPr>
          <p:cNvPicPr>
            <a:picLocks noChangeAspect="1"/>
          </p:cNvPicPr>
          <p:nvPr/>
        </p:nvPicPr>
        <p:blipFill>
          <a:blip r:embed="rId3"/>
          <a:stretch>
            <a:fillRect/>
          </a:stretch>
        </p:blipFill>
        <p:spPr>
          <a:xfrm>
            <a:off x="7383433" y="248315"/>
            <a:ext cx="1420491" cy="1664352"/>
          </a:xfrm>
          <a:prstGeom prst="rect">
            <a:avLst/>
          </a:prstGeom>
        </p:spPr>
      </p:pic>
      <p:grpSp>
        <p:nvGrpSpPr>
          <p:cNvPr id="934" name="Google Shape;863;p34">
            <a:extLst>
              <a:ext uri="{FF2B5EF4-FFF2-40B4-BE49-F238E27FC236}">
                <a16:creationId xmlns:a16="http://schemas.microsoft.com/office/drawing/2014/main" id="{ECBA23F2-ED7B-A85D-1796-9CBFCC71DAC9}"/>
              </a:ext>
            </a:extLst>
          </p:cNvPr>
          <p:cNvGrpSpPr/>
          <p:nvPr/>
        </p:nvGrpSpPr>
        <p:grpSpPr>
          <a:xfrm>
            <a:off x="95948" y="-448037"/>
            <a:ext cx="5626241" cy="2422647"/>
            <a:chOff x="238125" y="1308725"/>
            <a:chExt cx="7139900" cy="3074425"/>
          </a:xfrm>
        </p:grpSpPr>
        <p:sp>
          <p:nvSpPr>
            <p:cNvPr id="935" name="Google Shape;864;p34">
              <a:extLst>
                <a:ext uri="{FF2B5EF4-FFF2-40B4-BE49-F238E27FC236}">
                  <a16:creationId xmlns:a16="http://schemas.microsoft.com/office/drawing/2014/main" id="{AE697A7C-F9B1-8421-E0FB-369242CA9D54}"/>
                </a:ext>
              </a:extLst>
            </p:cNvPr>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865;p34">
              <a:extLst>
                <a:ext uri="{FF2B5EF4-FFF2-40B4-BE49-F238E27FC236}">
                  <a16:creationId xmlns:a16="http://schemas.microsoft.com/office/drawing/2014/main" id="{1DF1D0D4-6C0B-E127-A420-B8F7561E7A34}"/>
                </a:ext>
              </a:extLst>
            </p:cNvPr>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866;p34">
              <a:extLst>
                <a:ext uri="{FF2B5EF4-FFF2-40B4-BE49-F238E27FC236}">
                  <a16:creationId xmlns:a16="http://schemas.microsoft.com/office/drawing/2014/main" id="{F69CAA52-3D43-CA76-53E1-0BD6396D06CD}"/>
                </a:ext>
              </a:extLst>
            </p:cNvPr>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67;p34">
              <a:extLst>
                <a:ext uri="{FF2B5EF4-FFF2-40B4-BE49-F238E27FC236}">
                  <a16:creationId xmlns:a16="http://schemas.microsoft.com/office/drawing/2014/main" id="{F7E5B671-CF23-A8A8-3636-7DD429A396B4}"/>
                </a:ext>
              </a:extLst>
            </p:cNvPr>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68;p34">
              <a:extLst>
                <a:ext uri="{FF2B5EF4-FFF2-40B4-BE49-F238E27FC236}">
                  <a16:creationId xmlns:a16="http://schemas.microsoft.com/office/drawing/2014/main" id="{614F6393-724F-E891-CF9B-CDC948713804}"/>
                </a:ext>
              </a:extLst>
            </p:cNvPr>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69;p34">
              <a:extLst>
                <a:ext uri="{FF2B5EF4-FFF2-40B4-BE49-F238E27FC236}">
                  <a16:creationId xmlns:a16="http://schemas.microsoft.com/office/drawing/2014/main" id="{10A8B14E-6188-6578-5D20-7CBEB21FF8EC}"/>
                </a:ext>
              </a:extLst>
            </p:cNvPr>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70;p34">
              <a:extLst>
                <a:ext uri="{FF2B5EF4-FFF2-40B4-BE49-F238E27FC236}">
                  <a16:creationId xmlns:a16="http://schemas.microsoft.com/office/drawing/2014/main" id="{834AECFB-7938-1F2E-313F-66F28EA43058}"/>
                </a:ext>
              </a:extLst>
            </p:cNvPr>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71;p34">
              <a:extLst>
                <a:ext uri="{FF2B5EF4-FFF2-40B4-BE49-F238E27FC236}">
                  <a16:creationId xmlns:a16="http://schemas.microsoft.com/office/drawing/2014/main" id="{506DF91D-3DA1-E1EF-90D9-923AFC51F9A2}"/>
                </a:ext>
              </a:extLst>
            </p:cNvPr>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72;p34">
              <a:extLst>
                <a:ext uri="{FF2B5EF4-FFF2-40B4-BE49-F238E27FC236}">
                  <a16:creationId xmlns:a16="http://schemas.microsoft.com/office/drawing/2014/main" id="{9BE194A2-F611-45AF-5BE3-432FDD18E455}"/>
                </a:ext>
              </a:extLst>
            </p:cNvPr>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73;p34">
              <a:extLst>
                <a:ext uri="{FF2B5EF4-FFF2-40B4-BE49-F238E27FC236}">
                  <a16:creationId xmlns:a16="http://schemas.microsoft.com/office/drawing/2014/main" id="{A871489D-AF17-DABE-17AE-A651B34B872A}"/>
                </a:ext>
              </a:extLst>
            </p:cNvPr>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74;p34">
              <a:extLst>
                <a:ext uri="{FF2B5EF4-FFF2-40B4-BE49-F238E27FC236}">
                  <a16:creationId xmlns:a16="http://schemas.microsoft.com/office/drawing/2014/main" id="{206D30C8-A880-BEB7-95C4-E669045ED32A}"/>
                </a:ext>
              </a:extLst>
            </p:cNvPr>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75;p34">
              <a:extLst>
                <a:ext uri="{FF2B5EF4-FFF2-40B4-BE49-F238E27FC236}">
                  <a16:creationId xmlns:a16="http://schemas.microsoft.com/office/drawing/2014/main" id="{F0746348-F9AA-04B1-2B70-78F75A31C818}"/>
                </a:ext>
              </a:extLst>
            </p:cNvPr>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76;p34">
              <a:extLst>
                <a:ext uri="{FF2B5EF4-FFF2-40B4-BE49-F238E27FC236}">
                  <a16:creationId xmlns:a16="http://schemas.microsoft.com/office/drawing/2014/main" id="{82FE0637-D672-3575-C2F0-F6FF3DB70CEC}"/>
                </a:ext>
              </a:extLst>
            </p:cNvPr>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77;p34">
              <a:extLst>
                <a:ext uri="{FF2B5EF4-FFF2-40B4-BE49-F238E27FC236}">
                  <a16:creationId xmlns:a16="http://schemas.microsoft.com/office/drawing/2014/main" id="{E7C7DE3B-570A-3256-79A0-302029F1A765}"/>
                </a:ext>
              </a:extLst>
            </p:cNvPr>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78;p34">
              <a:extLst>
                <a:ext uri="{FF2B5EF4-FFF2-40B4-BE49-F238E27FC236}">
                  <a16:creationId xmlns:a16="http://schemas.microsoft.com/office/drawing/2014/main" id="{37A391F0-0B49-8D68-B243-8FAC7BA91E24}"/>
                </a:ext>
              </a:extLst>
            </p:cNvPr>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79;p34">
              <a:extLst>
                <a:ext uri="{FF2B5EF4-FFF2-40B4-BE49-F238E27FC236}">
                  <a16:creationId xmlns:a16="http://schemas.microsoft.com/office/drawing/2014/main" id="{47C94EB0-3154-42DD-C59A-A2C8598A2A64}"/>
                </a:ext>
              </a:extLst>
            </p:cNvPr>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80;p34">
              <a:extLst>
                <a:ext uri="{FF2B5EF4-FFF2-40B4-BE49-F238E27FC236}">
                  <a16:creationId xmlns:a16="http://schemas.microsoft.com/office/drawing/2014/main" id="{4547D839-634F-B8B7-C16B-14086C0B1254}"/>
                </a:ext>
              </a:extLst>
            </p:cNvPr>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881;p34">
              <a:extLst>
                <a:ext uri="{FF2B5EF4-FFF2-40B4-BE49-F238E27FC236}">
                  <a16:creationId xmlns:a16="http://schemas.microsoft.com/office/drawing/2014/main" id="{C6752EC3-52D3-229B-5EAF-8283439D03AC}"/>
                </a:ext>
              </a:extLst>
            </p:cNvPr>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82;p34">
              <a:extLst>
                <a:ext uri="{FF2B5EF4-FFF2-40B4-BE49-F238E27FC236}">
                  <a16:creationId xmlns:a16="http://schemas.microsoft.com/office/drawing/2014/main" id="{1DFC1090-EE3A-EF12-2109-B18C685B715D}"/>
                </a:ext>
              </a:extLst>
            </p:cNvPr>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83;p34">
              <a:extLst>
                <a:ext uri="{FF2B5EF4-FFF2-40B4-BE49-F238E27FC236}">
                  <a16:creationId xmlns:a16="http://schemas.microsoft.com/office/drawing/2014/main" id="{B82A623E-47A1-B835-CAB0-D36869AD00A4}"/>
                </a:ext>
              </a:extLst>
            </p:cNvPr>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84;p34">
              <a:extLst>
                <a:ext uri="{FF2B5EF4-FFF2-40B4-BE49-F238E27FC236}">
                  <a16:creationId xmlns:a16="http://schemas.microsoft.com/office/drawing/2014/main" id="{43779142-94F9-6D67-8006-C913D1D7A8BD}"/>
                </a:ext>
              </a:extLst>
            </p:cNvPr>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85;p34">
              <a:extLst>
                <a:ext uri="{FF2B5EF4-FFF2-40B4-BE49-F238E27FC236}">
                  <a16:creationId xmlns:a16="http://schemas.microsoft.com/office/drawing/2014/main" id="{AF1BEA37-B6B3-4BD9-BB1A-23024FC29C03}"/>
                </a:ext>
              </a:extLst>
            </p:cNvPr>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86;p34">
              <a:extLst>
                <a:ext uri="{FF2B5EF4-FFF2-40B4-BE49-F238E27FC236}">
                  <a16:creationId xmlns:a16="http://schemas.microsoft.com/office/drawing/2014/main" id="{BE0B0222-CDE1-AD5B-2DD7-15B11B2F22D8}"/>
                </a:ext>
              </a:extLst>
            </p:cNvPr>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87;p34">
              <a:extLst>
                <a:ext uri="{FF2B5EF4-FFF2-40B4-BE49-F238E27FC236}">
                  <a16:creationId xmlns:a16="http://schemas.microsoft.com/office/drawing/2014/main" id="{9C8169E7-1C60-B9B2-EC25-ED998519527A}"/>
                </a:ext>
              </a:extLst>
            </p:cNvPr>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88;p34">
              <a:extLst>
                <a:ext uri="{FF2B5EF4-FFF2-40B4-BE49-F238E27FC236}">
                  <a16:creationId xmlns:a16="http://schemas.microsoft.com/office/drawing/2014/main" id="{55EE13A7-0781-88E3-B59C-EC531F2DDC05}"/>
                </a:ext>
              </a:extLst>
            </p:cNvPr>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89;p34">
              <a:extLst>
                <a:ext uri="{FF2B5EF4-FFF2-40B4-BE49-F238E27FC236}">
                  <a16:creationId xmlns:a16="http://schemas.microsoft.com/office/drawing/2014/main" id="{1421B123-CA29-711F-2D9D-FEBA42BDCF33}"/>
                </a:ext>
              </a:extLst>
            </p:cNvPr>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90;p34">
              <a:extLst>
                <a:ext uri="{FF2B5EF4-FFF2-40B4-BE49-F238E27FC236}">
                  <a16:creationId xmlns:a16="http://schemas.microsoft.com/office/drawing/2014/main" id="{C4063C73-F394-1373-7C71-F307A28CA6F8}"/>
                </a:ext>
              </a:extLst>
            </p:cNvPr>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91;p34">
              <a:extLst>
                <a:ext uri="{FF2B5EF4-FFF2-40B4-BE49-F238E27FC236}">
                  <a16:creationId xmlns:a16="http://schemas.microsoft.com/office/drawing/2014/main" id="{DC2DFA1C-F0B6-891C-5495-BFA42AB35212}"/>
                </a:ext>
              </a:extLst>
            </p:cNvPr>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2;p34">
              <a:extLst>
                <a:ext uri="{FF2B5EF4-FFF2-40B4-BE49-F238E27FC236}">
                  <a16:creationId xmlns:a16="http://schemas.microsoft.com/office/drawing/2014/main" id="{644B7E23-DC6C-0B7F-DE8B-E8006543759F}"/>
                </a:ext>
              </a:extLst>
            </p:cNvPr>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3;p34">
              <a:extLst>
                <a:ext uri="{FF2B5EF4-FFF2-40B4-BE49-F238E27FC236}">
                  <a16:creationId xmlns:a16="http://schemas.microsoft.com/office/drawing/2014/main" id="{DBDB373A-4A26-AC43-C3B3-42BDABF1DB86}"/>
                </a:ext>
              </a:extLst>
            </p:cNvPr>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94;p34">
              <a:extLst>
                <a:ext uri="{FF2B5EF4-FFF2-40B4-BE49-F238E27FC236}">
                  <a16:creationId xmlns:a16="http://schemas.microsoft.com/office/drawing/2014/main" id="{9168A7B3-862F-C3F2-3DFD-ACFC2DEB9E9B}"/>
                </a:ext>
              </a:extLst>
            </p:cNvPr>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95;p34">
              <a:extLst>
                <a:ext uri="{FF2B5EF4-FFF2-40B4-BE49-F238E27FC236}">
                  <a16:creationId xmlns:a16="http://schemas.microsoft.com/office/drawing/2014/main" id="{369C61A4-9C9F-5494-02E7-9CDD26EC1972}"/>
                </a:ext>
              </a:extLst>
            </p:cNvPr>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96;p34">
              <a:extLst>
                <a:ext uri="{FF2B5EF4-FFF2-40B4-BE49-F238E27FC236}">
                  <a16:creationId xmlns:a16="http://schemas.microsoft.com/office/drawing/2014/main" id="{BACC0DD4-970C-C76E-AB91-AA4559038A30}"/>
                </a:ext>
              </a:extLst>
            </p:cNvPr>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97;p34">
              <a:extLst>
                <a:ext uri="{FF2B5EF4-FFF2-40B4-BE49-F238E27FC236}">
                  <a16:creationId xmlns:a16="http://schemas.microsoft.com/office/drawing/2014/main" id="{964A5A58-A29E-B5AC-35B8-9F271970DA9F}"/>
                </a:ext>
              </a:extLst>
            </p:cNvPr>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98;p34">
              <a:extLst>
                <a:ext uri="{FF2B5EF4-FFF2-40B4-BE49-F238E27FC236}">
                  <a16:creationId xmlns:a16="http://schemas.microsoft.com/office/drawing/2014/main" id="{8418FAF6-E20F-4AB5-467E-3BD6943B4E9B}"/>
                </a:ext>
              </a:extLst>
            </p:cNvPr>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99;p34">
              <a:extLst>
                <a:ext uri="{FF2B5EF4-FFF2-40B4-BE49-F238E27FC236}">
                  <a16:creationId xmlns:a16="http://schemas.microsoft.com/office/drawing/2014/main" id="{5EBDDF67-5180-5887-66C0-638A648E38AC}"/>
                </a:ext>
              </a:extLst>
            </p:cNvPr>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00;p34">
              <a:extLst>
                <a:ext uri="{FF2B5EF4-FFF2-40B4-BE49-F238E27FC236}">
                  <a16:creationId xmlns:a16="http://schemas.microsoft.com/office/drawing/2014/main" id="{588156FE-0567-3FA4-2510-D2B35273AA05}"/>
                </a:ext>
              </a:extLst>
            </p:cNvPr>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01;p34">
              <a:extLst>
                <a:ext uri="{FF2B5EF4-FFF2-40B4-BE49-F238E27FC236}">
                  <a16:creationId xmlns:a16="http://schemas.microsoft.com/office/drawing/2014/main" id="{6CF10068-32D3-EEEC-4BC2-239793584CB2}"/>
                </a:ext>
              </a:extLst>
            </p:cNvPr>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02;p34">
              <a:extLst>
                <a:ext uri="{FF2B5EF4-FFF2-40B4-BE49-F238E27FC236}">
                  <a16:creationId xmlns:a16="http://schemas.microsoft.com/office/drawing/2014/main" id="{3970F08D-C386-5362-A81A-7F94F1C9C754}"/>
                </a:ext>
              </a:extLst>
            </p:cNvPr>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03;p34">
              <a:extLst>
                <a:ext uri="{FF2B5EF4-FFF2-40B4-BE49-F238E27FC236}">
                  <a16:creationId xmlns:a16="http://schemas.microsoft.com/office/drawing/2014/main" id="{C316EFA9-7881-BCC3-0399-8863BCEF94C3}"/>
                </a:ext>
              </a:extLst>
            </p:cNvPr>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04;p34">
              <a:extLst>
                <a:ext uri="{FF2B5EF4-FFF2-40B4-BE49-F238E27FC236}">
                  <a16:creationId xmlns:a16="http://schemas.microsoft.com/office/drawing/2014/main" id="{F26649CD-E2BF-AE01-AC08-4FB5D5FDAF6C}"/>
                </a:ext>
              </a:extLst>
            </p:cNvPr>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05;p34">
              <a:extLst>
                <a:ext uri="{FF2B5EF4-FFF2-40B4-BE49-F238E27FC236}">
                  <a16:creationId xmlns:a16="http://schemas.microsoft.com/office/drawing/2014/main" id="{3D3B28F4-B1BD-B5B0-7116-386E8A20E3A9}"/>
                </a:ext>
              </a:extLst>
            </p:cNvPr>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06;p34">
              <a:extLst>
                <a:ext uri="{FF2B5EF4-FFF2-40B4-BE49-F238E27FC236}">
                  <a16:creationId xmlns:a16="http://schemas.microsoft.com/office/drawing/2014/main" id="{F1671B97-E049-ED99-9CBE-44ED64597215}"/>
                </a:ext>
              </a:extLst>
            </p:cNvPr>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07;p34">
              <a:extLst>
                <a:ext uri="{FF2B5EF4-FFF2-40B4-BE49-F238E27FC236}">
                  <a16:creationId xmlns:a16="http://schemas.microsoft.com/office/drawing/2014/main" id="{F7CF3C5A-A47A-17D2-1809-20F5741A873E}"/>
                </a:ext>
              </a:extLst>
            </p:cNvPr>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908;p34">
              <a:extLst>
                <a:ext uri="{FF2B5EF4-FFF2-40B4-BE49-F238E27FC236}">
                  <a16:creationId xmlns:a16="http://schemas.microsoft.com/office/drawing/2014/main" id="{4469429B-A47F-1361-BEE1-167C7EE2340B}"/>
                </a:ext>
              </a:extLst>
            </p:cNvPr>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909;p34">
              <a:extLst>
                <a:ext uri="{FF2B5EF4-FFF2-40B4-BE49-F238E27FC236}">
                  <a16:creationId xmlns:a16="http://schemas.microsoft.com/office/drawing/2014/main" id="{8D047559-50B0-FE16-00D9-8C9EF0F3253F}"/>
                </a:ext>
              </a:extLst>
            </p:cNvPr>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961;p39">
            <a:extLst>
              <a:ext uri="{FF2B5EF4-FFF2-40B4-BE49-F238E27FC236}">
                <a16:creationId xmlns:a16="http://schemas.microsoft.com/office/drawing/2014/main" id="{A0C42C0F-1F5E-F1D9-58EE-9925973A758C}"/>
              </a:ext>
            </a:extLst>
          </p:cNvPr>
          <p:cNvGrpSpPr/>
          <p:nvPr/>
        </p:nvGrpSpPr>
        <p:grpSpPr>
          <a:xfrm rot="-1705845">
            <a:off x="6960754" y="3473239"/>
            <a:ext cx="2056834" cy="1605996"/>
            <a:chOff x="8827921" y="727574"/>
            <a:chExt cx="2056818" cy="1605983"/>
          </a:xfrm>
        </p:grpSpPr>
        <p:sp>
          <p:nvSpPr>
            <p:cNvPr id="854" name="Google Shape;962;p39">
              <a:extLst>
                <a:ext uri="{FF2B5EF4-FFF2-40B4-BE49-F238E27FC236}">
                  <a16:creationId xmlns:a16="http://schemas.microsoft.com/office/drawing/2014/main" id="{73C264F1-D48D-F599-9BFF-5516750D4DCE}"/>
                </a:ext>
              </a:extLst>
            </p:cNvPr>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63;p39">
              <a:extLst>
                <a:ext uri="{FF2B5EF4-FFF2-40B4-BE49-F238E27FC236}">
                  <a16:creationId xmlns:a16="http://schemas.microsoft.com/office/drawing/2014/main" id="{1C53808C-1508-C63C-8502-0E4FDACC14EB}"/>
                </a:ext>
              </a:extLst>
            </p:cNvPr>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964;p39">
              <a:extLst>
                <a:ext uri="{FF2B5EF4-FFF2-40B4-BE49-F238E27FC236}">
                  <a16:creationId xmlns:a16="http://schemas.microsoft.com/office/drawing/2014/main" id="{9411DB67-BED7-3C8A-6E0D-786CA438A085}"/>
                </a:ext>
              </a:extLst>
            </p:cNvPr>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965;p39">
              <a:extLst>
                <a:ext uri="{FF2B5EF4-FFF2-40B4-BE49-F238E27FC236}">
                  <a16:creationId xmlns:a16="http://schemas.microsoft.com/office/drawing/2014/main" id="{3976EE88-C18C-BAD3-2DA1-754AFEC3E6FF}"/>
                </a:ext>
              </a:extLst>
            </p:cNvPr>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6;p39">
              <a:extLst>
                <a:ext uri="{FF2B5EF4-FFF2-40B4-BE49-F238E27FC236}">
                  <a16:creationId xmlns:a16="http://schemas.microsoft.com/office/drawing/2014/main" id="{1EEE9844-7BF6-CF06-8832-1159F8A8AFE3}"/>
                </a:ext>
              </a:extLst>
            </p:cNvPr>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7;p39">
              <a:extLst>
                <a:ext uri="{FF2B5EF4-FFF2-40B4-BE49-F238E27FC236}">
                  <a16:creationId xmlns:a16="http://schemas.microsoft.com/office/drawing/2014/main" id="{ABE86ABE-7E0B-D768-7B0F-501B29566230}"/>
                </a:ext>
              </a:extLst>
            </p:cNvPr>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8;p39">
              <a:extLst>
                <a:ext uri="{FF2B5EF4-FFF2-40B4-BE49-F238E27FC236}">
                  <a16:creationId xmlns:a16="http://schemas.microsoft.com/office/drawing/2014/main" id="{5C22446C-7BB7-7785-5280-139D767A51B3}"/>
                </a:ext>
              </a:extLst>
            </p:cNvPr>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9;p39">
              <a:extLst>
                <a:ext uri="{FF2B5EF4-FFF2-40B4-BE49-F238E27FC236}">
                  <a16:creationId xmlns:a16="http://schemas.microsoft.com/office/drawing/2014/main" id="{E67E06F1-3636-8AC7-D729-5637C2FAD20D}"/>
                </a:ext>
              </a:extLst>
            </p:cNvPr>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0;p39">
              <a:extLst>
                <a:ext uri="{FF2B5EF4-FFF2-40B4-BE49-F238E27FC236}">
                  <a16:creationId xmlns:a16="http://schemas.microsoft.com/office/drawing/2014/main" id="{F3D9DD1E-C68E-5F60-A5F6-55A4A3BF319A}"/>
                </a:ext>
              </a:extLst>
            </p:cNvPr>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1;p39">
              <a:extLst>
                <a:ext uri="{FF2B5EF4-FFF2-40B4-BE49-F238E27FC236}">
                  <a16:creationId xmlns:a16="http://schemas.microsoft.com/office/drawing/2014/main" id="{6C0EA639-D1AD-7D76-3040-96A0DC70E698}"/>
                </a:ext>
              </a:extLst>
            </p:cNvPr>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2;p39">
              <a:extLst>
                <a:ext uri="{FF2B5EF4-FFF2-40B4-BE49-F238E27FC236}">
                  <a16:creationId xmlns:a16="http://schemas.microsoft.com/office/drawing/2014/main" id="{C7E21533-2469-55A2-76F3-BF4815325DE4}"/>
                </a:ext>
              </a:extLst>
            </p:cNvPr>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62;p34">
            <a:extLst>
              <a:ext uri="{FF2B5EF4-FFF2-40B4-BE49-F238E27FC236}">
                <a16:creationId xmlns:a16="http://schemas.microsoft.com/office/drawing/2014/main" id="{D7B4A1D7-6362-EBB1-1919-DE7E492B96D5}"/>
              </a:ext>
            </a:extLst>
          </p:cNvPr>
          <p:cNvSpPr txBox="1">
            <a:spLocks/>
          </p:cNvSpPr>
          <p:nvPr/>
        </p:nvSpPr>
        <p:spPr>
          <a:xfrm rot="1327">
            <a:off x="771317" y="3198611"/>
            <a:ext cx="1641763" cy="417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Archivo"/>
              <a:buNone/>
              <a:defRPr sz="18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2pPr>
            <a:lvl3pPr marL="1371600" marR="0" lvl="2"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3pPr>
            <a:lvl4pPr marL="1828800" marR="0" lvl="3"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4pPr>
            <a:lvl5pPr marL="2286000" marR="0" lvl="4"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5pPr>
            <a:lvl6pPr marL="2743200" marR="0" lvl="5"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6pPr>
            <a:lvl7pPr marL="3200400" marR="0" lvl="6"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7pPr>
            <a:lvl8pPr marL="3657600" marR="0" lvl="7"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8pPr>
            <a:lvl9pPr marL="4114800" marR="0" lvl="8"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9pPr>
          </a:lstStyle>
          <a:p>
            <a:pPr marL="0" indent="0"/>
            <a:r>
              <a:rPr lang="zh-TW" altLang="en-US" sz="1600" dirty="0">
                <a:latin typeface="微軟正黑體" panose="020B0604030504040204" pitchFamily="34" charset="-120"/>
                <a:ea typeface="微軟正黑體" panose="020B0604030504040204" pitchFamily="34" charset="-120"/>
              </a:rPr>
              <a:t>組別： 第一組</a:t>
            </a:r>
            <a:endParaRPr lang="en-US" altLang="zh-TW" sz="16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538A31E-6A46-83A5-1AD0-A02FFA77831E}"/>
              </a:ext>
            </a:extLst>
          </p:cNvPr>
          <p:cNvSpPr>
            <a:spLocks noGrp="1"/>
          </p:cNvSpPr>
          <p:nvPr>
            <p:ph type="sldNum" sz="quarter" idx="4"/>
          </p:nvPr>
        </p:nvSpPr>
        <p:spPr/>
        <p:txBody>
          <a:bodyPr/>
          <a:lstStyle/>
          <a:p>
            <a:fld id="{F5177135-5710-4BA7-B942-1A074D9A1B12}" type="slidenum">
              <a:rPr lang="zh-TW" altLang="en-US" smtClean="0"/>
              <a:pPr/>
              <a:t>1</a:t>
            </a:fld>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id="{9C60D5EB-BFAC-817F-0DED-274A84740C8E}"/>
              </a:ext>
            </a:extLst>
          </p:cNvPr>
          <p:cNvGraphicFramePr>
            <a:graphicFrameLocks noGrp="1"/>
          </p:cNvGraphicFramePr>
          <p:nvPr>
            <p:extLst>
              <p:ext uri="{D42A27DB-BD31-4B8C-83A1-F6EECF244321}">
                <p14:modId xmlns:p14="http://schemas.microsoft.com/office/powerpoint/2010/main" val="3199841087"/>
              </p:ext>
            </p:extLst>
          </p:nvPr>
        </p:nvGraphicFramePr>
        <p:xfrm>
          <a:off x="175260" y="994137"/>
          <a:ext cx="8793480" cy="3754120"/>
        </p:xfrm>
        <a:graphic>
          <a:graphicData uri="http://schemas.openxmlformats.org/drawingml/2006/table">
            <a:tbl>
              <a:tblPr firstRow="1" bandRow="1">
                <a:tableStyleId>{72833802-FEF1-4C79-8D5D-14CF1EAF98D9}</a:tableStyleId>
              </a:tblPr>
              <a:tblGrid>
                <a:gridCol w="6355080">
                  <a:extLst>
                    <a:ext uri="{9D8B030D-6E8A-4147-A177-3AD203B41FA5}">
                      <a16:colId xmlns:a16="http://schemas.microsoft.com/office/drawing/2014/main" val="3660898517"/>
                    </a:ext>
                  </a:extLst>
                </a:gridCol>
                <a:gridCol w="2438400">
                  <a:extLst>
                    <a:ext uri="{9D8B030D-6E8A-4147-A177-3AD203B41FA5}">
                      <a16:colId xmlns:a16="http://schemas.microsoft.com/office/drawing/2014/main"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948030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取消</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783689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檢視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98289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790872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送出</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435311"/>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感謝詞</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451358"/>
                  </a:ext>
                </a:extLst>
              </a:tr>
            </a:tbl>
          </a:graphicData>
        </a:graphic>
      </p:graphicFrame>
      <p:sp>
        <p:nvSpPr>
          <p:cNvPr id="4" name="投影片編號版面配置區 3">
            <a:extLst>
              <a:ext uri="{FF2B5EF4-FFF2-40B4-BE49-F238E27FC236}">
                <a16:creationId xmlns:a16="http://schemas.microsoft.com/office/drawing/2014/main" id="{C1369BAA-D1AD-A6E0-76B1-ECA0008DDC89}"/>
              </a:ext>
            </a:extLst>
          </p:cNvPr>
          <p:cNvSpPr>
            <a:spLocks noGrp="1"/>
          </p:cNvSpPr>
          <p:nvPr>
            <p:ph type="sldNum" sz="quarter" idx="4"/>
          </p:nvPr>
        </p:nvSpPr>
        <p:spPr/>
        <p:txBody>
          <a:bodyPr/>
          <a:lstStyle/>
          <a:p>
            <a:fld id="{F5177135-5710-4BA7-B942-1A074D9A1B12}" type="slidenum">
              <a:rPr lang="zh-TW" altLang="en-US" smtClean="0"/>
              <a:pPr/>
              <a:t>10</a:t>
            </a:fld>
            <a:endParaRPr lang="zh-TW" altLang="en-US" dirty="0"/>
          </a:p>
        </p:txBody>
      </p:sp>
    </p:spTree>
    <p:extLst>
      <p:ext uri="{BB962C8B-B14F-4D97-AF65-F5344CB8AC3E}">
        <p14:creationId xmlns:p14="http://schemas.microsoft.com/office/powerpoint/2010/main" val="136597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p:cNvGrpSpPr/>
          <p:nvPr/>
        </p:nvGrpSpPr>
        <p:grpSpPr>
          <a:xfrm>
            <a:off x="2329789" y="876284"/>
            <a:ext cx="4922572" cy="688440"/>
            <a:chOff x="2912745" y="132670"/>
            <a:chExt cx="4922572" cy="688440"/>
          </a:xfrm>
        </p:grpSpPr>
        <p:sp>
          <p:nvSpPr>
            <p:cNvPr id="12"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a:t>
              </a:r>
            </a:p>
          </p:txBody>
        </p:sp>
        <p:cxnSp>
          <p:nvCxnSpPr>
            <p:cNvPr id="13" name="Google Shape;923;p36">
              <a:extLst>
                <a:ext uri="{FF2B5EF4-FFF2-40B4-BE49-F238E27FC236}">
                  <a16:creationId xmlns:a16="http://schemas.microsoft.com/office/drawing/2014/main" id="{C761A492-E432-E65F-F132-07E88618B699}"/>
                </a:ext>
              </a:extLst>
            </p:cNvPr>
            <p:cNvCxnSpPr>
              <a:cxnSpLocks/>
            </p:cNvCxnSpPr>
            <p:nvPr/>
          </p:nvCxnSpPr>
          <p:spPr>
            <a:xfrm>
              <a:off x="4050056" y="821110"/>
              <a:ext cx="2682240" cy="0"/>
            </a:xfrm>
            <a:prstGeom prst="straightConnector1">
              <a:avLst/>
            </a:prstGeom>
            <a:noFill/>
            <a:ln w="28575" cap="flat" cmpd="sng">
              <a:solidFill>
                <a:schemeClr val="accent3"/>
              </a:solidFill>
              <a:prstDash val="dash"/>
              <a:round/>
              <a:headEnd type="none" w="med" len="med"/>
              <a:tailEnd type="none" w="med" len="med"/>
            </a:ln>
          </p:spPr>
        </p:cxnSp>
      </p:grpSp>
      <p:grpSp>
        <p:nvGrpSpPr>
          <p:cNvPr id="14" name="群組 13"/>
          <p:cNvGrpSpPr/>
          <p:nvPr/>
        </p:nvGrpSpPr>
        <p:grpSpPr>
          <a:xfrm>
            <a:off x="0" y="280943"/>
            <a:ext cx="2735476" cy="338554"/>
            <a:chOff x="0" y="280943"/>
            <a:chExt cx="2735476" cy="338554"/>
          </a:xfrm>
        </p:grpSpPr>
        <p:sp>
          <p:nvSpPr>
            <p:cNvPr id="15"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aphicFrame>
        <p:nvGraphicFramePr>
          <p:cNvPr id="20" name="表格 22">
            <a:extLst>
              <a:ext uri="{FF2B5EF4-FFF2-40B4-BE49-F238E27FC236}">
                <a16:creationId xmlns:a16="http://schemas.microsoft.com/office/drawing/2014/main" id="{E2764FB4-4A13-5F15-7F10-07B28B996C47}"/>
              </a:ext>
            </a:extLst>
          </p:cNvPr>
          <p:cNvGraphicFramePr>
            <a:graphicFrameLocks noGrp="1"/>
          </p:cNvGraphicFramePr>
          <p:nvPr>
            <p:extLst>
              <p:ext uri="{D42A27DB-BD31-4B8C-83A1-F6EECF244321}">
                <p14:modId xmlns:p14="http://schemas.microsoft.com/office/powerpoint/2010/main" val="2482954994"/>
              </p:ext>
            </p:extLst>
          </p:nvPr>
        </p:nvGraphicFramePr>
        <p:xfrm>
          <a:off x="504807" y="1963023"/>
          <a:ext cx="8271545" cy="2303272"/>
        </p:xfrm>
        <a:graphic>
          <a:graphicData uri="http://schemas.openxmlformats.org/drawingml/2006/table">
            <a:tbl>
              <a:tblPr firstRow="1" bandRow="1">
                <a:tableStyleId>{17292A2E-F333-43FB-9621-5CBBE7FDCDCB}</a:tableStyleId>
              </a:tblPr>
              <a:tblGrid>
                <a:gridCol w="1654309">
                  <a:extLst>
                    <a:ext uri="{9D8B030D-6E8A-4147-A177-3AD203B41FA5}">
                      <a16:colId xmlns:a16="http://schemas.microsoft.com/office/drawing/2014/main" val="67158318"/>
                    </a:ext>
                  </a:extLst>
                </a:gridCol>
                <a:gridCol w="1654309">
                  <a:extLst>
                    <a:ext uri="{9D8B030D-6E8A-4147-A177-3AD203B41FA5}">
                      <a16:colId xmlns:a16="http://schemas.microsoft.com/office/drawing/2014/main" val="3692602857"/>
                    </a:ext>
                  </a:extLst>
                </a:gridCol>
                <a:gridCol w="1654309">
                  <a:extLst>
                    <a:ext uri="{9D8B030D-6E8A-4147-A177-3AD203B41FA5}">
                      <a16:colId xmlns:a16="http://schemas.microsoft.com/office/drawing/2014/main" val="2225934352"/>
                    </a:ext>
                  </a:extLst>
                </a:gridCol>
                <a:gridCol w="1654309">
                  <a:extLst>
                    <a:ext uri="{9D8B030D-6E8A-4147-A177-3AD203B41FA5}">
                      <a16:colId xmlns:a16="http://schemas.microsoft.com/office/drawing/2014/main" val="2861577340"/>
                    </a:ext>
                  </a:extLst>
                </a:gridCol>
                <a:gridCol w="1654309">
                  <a:extLst>
                    <a:ext uri="{9D8B030D-6E8A-4147-A177-3AD203B41FA5}">
                      <a16:colId xmlns:a16="http://schemas.microsoft.com/office/drawing/2014/main" val="2218924968"/>
                    </a:ext>
                  </a:extLst>
                </a:gridCol>
              </a:tblGrid>
              <a:tr h="604009">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566421">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sp>
        <p:nvSpPr>
          <p:cNvPr id="3" name="文字方塊 2">
            <a:extLst>
              <a:ext uri="{FF2B5EF4-FFF2-40B4-BE49-F238E27FC236}">
                <a16:creationId xmlns:a16="http://schemas.microsoft.com/office/drawing/2014/main" id="{FADCC151-1306-EA67-2EB4-4D61A331A6CC}"/>
              </a:ext>
            </a:extLst>
          </p:cNvPr>
          <p:cNvSpPr txBox="1"/>
          <p:nvPr/>
        </p:nvSpPr>
        <p:spPr>
          <a:xfrm>
            <a:off x="4171950" y="4564045"/>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5B1A9BA0-DE7A-AA9F-EAB8-AC7EB29B6EDB}"/>
              </a:ext>
            </a:extLst>
          </p:cNvPr>
          <p:cNvSpPr>
            <a:spLocks noGrp="1"/>
          </p:cNvSpPr>
          <p:nvPr>
            <p:ph type="sldNum" sz="quarter" idx="10"/>
          </p:nvPr>
        </p:nvSpPr>
        <p:spPr/>
        <p:txBody>
          <a:bodyPr/>
          <a:lstStyle/>
          <a:p>
            <a:fld id="{F5177135-5710-4BA7-B942-1A074D9A1B12}" type="slidenum">
              <a:rPr lang="zh-TW" altLang="en-US" smtClean="0"/>
              <a:pPr/>
              <a:t>100</a:t>
            </a:fld>
            <a:endParaRPr lang="zh-TW" altLang="en-US" dirty="0"/>
          </a:p>
        </p:txBody>
      </p:sp>
    </p:spTree>
    <p:extLst>
      <p:ext uri="{BB962C8B-B14F-4D97-AF65-F5344CB8AC3E}">
        <p14:creationId xmlns:p14="http://schemas.microsoft.com/office/powerpoint/2010/main" val="21990237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群組 19"/>
          <p:cNvGrpSpPr/>
          <p:nvPr/>
        </p:nvGrpSpPr>
        <p:grpSpPr>
          <a:xfrm>
            <a:off x="2299837" y="450848"/>
            <a:ext cx="6080253" cy="688440"/>
            <a:chOff x="2912745" y="132670"/>
            <a:chExt cx="4922572" cy="688440"/>
          </a:xfrm>
        </p:grpSpPr>
        <p:sp>
          <p:nvSpPr>
            <p:cNvPr id="14"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刪除訂購藍圖之資料詞彙</a:t>
              </a:r>
            </a:p>
          </p:txBody>
        </p:sp>
        <p:cxnSp>
          <p:nvCxnSpPr>
            <p:cNvPr id="15" name="Google Shape;923;p36">
              <a:extLst>
                <a:ext uri="{FF2B5EF4-FFF2-40B4-BE49-F238E27FC236}">
                  <a16:creationId xmlns:a16="http://schemas.microsoft.com/office/drawing/2014/main" id="{C761A492-E432-E65F-F132-07E88618B699}"/>
                </a:ext>
              </a:extLst>
            </p:cNvPr>
            <p:cNvCxnSpPr>
              <a:cxnSpLocks/>
            </p:cNvCxnSpPr>
            <p:nvPr/>
          </p:nvCxnSpPr>
          <p:spPr>
            <a:xfrm>
              <a:off x="3319841" y="821110"/>
              <a:ext cx="4068630" cy="0"/>
            </a:xfrm>
            <a:prstGeom prst="straightConnector1">
              <a:avLst/>
            </a:prstGeom>
            <a:noFill/>
            <a:ln w="28575" cap="flat" cmpd="sng">
              <a:solidFill>
                <a:schemeClr val="accent3"/>
              </a:solidFill>
              <a:prstDash val="dash"/>
              <a:round/>
              <a:headEnd type="none" w="med" len="med"/>
              <a:tailEnd type="none" w="med" len="med"/>
            </a:ln>
          </p:spPr>
        </p:cxnSp>
      </p:grpSp>
      <p:grpSp>
        <p:nvGrpSpPr>
          <p:cNvPr id="16" name="群組 15"/>
          <p:cNvGrpSpPr/>
          <p:nvPr/>
        </p:nvGrpSpPr>
        <p:grpSpPr>
          <a:xfrm>
            <a:off x="0" y="280943"/>
            <a:ext cx="2735476" cy="338554"/>
            <a:chOff x="0" y="280943"/>
            <a:chExt cx="2735476" cy="338554"/>
          </a:xfrm>
        </p:grpSpPr>
        <p:sp>
          <p:nvSpPr>
            <p:cNvPr id="17"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2" name="文字方塊 1">
            <a:extLst>
              <a:ext uri="{FF2B5EF4-FFF2-40B4-BE49-F238E27FC236}">
                <a16:creationId xmlns:a16="http://schemas.microsoft.com/office/drawing/2014/main" id="{BA98E180-D391-6439-5B58-8EA65248DD3D}"/>
              </a:ext>
            </a:extLst>
          </p:cNvPr>
          <p:cNvSpPr txBox="1"/>
          <p:nvPr/>
        </p:nvSpPr>
        <p:spPr>
          <a:xfrm>
            <a:off x="4171950" y="4847793"/>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4-1b</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F4688001-A51F-39A9-8D4E-8F6A7177A249}"/>
              </a:ext>
            </a:extLst>
          </p:cNvPr>
          <p:cNvGraphicFramePr>
            <a:graphicFrameLocks noGrp="1"/>
          </p:cNvGraphicFramePr>
          <p:nvPr>
            <p:extLst>
              <p:ext uri="{D42A27DB-BD31-4B8C-83A1-F6EECF244321}">
                <p14:modId xmlns:p14="http://schemas.microsoft.com/office/powerpoint/2010/main" val="2941622315"/>
              </p:ext>
            </p:extLst>
          </p:nvPr>
        </p:nvGraphicFramePr>
        <p:xfrm>
          <a:off x="707621" y="1298695"/>
          <a:ext cx="7728757" cy="3512400"/>
        </p:xfrm>
        <a:graphic>
          <a:graphicData uri="http://schemas.openxmlformats.org/drawingml/2006/table">
            <a:tbl>
              <a:tblPr firstRow="1" bandRow="1"/>
              <a:tblGrid>
                <a:gridCol w="1148247">
                  <a:extLst>
                    <a:ext uri="{9D8B030D-6E8A-4147-A177-3AD203B41FA5}">
                      <a16:colId xmlns:a16="http://schemas.microsoft.com/office/drawing/2014/main" val="889605898"/>
                    </a:ext>
                  </a:extLst>
                </a:gridCol>
                <a:gridCol w="1148247">
                  <a:extLst>
                    <a:ext uri="{9D8B030D-6E8A-4147-A177-3AD203B41FA5}">
                      <a16:colId xmlns:a16="http://schemas.microsoft.com/office/drawing/2014/main" val="2285420132"/>
                    </a:ext>
                  </a:extLst>
                </a:gridCol>
                <a:gridCol w="1481011">
                  <a:extLst>
                    <a:ext uri="{9D8B030D-6E8A-4147-A177-3AD203B41FA5}">
                      <a16:colId xmlns:a16="http://schemas.microsoft.com/office/drawing/2014/main" val="4111756153"/>
                    </a:ext>
                  </a:extLst>
                </a:gridCol>
                <a:gridCol w="631103">
                  <a:extLst>
                    <a:ext uri="{9D8B030D-6E8A-4147-A177-3AD203B41FA5}">
                      <a16:colId xmlns:a16="http://schemas.microsoft.com/office/drawing/2014/main" val="4219135177"/>
                    </a:ext>
                  </a:extLst>
                </a:gridCol>
                <a:gridCol w="2132064">
                  <a:extLst>
                    <a:ext uri="{9D8B030D-6E8A-4147-A177-3AD203B41FA5}">
                      <a16:colId xmlns:a16="http://schemas.microsoft.com/office/drawing/2014/main" val="3571371017"/>
                    </a:ext>
                  </a:extLst>
                </a:gridCol>
                <a:gridCol w="1188085">
                  <a:extLst>
                    <a:ext uri="{9D8B030D-6E8A-4147-A177-3AD203B41FA5}">
                      <a16:colId xmlns:a16="http://schemas.microsoft.com/office/drawing/2014/main"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6" name="投影片編號版面配置區 5">
            <a:extLst>
              <a:ext uri="{FF2B5EF4-FFF2-40B4-BE49-F238E27FC236}">
                <a16:creationId xmlns:a16="http://schemas.microsoft.com/office/drawing/2014/main" id="{B71C017F-F0D4-C309-C5BF-96987E62C4C9}"/>
              </a:ext>
            </a:extLst>
          </p:cNvPr>
          <p:cNvSpPr>
            <a:spLocks noGrp="1"/>
          </p:cNvSpPr>
          <p:nvPr>
            <p:ph type="sldNum" sz="quarter" idx="10"/>
          </p:nvPr>
        </p:nvSpPr>
        <p:spPr/>
        <p:txBody>
          <a:bodyPr/>
          <a:lstStyle/>
          <a:p>
            <a:fld id="{F5177135-5710-4BA7-B942-1A074D9A1B12}" type="slidenum">
              <a:rPr lang="zh-TW" altLang="en-US" smtClean="0"/>
              <a:pPr/>
              <a:t>101</a:t>
            </a:fld>
            <a:endParaRPr lang="zh-TW" altLang="en-US" dirty="0"/>
          </a:p>
        </p:txBody>
      </p:sp>
    </p:spTree>
    <p:extLst>
      <p:ext uri="{BB962C8B-B14F-4D97-AF65-F5344CB8AC3E}">
        <p14:creationId xmlns:p14="http://schemas.microsoft.com/office/powerpoint/2010/main" val="30422042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309209" y="-3660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960620" y="598493"/>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102</a:t>
            </a:fld>
            <a:endParaRPr lang="zh-TW" altLang="en-US" dirty="0"/>
          </a:p>
        </p:txBody>
      </p:sp>
      <p:pic>
        <p:nvPicPr>
          <p:cNvPr id="19" name="Picture 4">
            <a:extLst>
              <a:ext uri="{FF2B5EF4-FFF2-40B4-BE49-F238E27FC236}">
                <a16:creationId xmlns:a16="http://schemas.microsoft.com/office/drawing/2014/main" id="{58002C34-767C-60ED-B078-60CC066C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04" y="536447"/>
            <a:ext cx="3702086" cy="43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9137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1</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20201" y="1137037"/>
          <a:ext cx="7983109" cy="3657600"/>
        </p:xfrm>
        <a:graphic>
          <a:graphicData uri="http://schemas.openxmlformats.org/drawingml/2006/table">
            <a:tbl>
              <a:tblPr firstRow="1" bandRow="1">
                <a:tableStyleId>{F2DE63D5-997A-4646-A377-4702673A728D}</a:tableStyleId>
              </a:tblPr>
              <a:tblGrid>
                <a:gridCol w="764312">
                  <a:extLst>
                    <a:ext uri="{9D8B030D-6E8A-4147-A177-3AD203B41FA5}">
                      <a16:colId xmlns:a16="http://schemas.microsoft.com/office/drawing/2014/main" val="547147960"/>
                    </a:ext>
                  </a:extLst>
                </a:gridCol>
                <a:gridCol w="2400889">
                  <a:extLst>
                    <a:ext uri="{9D8B030D-6E8A-4147-A177-3AD203B41FA5}">
                      <a16:colId xmlns:a16="http://schemas.microsoft.com/office/drawing/2014/main" val="2828932720"/>
                    </a:ext>
                  </a:extLst>
                </a:gridCol>
                <a:gridCol w="2467891">
                  <a:extLst>
                    <a:ext uri="{9D8B030D-6E8A-4147-A177-3AD203B41FA5}">
                      <a16:colId xmlns:a16="http://schemas.microsoft.com/office/drawing/2014/main" val="2724387813"/>
                    </a:ext>
                  </a:extLst>
                </a:gridCol>
                <a:gridCol w="2350017">
                  <a:extLst>
                    <a:ext uri="{9D8B030D-6E8A-4147-A177-3AD203B41FA5}">
                      <a16:colId xmlns:a16="http://schemas.microsoft.com/office/drawing/2014/main" val="2115170610"/>
                    </a:ext>
                  </a:extLst>
                </a:gridCol>
              </a:tblGrid>
              <a:tr h="365562">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65562">
                <a:tc rowSpan="9">
                  <a:txBody>
                    <a:bodyPr/>
                    <a:lstStyle/>
                    <a:p>
                      <a:pPr algn="ctr"/>
                      <a:r>
                        <a:rPr lang="zh-TW" altLang="en-US" sz="1800" baseline="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9">
                  <a:txBody>
                    <a:bodyPr/>
                    <a:lstStyle/>
                    <a:p>
                      <a:pPr algn="l"/>
                      <a:r>
                        <a:rPr lang="zh-TW" altLang="en-US" sz="1800" baseline="0" dirty="0">
                          <a:latin typeface="微軟正黑體" panose="020B0604030504040204" pitchFamily="34" charset="-120"/>
                          <a:ea typeface="微軟正黑體" panose="020B0604030504040204" pitchFamily="34" charset="-120"/>
                        </a:rPr>
                        <a:t>購物車</a:t>
                      </a:r>
                      <a:r>
                        <a:rPr lang="en-US" altLang="zh-TW" sz="1800" baseline="0" dirty="0">
                          <a:latin typeface="微軟正黑體" panose="020B0604030504040204" pitchFamily="34" charset="-120"/>
                          <a:ea typeface="微軟正黑體" panose="020B0604030504040204" pitchFamily="34" charset="-120"/>
                        </a:rPr>
                        <a:t>UI</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修改訂購數量</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修改訂購數量</a:t>
                      </a:r>
                      <a:endParaRPr lang="en-US" altLang="zh-TW" sz="1800" baseline="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50176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2</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顯示細部說明</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顯示購物車資料</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計算金額</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送出訂購項目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修改蛋糕數量</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刪除蛋糕項目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528110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3</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endParaRPr lang="en-US" altLang="zh-TW" sz="24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66680" y="970017"/>
            <a:ext cx="4930813"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06453" y="1634166"/>
          <a:ext cx="8787534" cy="2026920"/>
        </p:xfrm>
        <a:graphic>
          <a:graphicData uri="http://schemas.openxmlformats.org/drawingml/2006/table">
            <a:tbl>
              <a:tblPr firstRow="1" bandRow="1">
                <a:tableStyleId>{F2DE63D5-997A-4646-A377-4702673A728D}</a:tableStyleId>
              </a:tblPr>
              <a:tblGrid>
                <a:gridCol w="3435244">
                  <a:extLst>
                    <a:ext uri="{9D8B030D-6E8A-4147-A177-3AD203B41FA5}">
                      <a16:colId xmlns:a16="http://schemas.microsoft.com/office/drawing/2014/main" val="3570025489"/>
                    </a:ext>
                  </a:extLst>
                </a:gridCol>
                <a:gridCol w="389614">
                  <a:extLst>
                    <a:ext uri="{9D8B030D-6E8A-4147-A177-3AD203B41FA5}">
                      <a16:colId xmlns:a16="http://schemas.microsoft.com/office/drawing/2014/main" val="3617527861"/>
                    </a:ext>
                  </a:extLst>
                </a:gridCol>
                <a:gridCol w="1296063">
                  <a:extLst>
                    <a:ext uri="{9D8B030D-6E8A-4147-A177-3AD203B41FA5}">
                      <a16:colId xmlns:a16="http://schemas.microsoft.com/office/drawing/2014/main" val="3633783703"/>
                    </a:ext>
                  </a:extLst>
                </a:gridCol>
                <a:gridCol w="2060081">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r>
                        <a:rPr lang="en-US" altLang="zh-TW" sz="1800" baseline="0" dirty="0">
                          <a:latin typeface="微軟正黑體" panose="020B0604030504040204" pitchFamily="34" charset="-120"/>
                          <a:ea typeface="微軟正黑體" panose="020B0604030504040204" pitchFamily="34" charset="-120"/>
                        </a:rPr>
                        <a:t>(</a:t>
                      </a:r>
                      <a:r>
                        <a:rPr lang="zh-TW" altLang="en-US" sz="1800" baseline="0" dirty="0">
                          <a:latin typeface="微軟正黑體" panose="020B0604030504040204" pitchFamily="34" charset="-120"/>
                          <a:ea typeface="微軟正黑體" panose="020B0604030504040204" pitchFamily="34" charset="-120"/>
                        </a:rPr>
                        <a:t>訊息</a:t>
                      </a:r>
                      <a:r>
                        <a:rPr lang="en-US" altLang="zh-TW" sz="1800" baseline="0" dirty="0">
                          <a:latin typeface="微軟正黑體" panose="020B0604030504040204" pitchFamily="34" charset="-120"/>
                          <a:ea typeface="微軟正黑體" panose="020B0604030504040204" pitchFamily="34" charset="-120"/>
                        </a:rPr>
                        <a:t>)</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客戶透過「購物車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」刪除某蛋糕訂購項目後提交給系統。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1.</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刪除訂購項目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 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endParaRPr lang="zh-TW" altLang="en-US" sz="1200" b="0" i="0" u="none" strike="noStrike" cap="none" dirty="0">
                        <a:solidFill>
                          <a:schemeClr val="bg2">
                            <a:lumMod val="10000"/>
                          </a:schemeClr>
                        </a:solidFill>
                        <a:latin typeface="+mj-ea"/>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2.</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刪除蛋糕項目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180000" marR="0" lvl="0" indent="-3429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系統刪除某蛋糕訂購項目後即將購物車內容顯示在「購物車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3.</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spTree>
    <p:extLst>
      <p:ext uri="{BB962C8B-B14F-4D97-AF65-F5344CB8AC3E}">
        <p14:creationId xmlns:p14="http://schemas.microsoft.com/office/powerpoint/2010/main" val="38578584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4</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43325" y="136315"/>
            <a:ext cx="5400675" cy="720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sp>
        <p:nvSpPr>
          <p:cNvPr id="9" name="AutoShape 2"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Picture 2">
            <a:extLst>
              <a:ext uri="{FF2B5EF4-FFF2-40B4-BE49-F238E27FC236}">
                <a16:creationId xmlns:a16="http://schemas.microsoft.com/office/drawing/2014/main" id="{72F5052A-FDF1-4154-C23F-55A9E1951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71" y="1130266"/>
            <a:ext cx="7710950" cy="353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4963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107</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顯示蛋糕型錄</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顯示細部說明</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顯示購物車資料</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計算金額</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送出訂購項目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刪除蛋糕項目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629803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108</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717770"/>
          <a:ext cx="7871791" cy="182880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4">
                  <a:txBody>
                    <a:bodyPr/>
                    <a:lstStyle/>
                    <a:p>
                      <a:pPr algn="ctr"/>
                      <a:r>
                        <a:rPr lang="zh-TW" altLang="en-US" sz="1800" baseline="0" dirty="0">
                          <a:latin typeface="微軟正黑體" panose="020B0604030504040204" pitchFamily="34" charset="-120"/>
                          <a:ea typeface="微軟正黑體" panose="020B0604030504040204" pitchFamily="34" charset="-120"/>
                        </a:rPr>
                        <a:t>實體物件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baseline="0" dirty="0"/>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寫入訂購項目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讀取購物車資料</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修改蛋糕訂購數量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移除蛋糕項目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9055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109</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92845" y="1364114"/>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」刪除某蛋糕訂購項目後提交給「訂購」控制物件。</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UI</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spTree>
    <p:extLst>
      <p:ext uri="{BB962C8B-B14F-4D97-AF65-F5344CB8AC3E}">
        <p14:creationId xmlns:p14="http://schemas.microsoft.com/office/powerpoint/2010/main" val="70453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3" name="Google Shape;989;p40">
            <a:extLst>
              <a:ext uri="{FF2B5EF4-FFF2-40B4-BE49-F238E27FC236}">
                <a16:creationId xmlns:a16="http://schemas.microsoft.com/office/drawing/2014/main" id="{18C7F217-13DF-72E7-67FD-BB7A1283EDC2}"/>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id="{DDC5A1D0-DE35-10CB-8459-2B501C751843}"/>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系統目標</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A05CB30D-E641-AF36-8177-A3DA73756DB6}"/>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A2FCE482-7B49-7D80-AC51-47C99BC45DE3}"/>
              </a:ext>
            </a:extLst>
          </p:cNvPr>
          <p:cNvSpPr txBox="1"/>
          <p:nvPr/>
        </p:nvSpPr>
        <p:spPr>
          <a:xfrm>
            <a:off x="1116722" y="1955899"/>
            <a:ext cx="7178040" cy="1569660"/>
          </a:xfrm>
          <a:prstGeom prst="rect">
            <a:avLst/>
          </a:prstGeom>
          <a:noFill/>
        </p:spPr>
        <p:txBody>
          <a:bodyPr wrap="square">
            <a:spAutoFit/>
          </a:bodyPr>
          <a:lstStyle/>
          <a:p>
            <a:pPr marL="182563" indent="-182563">
              <a:buAutoNum type="arabicPeriod"/>
            </a:pP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1.~11.</a:t>
            </a:r>
            <a:r>
              <a:rPr lang="zh-TW" altLang="en-US" sz="1600" dirty="0">
                <a:latin typeface="微軟正黑體" panose="020B0604030504040204" pitchFamily="34" charset="-120"/>
                <a:ea typeface="微軟正黑體" panose="020B0604030504040204" pitchFamily="34" charset="-120"/>
              </a:rPr>
              <a:t> 可滿足系統目標成數中的第一點。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「建立一套</a:t>
            </a:r>
            <a:r>
              <a:rPr lang="en-US" altLang="zh-TW" sz="1600" dirty="0">
                <a:latin typeface="微軟正黑體" panose="020B0604030504040204" pitchFamily="34" charset="-120"/>
                <a:ea typeface="微軟正黑體" panose="020B0604030504040204" pitchFamily="34" charset="-120"/>
              </a:rPr>
              <a:t>RWD</a:t>
            </a:r>
            <a:r>
              <a:rPr lang="zh-TW" altLang="en-US" sz="16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和 </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 可滿足系統目標成數中的第二點。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「此</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專家網路訂購系統提供客戶資料維護的功能」。</a:t>
            </a:r>
            <a:endParaRPr lang="en-US" altLang="zh-TW" sz="16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34F11A49-BFF6-BDD5-9141-6E68EA3DFE73}"/>
              </a:ext>
            </a:extLst>
          </p:cNvPr>
          <p:cNvSpPr>
            <a:spLocks noGrp="1"/>
          </p:cNvSpPr>
          <p:nvPr>
            <p:ph type="sldNum" sz="quarter" idx="4"/>
          </p:nvPr>
        </p:nvSpPr>
        <p:spPr/>
        <p:txBody>
          <a:bodyPr/>
          <a:lstStyle/>
          <a:p>
            <a:fld id="{F5177135-5710-4BA7-B942-1A074D9A1B12}" type="slidenum">
              <a:rPr lang="zh-TW" altLang="en-US" smtClean="0"/>
              <a:pPr/>
              <a:t>11</a:t>
            </a:fld>
            <a:endParaRPr lang="zh-TW" altLang="en-US" dirty="0"/>
          </a:p>
        </p:txBody>
      </p:sp>
    </p:spTree>
    <p:extLst>
      <p:ext uri="{BB962C8B-B14F-4D97-AF65-F5344CB8AC3E}">
        <p14:creationId xmlns:p14="http://schemas.microsoft.com/office/powerpoint/2010/main" val="35461892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110</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92845" y="1364114"/>
          <a:ext cx="8583191" cy="25099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4">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533400">
                <a:tc vMerge="1">
                  <a:txBody>
                    <a:bodyPr/>
                    <a:lstStyle/>
                    <a:p>
                      <a:pPr marL="342900" indent="-342900" algn="l" hangingPunct="0">
                        <a:buClr>
                          <a:srgbClr val="692302"/>
                        </a:buClr>
                        <a:buFont typeface="+mj-lt"/>
                        <a:buAutoNum type="arabicPeriod" startAt="2"/>
                      </a:pP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顯式購物車資料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77570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111</a:t>
            </a:fld>
            <a:endParaRPr lang="zh-TW" altLang="en-US" dirty="0"/>
          </a:p>
        </p:txBody>
      </p:sp>
      <p:grpSp>
        <p:nvGrpSpPr>
          <p:cNvPr id="9" name="群組 8">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869" y="450220"/>
            <a:ext cx="4961572" cy="449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7270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121921" y="1935456"/>
          <a:ext cx="8938260" cy="2575584"/>
        </p:xfrm>
        <a:graphic>
          <a:graphicData uri="http://schemas.openxmlformats.org/drawingml/2006/table">
            <a:tbl>
              <a:tblPr firstRow="1" bandRow="1">
                <a:tableStyleId>{17292A2E-F333-43FB-9621-5CBBE7FDCDCB}</a:tableStyleId>
              </a:tblPr>
              <a:tblGrid>
                <a:gridCol w="8938260">
                  <a:extLst>
                    <a:ext uri="{9D8B030D-6E8A-4147-A177-3AD203B41FA5}">
                      <a16:colId xmlns:a16="http://schemas.microsoft.com/office/drawing/2014/main" val="20000"/>
                    </a:ext>
                  </a:extLst>
                </a:gridCol>
              </a:tblGrid>
              <a:tr h="257558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中選擇欲刪除的蛋糕項目後，點選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15963" indent="-715963"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①系統依客戶刪除的蛋糕訂購項目，針對記憶體陣列變數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內相對應的資料作刪        除，並進行下列計算</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541338" indent="-541338" algn="just"/>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單價</a:t>
                      </a:r>
                      <a:r>
                        <a:rPr lang="en-US" altLang="zh-TW" sz="1600" b="0" dirty="0">
                          <a:solidFill>
                            <a:schemeClr val="tx1"/>
                          </a:solidFill>
                          <a:latin typeface="微軟正黑體" panose="020B0604030504040204" pitchFamily="34" charset="-120"/>
                          <a:ea typeface="微軟正黑體" panose="020B0604030504040204" pitchFamily="34" charset="-120"/>
                        </a:rPr>
                        <a:t>X</a:t>
                      </a:r>
                      <a:r>
                        <a:rPr lang="zh-TW" altLang="en-US" sz="1600" b="0" dirty="0">
                          <a:solidFill>
                            <a:schemeClr val="tx1"/>
                          </a:solidFill>
                          <a:latin typeface="微軟正黑體" panose="020B0604030504040204" pitchFamily="34" charset="-120"/>
                          <a:ea typeface="微軟正黑體" panose="020B0604030504040204" pitchFamily="34" charset="-120"/>
                        </a:rPr>
                        <a:t>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el-GR"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Σ</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L="715963" indent="-625475"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112</a:t>
            </a:fld>
            <a:endParaRPr lang="zh-TW" altLang="en-US" dirty="0"/>
          </a:p>
        </p:txBody>
      </p:sp>
      <p:grpSp>
        <p:nvGrpSpPr>
          <p:cNvPr id="9" name="群組 8">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150594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pSp>
        <p:nvGrpSpPr>
          <p:cNvPr id="2" name="群組 1"/>
          <p:cNvGrpSpPr/>
          <p:nvPr/>
        </p:nvGrpSpPr>
        <p:grpSpPr>
          <a:xfrm>
            <a:off x="3128009" y="150485"/>
            <a:ext cx="5659755" cy="670625"/>
            <a:chOff x="1480184" y="150485"/>
            <a:chExt cx="5659755" cy="670625"/>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UI</a:t>
              </a:r>
              <a:r>
                <a:rPr lang="zh-TW" altLang="en-US" sz="2800" b="1" dirty="0">
                  <a:latin typeface="微軟正黑體" panose="020B0604030504040204" pitchFamily="34" charset="-120"/>
                  <a:ea typeface="微軟正黑體" panose="020B0604030504040204" pitchFamily="34" charset="-120"/>
                </a:rPr>
                <a:t>構通圖</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113</a:t>
            </a:fld>
            <a:endParaRPr lang="zh-TW"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21" y="1516116"/>
            <a:ext cx="8050873" cy="221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4272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3089909" y="150485"/>
            <a:ext cx="5659755" cy="670625"/>
            <a:chOff x="1480184" y="150485"/>
            <a:chExt cx="5659755" cy="670625"/>
          </a:xfrm>
        </p:grpSpPr>
        <p:sp>
          <p:nvSpPr>
            <p:cNvPr id="2"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AC</a:t>
              </a:r>
              <a:r>
                <a:rPr lang="zh-TW" altLang="en-US" sz="2800" b="1" dirty="0">
                  <a:latin typeface="微軟正黑體" panose="020B0604030504040204" pitchFamily="34" charset="-120"/>
                  <a:ea typeface="微軟正黑體" panose="020B0604030504040204" pitchFamily="34" charset="-120"/>
                </a:rPr>
                <a:t>構通圖</a:t>
              </a:r>
            </a:p>
          </p:txBody>
        </p:sp>
        <p:cxnSp>
          <p:nvCxnSpPr>
            <p:cNvPr id="3"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114</a:t>
            </a:fld>
            <a:endParaRPr lang="zh-TW" alt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165718"/>
            <a:ext cx="69723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439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id="{5125C33B-5DF6-5BBC-41CF-5032C4735657}"/>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BEF2C4CB-4263-E3B4-6271-57AA5D307F4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B91EF48-08FB-D41C-DEEE-5921D856C5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3369235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460724461"/>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2" name="群組 1">
            <a:extLst>
              <a:ext uri="{FF2B5EF4-FFF2-40B4-BE49-F238E27FC236}">
                <a16:creationId xmlns:a16="http://schemas.microsoft.com/office/drawing/2014/main" id="{6B977CFA-17FF-5011-D2E4-30A6EF54B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4AF7ECE0-1AFF-9820-88C0-4387DFAACC8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AE1D0D87-9894-850C-6ABF-638A476052D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0419953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13" name="群組 12">
            <a:extLst>
              <a:ext uri="{FF2B5EF4-FFF2-40B4-BE49-F238E27FC236}">
                <a16:creationId xmlns:a16="http://schemas.microsoft.com/office/drawing/2014/main" id="{69091D3A-2890-6D95-5CA1-B4E073890593}"/>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E14AA722-CD3F-E666-B442-83D5EC73FD3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BFDFCF17-3431-BD6F-05DE-BCB10A653DA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956226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a:t>1</a:t>
            </a:r>
            <a:endParaRPr lang="zh-TW" altLang="en-US" dirty="0"/>
          </a:p>
        </p:txBody>
      </p:sp>
      <p:grpSp>
        <p:nvGrpSpPr>
          <p:cNvPr id="13" name="群組 12">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a:extLst>
              <a:ext uri="{FF2B5EF4-FFF2-40B4-BE49-F238E27FC236}">
                <a16:creationId xmlns:a16="http://schemas.microsoft.com/office/drawing/2014/main" id="{F61868AD-95EC-FD7A-CD61-93FA3FD60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464" y="977281"/>
            <a:ext cx="4323371" cy="40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120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a:t>1</a:t>
            </a:r>
            <a:endParaRPr lang="zh-TW" altLang="en-US" dirty="0"/>
          </a:p>
        </p:txBody>
      </p:sp>
      <p:grpSp>
        <p:nvGrpSpPr>
          <p:cNvPr id="13" name="群組 12">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08" y="518586"/>
            <a:ext cx="6001516" cy="455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6A4296E3-273D-7145-CEF0-08A21A64028A}"/>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2389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3" name="圖片 2">
            <a:extLst>
              <a:ext uri="{FF2B5EF4-FFF2-40B4-BE49-F238E27FC236}">
                <a16:creationId xmlns:a16="http://schemas.microsoft.com/office/drawing/2014/main" id="{E1634747-AFA8-9B65-EBB3-86FF92994C59}"/>
              </a:ext>
            </a:extLst>
          </p:cNvPr>
          <p:cNvPicPr>
            <a:picLocks noChangeAspect="1"/>
          </p:cNvPicPr>
          <p:nvPr/>
        </p:nvPicPr>
        <p:blipFill>
          <a:blip r:embed="rId3"/>
          <a:stretch>
            <a:fillRect/>
          </a:stretch>
        </p:blipFill>
        <p:spPr>
          <a:xfrm>
            <a:off x="7596779" y="3239057"/>
            <a:ext cx="1341723" cy="1569660"/>
          </a:xfrm>
          <a:prstGeom prst="rect">
            <a:avLst/>
          </a:prstGeom>
        </p:spPr>
      </p:pic>
      <p:sp>
        <p:nvSpPr>
          <p:cNvPr id="4" name="Google Shape;989;p40">
            <a:extLst>
              <a:ext uri="{FF2B5EF4-FFF2-40B4-BE49-F238E27FC236}">
                <a16:creationId xmlns:a16="http://schemas.microsoft.com/office/drawing/2014/main" id="{0147C126-C014-00A4-3139-BB9793C016B9}"/>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a:extLst>
              <a:ext uri="{FF2B5EF4-FFF2-40B4-BE49-F238E27FC236}">
                <a16:creationId xmlns:a16="http://schemas.microsoft.com/office/drawing/2014/main" id="{55AE7A63-34A3-2F40-189D-A1383D5E5B95}"/>
              </a:ext>
            </a:extLst>
          </p:cNvPr>
          <p:cNvSpPr txBox="1"/>
          <p:nvPr/>
        </p:nvSpPr>
        <p:spPr>
          <a:xfrm>
            <a:off x="1084662" y="1715563"/>
            <a:ext cx="7106837"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 系統限制陳述中的第一點為「限制商品訂購數量」，此部分屬於背後撰寫的程式碼進行判定，可於系統分析與設計時再考量。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系統限制陳述中的第二點為「客戶不論用何種瀏覽器都能使用所有的操作功能」，可於系統分析與設計時再考量。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系統限制陳述中的第三點為「 雙方訂單成交後，客戶未於時限內取貨，將無法退款」，此部分屬於背後撰寫的程式碼進行判定，可於系統分析與設計時再考量。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p:txBody>
      </p:sp>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Google Shape;915;p35">
            <a:extLst>
              <a:ext uri="{FF2B5EF4-FFF2-40B4-BE49-F238E27FC236}">
                <a16:creationId xmlns:a16="http://schemas.microsoft.com/office/drawing/2014/main" id="{B7A8A4B6-FCFE-5CEA-FB30-22A0182AA142}"/>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tx2"/>
                </a:solidFill>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系統限制</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0E4F21C6-F71E-B17B-458B-52947EBABCA0}"/>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id="{2C9458C9-69E6-D376-C905-BA5A5D227A1A}"/>
              </a:ext>
            </a:extLst>
          </p:cNvPr>
          <p:cNvSpPr>
            <a:spLocks noGrp="1"/>
          </p:cNvSpPr>
          <p:nvPr>
            <p:ph type="sldNum" sz="quarter" idx="10"/>
          </p:nvPr>
        </p:nvSpPr>
        <p:spPr/>
        <p:txBody>
          <a:bodyPr/>
          <a:lstStyle/>
          <a:p>
            <a:fld id="{F5177135-5710-4BA7-B942-1A074D9A1B12}" type="slidenum">
              <a:rPr lang="zh-TW" altLang="en-US" smtClean="0"/>
              <a:pPr/>
              <a:t>12</a:t>
            </a:fld>
            <a:endParaRPr lang="zh-TW" altLang="en-US" dirty="0"/>
          </a:p>
        </p:txBody>
      </p:sp>
    </p:spTree>
    <p:extLst>
      <p:ext uri="{BB962C8B-B14F-4D97-AF65-F5344CB8AC3E}">
        <p14:creationId xmlns:p14="http://schemas.microsoft.com/office/powerpoint/2010/main" val="34005226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 name="群組 8"/>
          <p:cNvGrpSpPr/>
          <p:nvPr/>
        </p:nvGrpSpPr>
        <p:grpSpPr>
          <a:xfrm>
            <a:off x="0" y="0"/>
            <a:ext cx="2772230" cy="584775"/>
            <a:chOff x="0" y="280943"/>
            <a:chExt cx="2478996" cy="584775"/>
          </a:xfrm>
        </p:grpSpPr>
        <p:sp>
          <p:nvSpPr>
            <p:cNvPr id="10" name="Google Shape;1035;p43"/>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graphicFrame>
        <p:nvGraphicFramePr>
          <p:cNvPr id="4" name="表格 3"/>
          <p:cNvGraphicFramePr>
            <a:graphicFrameLocks noGrp="1"/>
          </p:cNvGraphicFramePr>
          <p:nvPr>
            <p:extLst>
              <p:ext uri="{D42A27DB-BD31-4B8C-83A1-F6EECF244321}">
                <p14:modId xmlns:p14="http://schemas.microsoft.com/office/powerpoint/2010/main" val="1638100622"/>
              </p:ext>
            </p:extLst>
          </p:nvPr>
        </p:nvGraphicFramePr>
        <p:xfrm>
          <a:off x="480990" y="1003538"/>
          <a:ext cx="8457512" cy="3750676"/>
        </p:xfrm>
        <a:graphic>
          <a:graphicData uri="http://schemas.openxmlformats.org/drawingml/2006/table">
            <a:tbl>
              <a:tblPr firstRow="1" bandRow="1">
                <a:tableStyleId>{17292A2E-F333-43FB-9621-5CBBE7FDCDCB}</a:tableStyleId>
              </a:tblPr>
              <a:tblGrid>
                <a:gridCol w="5536293">
                  <a:extLst>
                    <a:ext uri="{9D8B030D-6E8A-4147-A177-3AD203B41FA5}">
                      <a16:colId xmlns:a16="http://schemas.microsoft.com/office/drawing/2014/main" val="20000"/>
                    </a:ext>
                  </a:extLst>
                </a:gridCol>
                <a:gridCol w="2921219">
                  <a:extLst>
                    <a:ext uri="{9D8B030D-6E8A-4147-A177-3AD203B41FA5}">
                      <a16:colId xmlns:a16="http://schemas.microsoft.com/office/drawing/2014/main" val="20001"/>
                    </a:ext>
                  </a:extLst>
                </a:gridCol>
              </a:tblGrid>
              <a:tr h="603922">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使用個案名稱：取消採購訂單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3146754">
                <a:tc>
                  <a:txBody>
                    <a:bodyPr/>
                    <a:lstStyle/>
                    <a:p>
                      <a:pPr algn="just"/>
                      <a:r>
                        <a:rPr lang="zh-TW" altLang="en-US" sz="1400" b="1" dirty="0">
                          <a:latin typeface="微軟正黑體" panose="020B0604030504040204" pitchFamily="34" charset="-120"/>
                          <a:ea typeface="微軟正黑體" panose="020B0604030504040204" pitchFamily="34" charset="-120"/>
                        </a:rPr>
                        <a:t>行為者：</a:t>
                      </a:r>
                      <a:r>
                        <a:rPr lang="zh-TW" altLang="en-US" sz="1400" b="0" dirty="0">
                          <a:latin typeface="微軟正黑體" panose="020B0604030504040204" pitchFamily="34" charset="-120"/>
                          <a:ea typeface="微軟正黑體" panose="020B0604030504040204" pitchFamily="34" charset="-120"/>
                        </a:rPr>
                        <a:t>客戶</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目標：</a:t>
                      </a:r>
                      <a:r>
                        <a:rPr lang="zh-TW" altLang="en-US" sz="1400" b="0" dirty="0">
                          <a:latin typeface="微軟正黑體" panose="020B0604030504040204" pitchFamily="34" charset="-120"/>
                          <a:ea typeface="微軟正黑體" panose="020B0604030504040204" pitchFamily="34" charset="-120"/>
                        </a:rPr>
                        <a:t>使客戶能在線上取消己訂購的所有蛋糕項目。</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前提：</a:t>
                      </a:r>
                      <a:r>
                        <a:rPr lang="zh-TW" altLang="en-US" sz="1400" b="0" dirty="0">
                          <a:latin typeface="微軟正黑體" panose="020B0604030504040204" pitchFamily="34" charset="-120"/>
                          <a:ea typeface="微軟正黑體" panose="020B0604030504040204" pitchFamily="34" charset="-120"/>
                        </a:rPr>
                        <a:t>購物車內已有蛋糕產品。</a:t>
                      </a:r>
                      <a:endParaRPr lang="en-US" altLang="zh-TW" sz="1400" b="0" dirty="0">
                        <a:latin typeface="微軟正黑體" panose="020B0604030504040204" pitchFamily="34" charset="-120"/>
                        <a:ea typeface="微軟正黑體" panose="020B0604030504040204" pitchFamily="34" charset="-120"/>
                      </a:endParaRPr>
                    </a:p>
                    <a:p>
                      <a:pPr algn="just"/>
                      <a:r>
                        <a:rPr lang="en-US" altLang="zh-TW" sz="1400" b="1" dirty="0">
                          <a:latin typeface="微軟正黑體" panose="020B0604030504040204" pitchFamily="34" charset="-120"/>
                          <a:ea typeface="微軟正黑體" panose="020B0604030504040204" pitchFamily="34" charset="-120"/>
                        </a:rPr>
                        <a:t>Include</a:t>
                      </a:r>
                      <a:r>
                        <a:rPr lang="zh-TW" altLang="en-US" sz="1400" b="0" dirty="0">
                          <a:latin typeface="微軟正黑體" panose="020B0604030504040204" pitchFamily="34" charset="-120"/>
                          <a:ea typeface="微軟正黑體" panose="020B0604030504040204" pitchFamily="34" charset="-120"/>
                        </a:rPr>
                        <a:t>：刪除訂購項目使用個案。</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結束狀態：</a:t>
                      </a:r>
                      <a:r>
                        <a:rPr lang="zh-TW" altLang="en-US" sz="1400" b="0" dirty="0">
                          <a:latin typeface="微軟正黑體" panose="020B0604030504040204" pitchFamily="34" charset="-120"/>
                          <a:ea typeface="微軟正黑體" panose="020B0604030504040204" pitchFamily="34" charset="-120"/>
                        </a:rPr>
                        <a:t>購物車內所有蛋糕訂購項目皆被清空，並顯示清空訊息。</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一系列事件：</a:t>
                      </a:r>
                      <a:endParaRPr lang="en-US" altLang="zh-TW" sz="1400" b="1"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正常程序</a:t>
                      </a:r>
                      <a:r>
                        <a:rPr lang="en-US" altLang="zh-TW" sz="1400" b="1" dirty="0">
                          <a:latin typeface="微軟正黑體" panose="020B0604030504040204" pitchFamily="34" charset="-120"/>
                          <a:ea typeface="微軟正黑體" panose="020B0604030504040204" pitchFamily="34" charset="-120"/>
                        </a:rPr>
                        <a:t>—</a:t>
                      </a:r>
                    </a:p>
                    <a:p>
                      <a:pPr algn="just"/>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客戶於未送出訂單前，取消本次採購訂單。</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如表</a:t>
                      </a:r>
                      <a:r>
                        <a:rPr lang="en-US" altLang="zh-TW" sz="1400" dirty="0">
                          <a:latin typeface="微軟正黑體" panose="020B0604030504040204" pitchFamily="34" charset="-120"/>
                          <a:ea typeface="微軟正黑體" panose="020B0604030504040204" pitchFamily="34" charset="-120"/>
                        </a:rPr>
                        <a:t>5-1a</a:t>
                      </a:r>
                      <a:r>
                        <a:rPr lang="zh-TW" altLang="en-US" sz="1400" dirty="0">
                          <a:latin typeface="微軟正黑體" panose="020B0604030504040204" pitchFamily="34" charset="-120"/>
                          <a:ea typeface="微軟正黑體" panose="020B0604030504040204" pitchFamily="34" charset="-120"/>
                        </a:rPr>
                        <a:t>及</a:t>
                      </a:r>
                      <a:r>
                        <a:rPr lang="en-US" altLang="zh-TW" sz="1400" dirty="0">
                          <a:latin typeface="微軟正黑體" panose="020B0604030504040204" pitchFamily="34" charset="-120"/>
                          <a:ea typeface="微軟正黑體" panose="020B0604030504040204" pitchFamily="34" charset="-120"/>
                        </a:rPr>
                        <a:t>5-1b)</a:t>
                      </a:r>
                    </a:p>
                    <a:p>
                      <a:pPr algn="just"/>
                      <a:r>
                        <a:rPr lang="en-US" altLang="zh-TW" sz="1400" dirty="0">
                          <a:latin typeface="微軟正黑體" panose="020B0604030504040204" pitchFamily="34" charset="-120"/>
                          <a:ea typeface="微軟正黑體" panose="020B0604030504040204" pitchFamily="34" charset="-120"/>
                        </a:rPr>
                        <a:t>2.</a:t>
                      </a:r>
                      <a:r>
                        <a:rPr lang="zh-TW" altLang="en-US" sz="1400" dirty="0">
                          <a:latin typeface="微軟正黑體" panose="020B0604030504040204" pitchFamily="34" charset="-120"/>
                          <a:ea typeface="微軟正黑體" panose="020B0604030504040204" pitchFamily="34" charset="-120"/>
                        </a:rPr>
                        <a:t>系統自動清空（刪除）購物車內所有蛋糕訂購項目。</a:t>
                      </a:r>
                      <a:endParaRPr lang="en-US" altLang="zh-TW" sz="1400" dirty="0">
                        <a:latin typeface="微軟正黑體" panose="020B0604030504040204" pitchFamily="34" charset="-120"/>
                        <a:ea typeface="微軟正黑體" panose="020B0604030504040204" pitchFamily="34" charset="-120"/>
                      </a:endParaRPr>
                    </a:p>
                    <a:p>
                      <a:pPr algn="just"/>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系統顯示清空購物車訊息。</a:t>
                      </a:r>
                      <a:endParaRPr lang="en-US" altLang="zh-TW" sz="140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例外狀況</a:t>
                      </a:r>
                      <a:r>
                        <a:rPr lang="en-US" altLang="zh-TW" sz="1400" b="1" dirty="0">
                          <a:latin typeface="微軟正黑體" panose="020B0604030504040204" pitchFamily="34" charset="-120"/>
                          <a:ea typeface="微軟正黑體" panose="020B0604030504040204" pitchFamily="34" charset="-120"/>
                        </a:rPr>
                        <a:t>—</a:t>
                      </a:r>
                    </a:p>
                    <a:p>
                      <a:pPr algn="just"/>
                      <a:r>
                        <a:rPr lang="zh-TW" altLang="en-US" sz="1400" dirty="0">
                          <a:latin typeface="微軟正黑體" panose="020B0604030504040204" pitchFamily="34" charset="-120"/>
                          <a:ea typeface="微軟正黑體" panose="020B0604030504040204" pitchFamily="34" charset="-120"/>
                        </a:rPr>
                        <a:t>●客戶不慎取消本次的採購行為。</a:t>
                      </a:r>
                      <a:endParaRPr lang="en-US" altLang="zh-TW" sz="14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400" dirty="0">
                          <a:latin typeface="微軟正黑體" panose="020B0604030504040204" pitchFamily="34" charset="-120"/>
                          <a:ea typeface="微軟正黑體" panose="020B0604030504040204" pitchFamily="34" charset="-120"/>
                        </a:rPr>
                        <a:t>客戶須回到蛋糕型錄頁面，重新訂購欲訂購之蛋糕項目。</a:t>
                      </a:r>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7</a:t>
                      </a:r>
                      <a:r>
                        <a:rPr lang="zh-TW" altLang="en-US" sz="1400" dirty="0">
                          <a:latin typeface="微軟正黑體" panose="020B0604030504040204" pitchFamily="34" charset="-120"/>
                          <a:ea typeface="微軟正黑體" panose="020B0604030504040204" pitchFamily="34" charset="-120"/>
                        </a:rPr>
                        <a:t>：客戶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取消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採購訂單</a:t>
                      </a:r>
                    </a:p>
                    <a:p>
                      <a:pPr marL="0" indent="358775"/>
                      <a:r>
                        <a:rPr lang="zh-TW" altLang="en-US" sz="1400" dirty="0">
                          <a:latin typeface="微軟正黑體" panose="020B0604030504040204" pitchFamily="34" charset="-120"/>
                          <a:ea typeface="微軟正黑體" panose="020B0604030504040204" pitchFamily="34" charset="-120"/>
                        </a:rPr>
                        <a:t>           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讀取</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清空訊息</a:t>
                      </a:r>
                      <a:endParaRPr lang="en-US" altLang="zh-TW" sz="1400"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5" name="Google Shape;915;p35">
            <a:extLst>
              <a:ext uri="{FF2B5EF4-FFF2-40B4-BE49-F238E27FC236}">
                <a16:creationId xmlns:a16="http://schemas.microsoft.com/office/drawing/2014/main" id="{E032B191-F9CA-9758-5CC3-BB146C776674}"/>
              </a:ext>
            </a:extLst>
          </p:cNvPr>
          <p:cNvSpPr txBox="1">
            <a:spLocks/>
          </p:cNvSpPr>
          <p:nvPr/>
        </p:nvSpPr>
        <p:spPr>
          <a:xfrm>
            <a:off x="1807377" y="25706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(5)</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2" name="Google Shape;923;p36">
            <a:extLst>
              <a:ext uri="{FF2B5EF4-FFF2-40B4-BE49-F238E27FC236}">
                <a16:creationId xmlns:a16="http://schemas.microsoft.com/office/drawing/2014/main" id="{0B261655-0D66-F076-558D-5294D14B1B85}"/>
              </a:ext>
            </a:extLst>
          </p:cNvPr>
          <p:cNvCxnSpPr>
            <a:cxnSpLocks/>
          </p:cNvCxnSpPr>
          <p:nvPr/>
        </p:nvCxnSpPr>
        <p:spPr>
          <a:xfrm>
            <a:off x="1807377" y="915022"/>
            <a:ext cx="5400675" cy="0"/>
          </a:xfrm>
          <a:prstGeom prst="straightConnector1">
            <a:avLst/>
          </a:prstGeom>
          <a:noFill/>
          <a:ln w="28575" cap="flat" cmpd="sng">
            <a:solidFill>
              <a:schemeClr val="accent3"/>
            </a:solidFill>
            <a:prstDash val="dash"/>
            <a:round/>
            <a:headEnd type="none" w="med" len="med"/>
            <a:tailEnd type="none" w="med" len="med"/>
          </a:ln>
        </p:spPr>
      </p:cxnSp>
      <p:sp>
        <p:nvSpPr>
          <p:cNvPr id="6" name="投影片編號版面配置區 5">
            <a:extLst>
              <a:ext uri="{FF2B5EF4-FFF2-40B4-BE49-F238E27FC236}">
                <a16:creationId xmlns:a16="http://schemas.microsoft.com/office/drawing/2014/main" id="{CD827536-F88A-308D-144F-83BDAF801918}"/>
              </a:ext>
            </a:extLst>
          </p:cNvPr>
          <p:cNvSpPr>
            <a:spLocks noGrp="1"/>
          </p:cNvSpPr>
          <p:nvPr>
            <p:ph type="sldNum" sz="quarter" idx="10"/>
          </p:nvPr>
        </p:nvSpPr>
        <p:spPr/>
        <p:txBody>
          <a:bodyPr/>
          <a:lstStyle/>
          <a:p>
            <a:fld id="{F5177135-5710-4BA7-B942-1A074D9A1B12}" type="slidenum">
              <a:rPr lang="zh-TW" altLang="en-US" smtClean="0"/>
              <a:pPr/>
              <a:t>120</a:t>
            </a:fld>
            <a:endParaRPr lang="zh-TW" altLang="en-US" dirty="0"/>
          </a:p>
        </p:txBody>
      </p:sp>
    </p:spTree>
    <p:extLst>
      <p:ext uri="{BB962C8B-B14F-4D97-AF65-F5344CB8AC3E}">
        <p14:creationId xmlns:p14="http://schemas.microsoft.com/office/powerpoint/2010/main" val="35740185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638393" y="831398"/>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nvGraphicFramePr>
        <p:xfrm>
          <a:off x="1104900" y="1869903"/>
          <a:ext cx="6934200" cy="169164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1386840">
                  <a:extLst>
                    <a:ext uri="{9D8B030D-6E8A-4147-A177-3AD203B41FA5}">
                      <a16:colId xmlns:a16="http://schemas.microsoft.com/office/drawing/2014/main" val="3692602857"/>
                    </a:ext>
                  </a:extLst>
                </a:gridCol>
                <a:gridCol w="1386840">
                  <a:extLst>
                    <a:ext uri="{9D8B030D-6E8A-4147-A177-3AD203B41FA5}">
                      <a16:colId xmlns:a16="http://schemas.microsoft.com/office/drawing/2014/main" val="2225934352"/>
                    </a:ext>
                  </a:extLst>
                </a:gridCol>
                <a:gridCol w="1386840">
                  <a:extLst>
                    <a:ext uri="{9D8B030D-6E8A-4147-A177-3AD203B41FA5}">
                      <a16:colId xmlns:a16="http://schemas.microsoft.com/office/drawing/2014/main" val="2861577340"/>
                    </a:ext>
                  </a:extLst>
                </a:gridCol>
                <a:gridCol w="1386840">
                  <a:extLst>
                    <a:ext uri="{9D8B030D-6E8A-4147-A177-3AD203B41FA5}">
                      <a16:colId xmlns:a16="http://schemas.microsoft.com/office/drawing/2014/main" val="2218924968"/>
                    </a:ext>
                  </a:extLst>
                </a:gridCol>
              </a:tblGrid>
              <a:tr h="370840">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2" name="群組 1">
            <a:extLst>
              <a:ext uri="{FF2B5EF4-FFF2-40B4-BE49-F238E27FC236}">
                <a16:creationId xmlns:a16="http://schemas.microsoft.com/office/drawing/2014/main" id="{35DF069D-37C0-299D-6D61-C7124533472C}"/>
              </a:ext>
            </a:extLst>
          </p:cNvPr>
          <p:cNvGrpSpPr/>
          <p:nvPr/>
        </p:nvGrpSpPr>
        <p:grpSpPr>
          <a:xfrm>
            <a:off x="0" y="387516"/>
            <a:ext cx="2772230" cy="584775"/>
            <a:chOff x="0" y="280943"/>
            <a:chExt cx="2478996" cy="584775"/>
          </a:xfrm>
        </p:grpSpPr>
        <p:sp>
          <p:nvSpPr>
            <p:cNvPr id="3" name="Google Shape;1035;p43">
              <a:extLst>
                <a:ext uri="{FF2B5EF4-FFF2-40B4-BE49-F238E27FC236}">
                  <a16:creationId xmlns:a16="http://schemas.microsoft.com/office/drawing/2014/main" id="{01E741F0-410F-3CD6-338C-ECA08EAEE818}"/>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B093EE1-04D5-F256-FA88-67394C8F3E4B}"/>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8" name="文字方塊 7">
            <a:extLst>
              <a:ext uri="{FF2B5EF4-FFF2-40B4-BE49-F238E27FC236}">
                <a16:creationId xmlns:a16="http://schemas.microsoft.com/office/drawing/2014/main" id="{F83E5344-7F8A-7CDC-60CB-3F5D26B9A742}"/>
              </a:ext>
            </a:extLst>
          </p:cNvPr>
          <p:cNvSpPr txBox="1"/>
          <p:nvPr/>
        </p:nvSpPr>
        <p:spPr>
          <a:xfrm>
            <a:off x="4171950" y="3863432"/>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5-1a</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45D854CA-6E89-FAFA-503B-1911725BB46A}"/>
              </a:ext>
            </a:extLst>
          </p:cNvPr>
          <p:cNvCxnSpPr>
            <a:cxnSpLocks/>
          </p:cNvCxnSpPr>
          <p:nvPr/>
        </p:nvCxnSpPr>
        <p:spPr>
          <a:xfrm>
            <a:off x="2772230" y="1486522"/>
            <a:ext cx="3628570" cy="0"/>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id="{069426AB-D181-7B82-1BFA-6E1BEB6A7EDB}"/>
              </a:ext>
            </a:extLst>
          </p:cNvPr>
          <p:cNvSpPr>
            <a:spLocks noGrp="1"/>
          </p:cNvSpPr>
          <p:nvPr>
            <p:ph type="sldNum" sz="quarter" idx="10"/>
          </p:nvPr>
        </p:nvSpPr>
        <p:spPr/>
        <p:txBody>
          <a:bodyPr/>
          <a:lstStyle/>
          <a:p>
            <a:fld id="{F5177135-5710-4BA7-B942-1A074D9A1B12}" type="slidenum">
              <a:rPr lang="zh-TW" altLang="en-US" smtClean="0"/>
              <a:pPr/>
              <a:t>121</a:t>
            </a:fld>
            <a:endParaRPr lang="zh-TW" altLang="en-US" dirty="0"/>
          </a:p>
        </p:txBody>
      </p:sp>
    </p:spTree>
    <p:extLst>
      <p:ext uri="{BB962C8B-B14F-4D97-AF65-F5344CB8AC3E}">
        <p14:creationId xmlns:p14="http://schemas.microsoft.com/office/powerpoint/2010/main" val="9474339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nvGraphicFramePr>
        <p:xfrm>
          <a:off x="493972" y="1545759"/>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sp>
        <p:nvSpPr>
          <p:cNvPr id="12" name="Google Shape;915;p35">
            <a:extLst>
              <a:ext uri="{FF2B5EF4-FFF2-40B4-BE49-F238E27FC236}">
                <a16:creationId xmlns:a16="http://schemas.microsoft.com/office/drawing/2014/main" id="{DED191F5-1AFA-1FFE-76DF-4CA85526DA09}"/>
              </a:ext>
            </a:extLst>
          </p:cNvPr>
          <p:cNvSpPr txBox="1">
            <a:spLocks/>
          </p:cNvSpPr>
          <p:nvPr/>
        </p:nvSpPr>
        <p:spPr>
          <a:xfrm>
            <a:off x="1581670" y="624993"/>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pSp>
        <p:nvGrpSpPr>
          <p:cNvPr id="3" name="群組 2">
            <a:extLst>
              <a:ext uri="{FF2B5EF4-FFF2-40B4-BE49-F238E27FC236}">
                <a16:creationId xmlns:a16="http://schemas.microsoft.com/office/drawing/2014/main" id="{0219EFBD-D3E1-2AC2-7835-B1EC86474A59}"/>
              </a:ext>
            </a:extLst>
          </p:cNvPr>
          <p:cNvGrpSpPr/>
          <p:nvPr/>
        </p:nvGrpSpPr>
        <p:grpSpPr>
          <a:xfrm>
            <a:off x="0" y="387516"/>
            <a:ext cx="2772230" cy="584775"/>
            <a:chOff x="0" y="280943"/>
            <a:chExt cx="2478996" cy="584775"/>
          </a:xfrm>
        </p:grpSpPr>
        <p:sp>
          <p:nvSpPr>
            <p:cNvPr id="4" name="Google Shape;1035;p43">
              <a:extLst>
                <a:ext uri="{FF2B5EF4-FFF2-40B4-BE49-F238E27FC236}">
                  <a16:creationId xmlns:a16="http://schemas.microsoft.com/office/drawing/2014/main" id="{10FA54EC-A017-7950-399D-ACF796360C6E}"/>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B07A7324-F69E-D315-C16B-63A7E4FCCA91}"/>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7" name="文字方塊 6">
            <a:extLst>
              <a:ext uri="{FF2B5EF4-FFF2-40B4-BE49-F238E27FC236}">
                <a16:creationId xmlns:a16="http://schemas.microsoft.com/office/drawing/2014/main" id="{2FD6604D-2E26-8B3E-EA63-BBB62B51F322}"/>
              </a:ext>
            </a:extLst>
          </p:cNvPr>
          <p:cNvSpPr txBox="1"/>
          <p:nvPr/>
        </p:nvSpPr>
        <p:spPr>
          <a:xfrm>
            <a:off x="4166570" y="4730781"/>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5-1b</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783FA484-4071-7D8F-D70D-6D30A73E998B}"/>
              </a:ext>
            </a:extLst>
          </p:cNvPr>
          <p:cNvCxnSpPr>
            <a:cxnSpLocks/>
          </p:cNvCxnSpPr>
          <p:nvPr/>
        </p:nvCxnSpPr>
        <p:spPr>
          <a:xfrm flipV="1">
            <a:off x="2712720" y="1260093"/>
            <a:ext cx="3627120" cy="20689"/>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id="{D40F4D16-3995-01B9-605B-0E01242814A6}"/>
              </a:ext>
            </a:extLst>
          </p:cNvPr>
          <p:cNvSpPr>
            <a:spLocks noGrp="1"/>
          </p:cNvSpPr>
          <p:nvPr>
            <p:ph type="sldNum" sz="quarter" idx="4"/>
          </p:nvPr>
        </p:nvSpPr>
        <p:spPr/>
        <p:txBody>
          <a:bodyPr/>
          <a:lstStyle/>
          <a:p>
            <a:fld id="{F5177135-5710-4BA7-B942-1A074D9A1B12}" type="slidenum">
              <a:rPr lang="zh-TW" altLang="en-US" smtClean="0"/>
              <a:pPr/>
              <a:t>122</a:t>
            </a:fld>
            <a:endParaRPr lang="zh-TW" altLang="en-US" dirty="0"/>
          </a:p>
        </p:txBody>
      </p:sp>
    </p:spTree>
    <p:extLst>
      <p:ext uri="{BB962C8B-B14F-4D97-AF65-F5344CB8AC3E}">
        <p14:creationId xmlns:p14="http://schemas.microsoft.com/office/powerpoint/2010/main" val="11133417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293969" y="227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945380" y="637377"/>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5" cy="338554"/>
            <a:chOff x="0" y="280943"/>
            <a:chExt cx="2775285"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144781" y="280943"/>
              <a:ext cx="2630504"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123</a:t>
            </a:fld>
            <a:endParaRPr lang="zh-TW" altLang="en-US" dirty="0"/>
          </a:p>
        </p:txBody>
      </p:sp>
      <p:pic>
        <p:nvPicPr>
          <p:cNvPr id="11" name="Picture 2">
            <a:extLst>
              <a:ext uri="{FF2B5EF4-FFF2-40B4-BE49-F238E27FC236}">
                <a16:creationId xmlns:a16="http://schemas.microsoft.com/office/drawing/2014/main" id="{6480C6AF-ED63-40C7-850D-6BBF908D7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340" y="635100"/>
            <a:ext cx="3684089" cy="448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029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124</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686731846"/>
              </p:ext>
            </p:extLst>
          </p:nvPr>
        </p:nvGraphicFramePr>
        <p:xfrm>
          <a:off x="259769" y="1880547"/>
          <a:ext cx="8624462" cy="2421066"/>
        </p:xfrm>
        <a:graphic>
          <a:graphicData uri="http://schemas.openxmlformats.org/drawingml/2006/table">
            <a:tbl>
              <a:tblPr firstRow="1" bandRow="1">
                <a:tableStyleId>{F2DE63D5-997A-4646-A377-4702673A728D}</a:tableStyleId>
              </a:tblPr>
              <a:tblGrid>
                <a:gridCol w="1149188">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9">
                  <a:extLst>
                    <a:ext uri="{9D8B030D-6E8A-4147-A177-3AD203B41FA5}">
                      <a16:colId xmlns:a16="http://schemas.microsoft.com/office/drawing/2014/main" val="2724387813"/>
                    </a:ext>
                  </a:extLst>
                </a:gridCol>
                <a:gridCol w="2650605">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78906">
                <a:tc rowSpan="6">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rowSpan="6">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修改訂購數量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a:latin typeface="微軟正黑體" panose="020B0604030504040204" pitchFamily="34" charset="-120"/>
                          <a:ea typeface="微軟正黑體" panose="020B0604030504040204" pitchFamily="34" charset="-120"/>
                        </a:rPr>
                        <a:t>刪除訂購項目</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625904"/>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367041"/>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152121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125</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991375934"/>
              </p:ext>
            </p:extLst>
          </p:nvPr>
        </p:nvGraphicFramePr>
        <p:xfrm>
          <a:off x="239279" y="1982116"/>
          <a:ext cx="8624461" cy="2072640"/>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8">
                  <a:extLst>
                    <a:ext uri="{9D8B030D-6E8A-4147-A177-3AD203B41FA5}">
                      <a16:colId xmlns:a16="http://schemas.microsoft.com/office/drawing/2014/main" val="2724387813"/>
                    </a:ext>
                  </a:extLst>
                </a:gridCol>
                <a:gridCol w="2650604">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262589">
                <a:tc rowSpan="5">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pPr algn="ct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dirty="0">
                          <a:latin typeface="微軟正黑體" panose="020B0604030504040204" pitchFamily="34" charset="-120"/>
                          <a:ea typeface="微軟正黑體" panose="020B0604030504040204" pitchFamily="34" charset="-120"/>
                        </a:rPr>
                        <a:t>清空訊息</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992018"/>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450220"/>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099519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126</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14612986"/>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92606803"/>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1188557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127</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695626592"/>
              </p:ext>
            </p:extLst>
          </p:nvPr>
        </p:nvGraphicFramePr>
        <p:xfrm>
          <a:off x="438725" y="1850113"/>
          <a:ext cx="8428781" cy="19354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系統刪除購物車內所有蛋糕訂購項目後，載入「清空訊息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679306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128</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7" name="Picture 2">
            <a:extLst>
              <a:ext uri="{FF2B5EF4-FFF2-40B4-BE49-F238E27FC236}">
                <a16:creationId xmlns:a16="http://schemas.microsoft.com/office/drawing/2014/main" id="{CBC01031-5820-5E45-30C6-17928A5CB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87" y="976639"/>
            <a:ext cx="8494045" cy="375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830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129</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570921715"/>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載入購物車資料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606803"/>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08523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59749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128593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019236153"/>
              </p:ext>
            </p:extLst>
          </p:nvPr>
        </p:nvGraphicFramePr>
        <p:xfrm>
          <a:off x="594360" y="1850390"/>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val="67158318"/>
                    </a:ext>
                  </a:extLst>
                </a:gridCol>
                <a:gridCol w="2009775">
                  <a:extLst>
                    <a:ext uri="{9D8B030D-6E8A-4147-A177-3AD203B41FA5}">
                      <a16:colId xmlns:a16="http://schemas.microsoft.com/office/drawing/2014/main" val="1330435213"/>
                    </a:ext>
                  </a:extLst>
                </a:gridCol>
                <a:gridCol w="2009775">
                  <a:extLst>
                    <a:ext uri="{9D8B030D-6E8A-4147-A177-3AD203B41FA5}">
                      <a16:colId xmlns:a16="http://schemas.microsoft.com/office/drawing/2014/main" val="2017387183"/>
                    </a:ext>
                  </a:extLst>
                </a:gridCol>
                <a:gridCol w="2009775">
                  <a:extLst>
                    <a:ext uri="{9D8B030D-6E8A-4147-A177-3AD203B41FA5}">
                      <a16:colId xmlns:a16="http://schemas.microsoft.com/office/drawing/2014/main"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58D07694-03BA-7709-7858-C745D585BD88}"/>
              </a:ext>
            </a:extLst>
          </p:cNvPr>
          <p:cNvSpPr>
            <a:spLocks noGrp="1"/>
          </p:cNvSpPr>
          <p:nvPr>
            <p:ph type="sldNum" sz="quarter" idx="10"/>
          </p:nvPr>
        </p:nvSpPr>
        <p:spPr/>
        <p:txBody>
          <a:bodyPr/>
          <a:lstStyle/>
          <a:p>
            <a:fld id="{F5177135-5710-4BA7-B942-1A074D9A1B12}" type="slidenum">
              <a:rPr lang="zh-TW" altLang="en-US" smtClean="0"/>
              <a:pPr/>
              <a:t>13</a:t>
            </a:fld>
            <a:endParaRPr lang="zh-TW" altLang="en-US" dirty="0"/>
          </a:p>
        </p:txBody>
      </p:sp>
    </p:spTree>
    <p:extLst>
      <p:ext uri="{BB962C8B-B14F-4D97-AF65-F5344CB8AC3E}">
        <p14:creationId xmlns:p14="http://schemas.microsoft.com/office/powerpoint/2010/main" val="1815814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130</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600624440"/>
              </p:ext>
            </p:extLst>
          </p:nvPr>
        </p:nvGraphicFramePr>
        <p:xfrm>
          <a:off x="314224" y="1782947"/>
          <a:ext cx="8621432" cy="2567716"/>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648476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131</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590645996"/>
              </p:ext>
            </p:extLst>
          </p:nvPr>
        </p:nvGraphicFramePr>
        <p:xfrm>
          <a:off x="357609" y="1707351"/>
          <a:ext cx="8428781" cy="2662453"/>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205740">
                <a:tc rowSpan="4">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「訂購」控制物件經由「購物車資料」實體物件刪除購物車內所有蛋糕訂購項目後，透過「顯示」控制物件載入「清空訊息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購物車資料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86613">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4114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20574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3820032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132</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6" name="圖片 5">
            <a:extLst>
              <a:ext uri="{FF2B5EF4-FFF2-40B4-BE49-F238E27FC236}">
                <a16:creationId xmlns:a16="http://schemas.microsoft.com/office/drawing/2014/main" id="{66E9DBA3-D8C4-3256-AEEA-C9A4E4F0F182}"/>
              </a:ext>
            </a:extLst>
          </p:cNvPr>
          <p:cNvPicPr>
            <a:picLocks noChangeAspect="1"/>
          </p:cNvPicPr>
          <p:nvPr/>
        </p:nvPicPr>
        <p:blipFill>
          <a:blip r:embed="rId2"/>
          <a:stretch>
            <a:fillRect/>
          </a:stretch>
        </p:blipFill>
        <p:spPr>
          <a:xfrm>
            <a:off x="847801" y="619497"/>
            <a:ext cx="7448397" cy="4524003"/>
          </a:xfrm>
          <a:prstGeom prst="rect">
            <a:avLst/>
          </a:prstGeom>
        </p:spPr>
      </p:pic>
    </p:spTree>
    <p:extLst>
      <p:ext uri="{BB962C8B-B14F-4D97-AF65-F5344CB8AC3E}">
        <p14:creationId xmlns:p14="http://schemas.microsoft.com/office/powerpoint/2010/main" val="1792307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2108770"/>
          <a:ext cx="8462379" cy="17983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①清空記憶體陣列變數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內所有資料。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②將清空訊息顯示在清空訊息</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133</a:t>
            </a:fld>
            <a:endParaRPr lang="zh-TW" altLang="en-US" dirty="0"/>
          </a:p>
        </p:txBody>
      </p:sp>
    </p:spTree>
    <p:extLst>
      <p:ext uri="{BB962C8B-B14F-4D97-AF65-F5344CB8AC3E}">
        <p14:creationId xmlns:p14="http://schemas.microsoft.com/office/powerpoint/2010/main" val="24331726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id="{E30FCB66-35CD-62F5-219E-C0E69EFC3E84}"/>
              </a:ext>
            </a:extLst>
          </p:cNvPr>
          <p:cNvPicPr>
            <a:picLocks noChangeAspect="1"/>
          </p:cNvPicPr>
          <p:nvPr/>
        </p:nvPicPr>
        <p:blipFill>
          <a:blip r:embed="rId2"/>
          <a:stretch>
            <a:fillRect/>
          </a:stretch>
        </p:blipFill>
        <p:spPr>
          <a:xfrm>
            <a:off x="1133759" y="1077960"/>
            <a:ext cx="6260023" cy="3668617"/>
          </a:xfrm>
          <a:prstGeom prst="rect">
            <a:avLst/>
          </a:prstGeom>
        </p:spPr>
      </p:pic>
    </p:spTree>
    <p:extLst>
      <p:ext uri="{BB962C8B-B14F-4D97-AF65-F5344CB8AC3E}">
        <p14:creationId xmlns:p14="http://schemas.microsoft.com/office/powerpoint/2010/main" val="153340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id="{AA417E9C-5A8F-B0B3-51A9-4E06003D8F26}"/>
              </a:ext>
            </a:extLst>
          </p:cNvPr>
          <p:cNvPicPr>
            <a:picLocks noChangeAspect="1"/>
          </p:cNvPicPr>
          <p:nvPr/>
        </p:nvPicPr>
        <p:blipFill>
          <a:blip r:embed="rId2"/>
          <a:stretch>
            <a:fillRect/>
          </a:stretch>
        </p:blipFill>
        <p:spPr>
          <a:xfrm>
            <a:off x="659477" y="1327364"/>
            <a:ext cx="7894665" cy="3208586"/>
          </a:xfrm>
          <a:prstGeom prst="rect">
            <a:avLst/>
          </a:prstGeom>
        </p:spPr>
      </p:pic>
    </p:spTree>
    <p:extLst>
      <p:ext uri="{BB962C8B-B14F-4D97-AF65-F5344CB8AC3E}">
        <p14:creationId xmlns:p14="http://schemas.microsoft.com/office/powerpoint/2010/main" val="19303911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id="{5A2FE17A-C807-80FD-5C3C-895E7215086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71C25337-44CE-D679-974F-305483CCEF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D330E3F0-9AC9-0DBA-39DE-F61DB6319BD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687430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02962590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67C4A94C-D622-1485-2D67-B6F0D89FDB59}"/>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C05AE031-EB50-7DC5-FA9B-8476FDE6287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80861FE0-057F-99D6-F4EA-503256F3F7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3238592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138</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874432577"/>
              </p:ext>
            </p:extLst>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22839307-886C-9F5A-5506-252EB059C203}"/>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F1DEE716-2384-C82F-A2E6-0687664BF49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8F216D1-2202-C93A-BD65-6CE5FEDA0E5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988998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139</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8" name="Google Shape;915;p35">
            <a:extLst>
              <a:ext uri="{FF2B5EF4-FFF2-40B4-BE49-F238E27FC236}">
                <a16:creationId xmlns:a16="http://schemas.microsoft.com/office/drawing/2014/main" id="{9164EF95-2F2B-6C64-2DE7-0D68EEFD945B}"/>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A3C9145E-C09A-91BE-2AB6-EC9D44E155C7}"/>
              </a:ext>
            </a:extLst>
          </p:cNvPr>
          <p:cNvSpPr/>
          <p:nvPr/>
        </p:nvSpPr>
        <p:spPr>
          <a:xfrm>
            <a:off x="890154" y="1925782"/>
            <a:ext cx="7363691" cy="8104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您已經成功清空購物車</a:t>
            </a:r>
          </a:p>
        </p:txBody>
      </p:sp>
      <p:grpSp>
        <p:nvGrpSpPr>
          <p:cNvPr id="5" name="群組 4">
            <a:extLst>
              <a:ext uri="{FF2B5EF4-FFF2-40B4-BE49-F238E27FC236}">
                <a16:creationId xmlns:a16="http://schemas.microsoft.com/office/drawing/2014/main" id="{B298D99F-FFBD-85A6-5755-634CC81DEED8}"/>
              </a:ext>
            </a:extLst>
          </p:cNvPr>
          <p:cNvGrpSpPr/>
          <p:nvPr/>
        </p:nvGrpSpPr>
        <p:grpSpPr>
          <a:xfrm>
            <a:off x="4028701" y="0"/>
            <a:ext cx="5400675" cy="677535"/>
            <a:chOff x="3746761" y="214450"/>
            <a:chExt cx="5400675" cy="720946"/>
          </a:xfrm>
        </p:grpSpPr>
        <p:sp>
          <p:nvSpPr>
            <p:cNvPr id="6" name="Google Shape;915;p35">
              <a:extLst>
                <a:ext uri="{FF2B5EF4-FFF2-40B4-BE49-F238E27FC236}">
                  <a16:creationId xmlns:a16="http://schemas.microsoft.com/office/drawing/2014/main" id="{31B192AB-CA3C-CAE1-2EF6-38047A0DC1B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7" name="Google Shape;923;p36">
              <a:extLst>
                <a:ext uri="{FF2B5EF4-FFF2-40B4-BE49-F238E27FC236}">
                  <a16:creationId xmlns:a16="http://schemas.microsoft.com/office/drawing/2014/main" id="{8233446F-7E0E-5E70-829A-7C754E0D271D}"/>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937361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蛋糕資料藍圖之資料詞彙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ECE99B68-9F67-8ED6-35DF-4E4937BB6054}"/>
              </a:ext>
            </a:extLst>
          </p:cNvPr>
          <p:cNvGraphicFramePr>
            <a:graphicFrameLocks noGrp="1"/>
          </p:cNvGraphicFramePr>
          <p:nvPr>
            <p:extLst>
              <p:ext uri="{D42A27DB-BD31-4B8C-83A1-F6EECF244321}">
                <p14:modId xmlns:p14="http://schemas.microsoft.com/office/powerpoint/2010/main" val="2893630456"/>
              </p:ext>
            </p:extLst>
          </p:nvPr>
        </p:nvGraphicFramePr>
        <p:xfrm>
          <a:off x="495300" y="1801076"/>
          <a:ext cx="8278068" cy="2062480"/>
        </p:xfrm>
        <a:graphic>
          <a:graphicData uri="http://schemas.openxmlformats.org/drawingml/2006/table">
            <a:tbl>
              <a:tblPr firstRow="1" bandRow="1">
                <a:tableStyleId>{17292A2E-F333-43FB-9621-5CBBE7FDCDCB}</a:tableStyleId>
              </a:tblPr>
              <a:tblGrid>
                <a:gridCol w="1379678">
                  <a:extLst>
                    <a:ext uri="{9D8B030D-6E8A-4147-A177-3AD203B41FA5}">
                      <a16:colId xmlns:a16="http://schemas.microsoft.com/office/drawing/2014/main" val="889605898"/>
                    </a:ext>
                  </a:extLst>
                </a:gridCol>
                <a:gridCol w="1379678">
                  <a:extLst>
                    <a:ext uri="{9D8B030D-6E8A-4147-A177-3AD203B41FA5}">
                      <a16:colId xmlns:a16="http://schemas.microsoft.com/office/drawing/2014/main" val="2285420132"/>
                    </a:ext>
                  </a:extLst>
                </a:gridCol>
                <a:gridCol w="1379678">
                  <a:extLst>
                    <a:ext uri="{9D8B030D-6E8A-4147-A177-3AD203B41FA5}">
                      <a16:colId xmlns:a16="http://schemas.microsoft.com/office/drawing/2014/main" val="4111756153"/>
                    </a:ext>
                  </a:extLst>
                </a:gridCol>
                <a:gridCol w="649510">
                  <a:extLst>
                    <a:ext uri="{9D8B030D-6E8A-4147-A177-3AD203B41FA5}">
                      <a16:colId xmlns:a16="http://schemas.microsoft.com/office/drawing/2014/main" val="4219135177"/>
                    </a:ext>
                  </a:extLst>
                </a:gridCol>
                <a:gridCol w="2109846">
                  <a:extLst>
                    <a:ext uri="{9D8B030D-6E8A-4147-A177-3AD203B41FA5}">
                      <a16:colId xmlns:a16="http://schemas.microsoft.com/office/drawing/2014/main" val="3571371017"/>
                    </a:ext>
                  </a:extLst>
                </a:gridCol>
                <a:gridCol w="1379678">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C152612C-07CA-15F2-A632-7B8BBAE4DAB5}"/>
              </a:ext>
            </a:extLst>
          </p:cNvPr>
          <p:cNvSpPr>
            <a:spLocks noGrp="1"/>
          </p:cNvSpPr>
          <p:nvPr>
            <p:ph type="sldNum" sz="quarter" idx="4"/>
          </p:nvPr>
        </p:nvSpPr>
        <p:spPr/>
        <p:txBody>
          <a:bodyPr/>
          <a:lstStyle/>
          <a:p>
            <a:fld id="{F5177135-5710-4BA7-B942-1A074D9A1B12}" type="slidenum">
              <a:rPr lang="zh-TW" altLang="en-US" smtClean="0"/>
              <a:pPr/>
              <a:t>14</a:t>
            </a:fld>
            <a:endParaRPr lang="zh-TW" altLang="en-US" dirty="0"/>
          </a:p>
        </p:txBody>
      </p:sp>
    </p:spTree>
    <p:extLst>
      <p:ext uri="{BB962C8B-B14F-4D97-AF65-F5344CB8AC3E}">
        <p14:creationId xmlns:p14="http://schemas.microsoft.com/office/powerpoint/2010/main" val="26697597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140</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5" name="表格 6">
            <a:extLst>
              <a:ext uri="{FF2B5EF4-FFF2-40B4-BE49-F238E27FC236}">
                <a16:creationId xmlns:a16="http://schemas.microsoft.com/office/drawing/2014/main" id="{D56629F5-D0A8-8E97-0B9F-C2AA33FF31E9}"/>
              </a:ext>
            </a:extLst>
          </p:cNvPr>
          <p:cNvGraphicFramePr>
            <a:graphicFrameLocks noGrp="1"/>
          </p:cNvGraphicFramePr>
          <p:nvPr>
            <p:extLst>
              <p:ext uri="{D42A27DB-BD31-4B8C-83A1-F6EECF244321}">
                <p14:modId xmlns:p14="http://schemas.microsoft.com/office/powerpoint/2010/main" val="3526618235"/>
              </p:ext>
            </p:extLst>
          </p:nvPr>
        </p:nvGraphicFramePr>
        <p:xfrm>
          <a:off x="547947" y="1444827"/>
          <a:ext cx="7912708" cy="2433320"/>
        </p:xfrm>
        <a:graphic>
          <a:graphicData uri="http://schemas.openxmlformats.org/drawingml/2006/table">
            <a:tbl>
              <a:tblPr firstRow="1" bandRow="1">
                <a:tableStyleId>{17292A2E-F333-43FB-9621-5CBBE7FDCDCB}</a:tableStyleId>
              </a:tblPr>
              <a:tblGrid>
                <a:gridCol w="1196542">
                  <a:extLst>
                    <a:ext uri="{9D8B030D-6E8A-4147-A177-3AD203B41FA5}">
                      <a16:colId xmlns:a16="http://schemas.microsoft.com/office/drawing/2014/main" val="612395793"/>
                    </a:ext>
                  </a:extLst>
                </a:gridCol>
                <a:gridCol w="208280">
                  <a:extLst>
                    <a:ext uri="{9D8B030D-6E8A-4147-A177-3AD203B41FA5}">
                      <a16:colId xmlns:a16="http://schemas.microsoft.com/office/drawing/2014/main" val="343993320"/>
                    </a:ext>
                  </a:extLst>
                </a:gridCol>
                <a:gridCol w="896794">
                  <a:extLst>
                    <a:ext uri="{9D8B030D-6E8A-4147-A177-3AD203B41FA5}">
                      <a16:colId xmlns:a16="http://schemas.microsoft.com/office/drawing/2014/main" val="4040700328"/>
                    </a:ext>
                  </a:extLst>
                </a:gridCol>
                <a:gridCol w="777419">
                  <a:extLst>
                    <a:ext uri="{9D8B030D-6E8A-4147-A177-3AD203B41FA5}">
                      <a16:colId xmlns:a16="http://schemas.microsoft.com/office/drawing/2014/main" val="1098698448"/>
                    </a:ext>
                  </a:extLst>
                </a:gridCol>
                <a:gridCol w="1059874">
                  <a:extLst>
                    <a:ext uri="{9D8B030D-6E8A-4147-A177-3AD203B41FA5}">
                      <a16:colId xmlns:a16="http://schemas.microsoft.com/office/drawing/2014/main" val="4080759932"/>
                    </a:ext>
                  </a:extLst>
                </a:gridCol>
                <a:gridCol w="1134508">
                  <a:extLst>
                    <a:ext uri="{9D8B030D-6E8A-4147-A177-3AD203B41FA5}">
                      <a16:colId xmlns:a16="http://schemas.microsoft.com/office/drawing/2014/main" val="2495200599"/>
                    </a:ext>
                  </a:extLst>
                </a:gridCol>
                <a:gridCol w="1274618">
                  <a:extLst>
                    <a:ext uri="{9D8B030D-6E8A-4147-A177-3AD203B41FA5}">
                      <a16:colId xmlns:a16="http://schemas.microsoft.com/office/drawing/2014/main" val="148228193"/>
                    </a:ext>
                  </a:extLst>
                </a:gridCol>
                <a:gridCol w="1364673">
                  <a:extLst>
                    <a:ext uri="{9D8B030D-6E8A-4147-A177-3AD203B41FA5}">
                      <a16:colId xmlns:a16="http://schemas.microsoft.com/office/drawing/2014/main" val="2271514991"/>
                    </a:ext>
                  </a:extLst>
                </a:gridCol>
              </a:tblGrid>
              <a:tr h="370840">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介面代號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en-US" altLang="zh-TW" sz="1600" b="0" dirty="0">
                          <a:solidFill>
                            <a:srgbClr val="000000"/>
                          </a:solidFill>
                          <a:latin typeface="微軟正黑體" panose="020B0604030504040204" pitchFamily="34" charset="-120"/>
                          <a:ea typeface="微軟正黑體" panose="020B0604030504040204" pitchFamily="34" charset="-120"/>
                        </a:rPr>
                        <a:t>5.2</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600" b="0">
                          <a:solidFill>
                            <a:srgbClr val="000000"/>
                          </a:solidFill>
                          <a:latin typeface="微軟正黑體" panose="020B0604030504040204" pitchFamily="34" charset="-120"/>
                          <a:ea typeface="微軟正黑體" panose="020B0604030504040204" pitchFamily="34" charset="-120"/>
                        </a:rPr>
                        <a:t>5.2</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dirty="0">
                          <a:solidFill>
                            <a:srgbClr val="000000"/>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zh-TW" altLang="en-US" sz="1600" b="0" dirty="0">
                          <a:solidFill>
                            <a:srgbClr val="000000"/>
                          </a:solidFill>
                          <a:latin typeface="微軟正黑體" panose="020B0604030504040204" pitchFamily="34" charset="-120"/>
                          <a:ea typeface="微軟正黑體" panose="020B0604030504040204" pitchFamily="34" charset="-120"/>
                        </a:rPr>
                        <a:t>清空訊息</a:t>
                      </a:r>
                      <a:r>
                        <a:rPr lang="en-US" altLang="zh-TW" sz="1600" b="0" dirty="0">
                          <a:solidFill>
                            <a:srgbClr val="000000"/>
                          </a:solidFill>
                          <a:latin typeface="微軟正黑體" panose="020B0604030504040204" pitchFamily="34" charset="-120"/>
                          <a:ea typeface="微軟正黑體" panose="020B0604030504040204" pitchFamily="34" charset="-120"/>
                        </a:rPr>
                        <a:t>UI</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98132017"/>
                  </a:ext>
                </a:extLst>
              </a:tr>
              <a:tr h="37084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介面說明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7">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337879"/>
                  </a:ext>
                </a:extLst>
              </a:tr>
              <a:tr h="51816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r>
                        <a:rPr lang="zh-TW" altLang="en-US" sz="1600" b="1">
                          <a:solidFill>
                            <a:srgbClr val="000000"/>
                          </a:solidFill>
                          <a:latin typeface="微軟正黑體" panose="020B0604030504040204" pitchFamily="34" charset="-120"/>
                          <a:ea typeface="微軟正黑體" panose="020B0604030504040204" pitchFamily="34" charset="-120"/>
                        </a:rPr>
                        <a:t>元件類型</a:t>
                      </a:r>
                      <a:endParaRPr lang="en-US" altLang="zh-TW"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3">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元件功能</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資料庫之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資料型態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長度</a:t>
                      </a:r>
                      <a:r>
                        <a:rPr lang="en-US" altLang="zh-TW" sz="1600" b="1" dirty="0">
                          <a:solidFill>
                            <a:schemeClr val="bg1"/>
                          </a:solidFill>
                          <a:latin typeface="微軟正黑體" panose="020B0604030504040204" pitchFamily="34" charset="-120"/>
                          <a:ea typeface="微軟正黑體" panose="020B0604030504040204" pitchFamily="34" charset="-120"/>
                        </a:rPr>
                        <a:t>)</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3159049173"/>
                  </a:ext>
                </a:extLst>
              </a:tr>
              <a:tr h="370840">
                <a:tc>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清空訊息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sz="1600" dirty="0">
                          <a:solidFill>
                            <a:srgbClr val="000000"/>
                          </a:solidFill>
                          <a:latin typeface="微軟正黑體" panose="020B0604030504040204" pitchFamily="34" charset="-120"/>
                          <a:ea typeface="微軟正黑體" panose="020B0604030504040204" pitchFamily="34" charset="-120"/>
                        </a:rPr>
                        <a:t>告至客戶購物車已清空之訊息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346130"/>
                  </a:ext>
                </a:extLst>
              </a:tr>
              <a:tr h="370840">
                <a:tc gridSpan="8">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函式定義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018790"/>
                  </a:ext>
                </a:extLst>
              </a:tr>
              <a:tr h="370840">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限制與註解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236667"/>
                  </a:ext>
                </a:extLst>
              </a:tr>
            </a:tbl>
          </a:graphicData>
        </a:graphic>
      </p:graphicFrame>
      <p:sp>
        <p:nvSpPr>
          <p:cNvPr id="7" name="Google Shape;915;p35">
            <a:extLst>
              <a:ext uri="{FF2B5EF4-FFF2-40B4-BE49-F238E27FC236}">
                <a16:creationId xmlns:a16="http://schemas.microsoft.com/office/drawing/2014/main" id="{4DDBE971-B682-BB28-B689-6AB7FD2F3A8D}"/>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grpSp>
        <p:nvGrpSpPr>
          <p:cNvPr id="6" name="群組 5">
            <a:extLst>
              <a:ext uri="{FF2B5EF4-FFF2-40B4-BE49-F238E27FC236}">
                <a16:creationId xmlns:a16="http://schemas.microsoft.com/office/drawing/2014/main" id="{208B5F2E-403B-46A8-045F-E5A3558867E9}"/>
              </a:ext>
            </a:extLst>
          </p:cNvPr>
          <p:cNvGrpSpPr/>
          <p:nvPr/>
        </p:nvGrpSpPr>
        <p:grpSpPr>
          <a:xfrm>
            <a:off x="4028701" y="0"/>
            <a:ext cx="5400675" cy="677535"/>
            <a:chOff x="3746761" y="214450"/>
            <a:chExt cx="5400675" cy="720946"/>
          </a:xfrm>
        </p:grpSpPr>
        <p:sp>
          <p:nvSpPr>
            <p:cNvPr id="8" name="Google Shape;915;p35">
              <a:extLst>
                <a:ext uri="{FF2B5EF4-FFF2-40B4-BE49-F238E27FC236}">
                  <a16:creationId xmlns:a16="http://schemas.microsoft.com/office/drawing/2014/main" id="{78462E25-5CB9-4758-AC5E-ECF7FF02E67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60864A2-E5F7-437C-C44F-6F3A8F5AAD39}"/>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42738589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141</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5" name="群組 4">
            <a:extLst>
              <a:ext uri="{FF2B5EF4-FFF2-40B4-BE49-F238E27FC236}">
                <a16:creationId xmlns:a16="http://schemas.microsoft.com/office/drawing/2014/main"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id="{58C69D6F-6F2D-B964-E45A-87030FCF2CED}"/>
              </a:ext>
            </a:extLst>
          </p:cNvPr>
          <p:cNvPicPr>
            <a:picLocks noChangeAspect="1"/>
          </p:cNvPicPr>
          <p:nvPr/>
        </p:nvPicPr>
        <p:blipFill>
          <a:blip r:embed="rId2"/>
          <a:stretch>
            <a:fillRect/>
          </a:stretch>
        </p:blipFill>
        <p:spPr>
          <a:xfrm>
            <a:off x="1507281" y="1002605"/>
            <a:ext cx="6110403" cy="3859952"/>
          </a:xfrm>
          <a:prstGeom prst="rect">
            <a:avLst/>
          </a:prstGeom>
        </p:spPr>
      </p:pic>
    </p:spTree>
    <p:extLst>
      <p:ext uri="{BB962C8B-B14F-4D97-AF65-F5344CB8AC3E}">
        <p14:creationId xmlns:p14="http://schemas.microsoft.com/office/powerpoint/2010/main" val="18272983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142</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3" name="群組 2">
            <a:extLst>
              <a:ext uri="{FF2B5EF4-FFF2-40B4-BE49-F238E27FC236}">
                <a16:creationId xmlns:a16="http://schemas.microsoft.com/office/drawing/2014/main" id="{E47A6FC5-D3E8-598F-3550-998D84F4B444}"/>
              </a:ext>
            </a:extLst>
          </p:cNvPr>
          <p:cNvGrpSpPr/>
          <p:nvPr/>
        </p:nvGrpSpPr>
        <p:grpSpPr>
          <a:xfrm>
            <a:off x="4858551" y="-35383"/>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pic>
        <p:nvPicPr>
          <p:cNvPr id="2" name="圖片 1">
            <a:extLst>
              <a:ext uri="{FF2B5EF4-FFF2-40B4-BE49-F238E27FC236}">
                <a16:creationId xmlns:a16="http://schemas.microsoft.com/office/drawing/2014/main" id="{C7E100F9-6092-FE53-1DCA-3B5C2C5772EC}"/>
              </a:ext>
            </a:extLst>
          </p:cNvPr>
          <p:cNvPicPr>
            <a:picLocks noChangeAspect="1"/>
          </p:cNvPicPr>
          <p:nvPr/>
        </p:nvPicPr>
        <p:blipFill>
          <a:blip r:embed="rId2"/>
          <a:stretch>
            <a:fillRect/>
          </a:stretch>
        </p:blipFill>
        <p:spPr>
          <a:xfrm>
            <a:off x="871828" y="55880"/>
            <a:ext cx="6392896" cy="5143500"/>
          </a:xfrm>
          <a:prstGeom prst="rect">
            <a:avLst/>
          </a:prstGeom>
        </p:spPr>
      </p:pic>
      <p:sp>
        <p:nvSpPr>
          <p:cNvPr id="7" name="矩形 6">
            <a:extLst>
              <a:ext uri="{FF2B5EF4-FFF2-40B4-BE49-F238E27FC236}">
                <a16:creationId xmlns:a16="http://schemas.microsoft.com/office/drawing/2014/main" id="{AD302784-F8E3-AB0E-6652-06441E07EF93}"/>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070674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id="{69F7B1D2-2668-2D0A-E7BF-57AF8B8D4D47}"/>
              </a:ext>
            </a:extLst>
          </p:cNvPr>
          <p:cNvGrpSpPr/>
          <p:nvPr/>
        </p:nvGrpSpPr>
        <p:grpSpPr>
          <a:xfrm>
            <a:off x="1777364" y="607914"/>
            <a:ext cx="5400675" cy="673200"/>
            <a:chOff x="1777364" y="607914"/>
            <a:chExt cx="5400675" cy="6732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6079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315854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val="20000"/>
                    </a:ext>
                  </a:extLst>
                </a:gridCol>
                <a:gridCol w="4019550">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使客戶能在線上完成蛋糕產品的訂購並送出訂單。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蛋糕袋內所有蛋糕訂購內容都拋轉成訂單</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如表</a:t>
                      </a:r>
                      <a:r>
                        <a:rPr lang="en-US" altLang="zh-TW" sz="1600" b="0" dirty="0">
                          <a:latin typeface="微軟正黑體" panose="020B0604030504040204" pitchFamily="34" charset="-120"/>
                          <a:ea typeface="微軟正黑體" panose="020B0604030504040204" pitchFamily="34" charset="-120"/>
                        </a:rPr>
                        <a:t>:6-2a</a:t>
                      </a:r>
                      <a:r>
                        <a:rPr lang="zh-TW" altLang="en-US" sz="1600" b="0" dirty="0">
                          <a:latin typeface="微軟正黑體" panose="020B0604030504040204" pitchFamily="34" charset="-120"/>
                          <a:ea typeface="微軟正黑體" panose="020B0604030504040204" pitchFamily="34" charset="-120"/>
                        </a:rPr>
                        <a:t>及</a:t>
                      </a:r>
                      <a:r>
                        <a:rPr lang="en-US" altLang="zh-TW" sz="1600" b="0" dirty="0">
                          <a:latin typeface="微軟正黑體" panose="020B0604030504040204" pitchFamily="34" charset="-120"/>
                          <a:ea typeface="微軟正黑體" panose="020B0604030504040204" pitchFamily="34" charset="-120"/>
                        </a:rPr>
                        <a:t>6-2b)</a:t>
                      </a:r>
                      <a:r>
                        <a:rPr lang="zh-TW" altLang="en-US" sz="1600" b="0" dirty="0">
                          <a:latin typeface="微軟正黑體" panose="020B0604030504040204" pitchFamily="34" charset="-120"/>
                          <a:ea typeface="微軟正黑體" panose="020B0604030504040204" pitchFamily="34" charset="-120"/>
                        </a:rPr>
                        <a:t>，系統顯示感謝詞與訂單編號。</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862C7DB1-B55C-3D05-881E-8C75799F3682}"/>
              </a:ext>
            </a:extLst>
          </p:cNvPr>
          <p:cNvSpPr>
            <a:spLocks noGrp="1"/>
          </p:cNvSpPr>
          <p:nvPr>
            <p:ph type="sldNum" sz="quarter" idx="10"/>
          </p:nvPr>
        </p:nvSpPr>
        <p:spPr/>
        <p:txBody>
          <a:bodyPr/>
          <a:lstStyle/>
          <a:p>
            <a:fld id="{F5177135-5710-4BA7-B942-1A074D9A1B12}" type="slidenum">
              <a:rPr lang="zh-TW" altLang="en-US" smtClean="0"/>
              <a:pPr/>
              <a:t>143</a:t>
            </a:fld>
            <a:endParaRPr lang="zh-TW" altLang="en-US" dirty="0"/>
          </a:p>
        </p:txBody>
      </p:sp>
    </p:spTree>
    <p:extLst>
      <p:ext uri="{BB962C8B-B14F-4D97-AF65-F5344CB8AC3E}">
        <p14:creationId xmlns:p14="http://schemas.microsoft.com/office/powerpoint/2010/main" val="110257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546156946"/>
              </p:ext>
            </p:extLst>
          </p:nvPr>
        </p:nvGraphicFramePr>
        <p:xfrm>
          <a:off x="109008" y="751343"/>
          <a:ext cx="8956464" cy="4133901"/>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val="20000"/>
                    </a:ext>
                  </a:extLst>
                </a:gridCol>
                <a:gridCol w="3692169">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327586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客戶選定所有欲訂購的蛋糕項目後，進入結帳流程。</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客戶檢視並確認客戶資料</a:t>
                      </a:r>
                      <a:r>
                        <a:rPr lang="en-US" altLang="zh-TW" sz="1600" dirty="0">
                          <a:latin typeface="微軟正黑體" panose="020B0604030504040204" pitchFamily="34" charset="-120"/>
                          <a:ea typeface="微軟正黑體" panose="020B0604030504040204" pitchFamily="34" charset="-120"/>
                        </a:rPr>
                        <a:t>(6-1a</a:t>
                      </a:r>
                      <a:r>
                        <a:rPr lang="zh-TW" altLang="en-US" sz="1600" dirty="0">
                          <a:latin typeface="微軟正黑體" panose="020B0604030504040204" pitchFamily="34" charset="-120"/>
                          <a:ea typeface="微軟正黑體" panose="020B0604030504040204" pitchFamily="34" charset="-120"/>
                        </a:rPr>
                        <a:t>及</a:t>
                      </a:r>
                      <a:r>
                        <a:rPr lang="en-US" altLang="zh-TW" sz="1600" dirty="0">
                          <a:latin typeface="微軟正黑體" panose="020B0604030504040204" pitchFamily="34" charset="-120"/>
                          <a:ea typeface="微軟正黑體" panose="020B0604030504040204" pitchFamily="34" charset="-120"/>
                        </a:rPr>
                        <a:t>6-1b)</a:t>
                      </a:r>
                      <a:r>
                        <a:rPr lang="zh-TW" altLang="en-US" sz="1600" dirty="0">
                          <a:latin typeface="微軟正黑體" panose="020B0604030504040204" pitchFamily="34" charset="-120"/>
                          <a:ea typeface="微軟正黑體" panose="020B0604030504040204" pitchFamily="34" charset="-120"/>
                        </a:rPr>
                        <a:t>等相關資料。</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系統顯示本次顧客訂購的訂單編號、訂購日期、客戶資料、蛋糕編號、蛋糕名稱、單價、數量、小計和總價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結帳後將無發法從事新增、修改、刪除訂購項目等動作</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，供客戶進確認。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客戶確認採購訂單無誤後向系統送出新訂單。</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系統收到客戶送來的新訂單後，顯示「謝謝光臨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●客戶於客戶資料表誤填錯誤資料或遺漏相關資訊。</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客戶得以在訂單送出前，重新填入正確資料。</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E57BB59D-C2E9-AF9A-E719-C04C898129CA}"/>
              </a:ext>
            </a:extLst>
          </p:cNvPr>
          <p:cNvSpPr>
            <a:spLocks noGrp="1"/>
          </p:cNvSpPr>
          <p:nvPr>
            <p:ph type="sldNum" sz="quarter" idx="10"/>
          </p:nvPr>
        </p:nvSpPr>
        <p:spPr/>
        <p:txBody>
          <a:bodyPr/>
          <a:lstStyle/>
          <a:p>
            <a:fld id="{F5177135-5710-4BA7-B942-1A074D9A1B12}" type="slidenum">
              <a:rPr lang="zh-TW" altLang="en-US" smtClean="0"/>
              <a:pPr/>
              <a:t>144</a:t>
            </a:fld>
            <a:endParaRPr lang="zh-TW" altLang="en-US" dirty="0"/>
          </a:p>
        </p:txBody>
      </p:sp>
      <p:grpSp>
        <p:nvGrpSpPr>
          <p:cNvPr id="8" name="群組 7">
            <a:extLst>
              <a:ext uri="{FF2B5EF4-FFF2-40B4-BE49-F238E27FC236}">
                <a16:creationId xmlns:a16="http://schemas.microsoft.com/office/drawing/2014/main" id="{3D110099-AD6B-548E-8D64-1D5F24B11F23}"/>
              </a:ext>
            </a:extLst>
          </p:cNvPr>
          <p:cNvGrpSpPr/>
          <p:nvPr/>
        </p:nvGrpSpPr>
        <p:grpSpPr>
          <a:xfrm>
            <a:off x="1777364" y="-4490"/>
            <a:ext cx="5400675" cy="674154"/>
            <a:chOff x="1777364" y="-4490"/>
            <a:chExt cx="5400675" cy="674154"/>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4490"/>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FD171A55-B9E9-2306-68F2-9CC75615B20D}"/>
                </a:ext>
              </a:extLst>
            </p:cNvPr>
            <p:cNvCxnSpPr>
              <a:cxnSpLocks/>
            </p:cNvCxnSpPr>
            <p:nvPr/>
          </p:nvCxnSpPr>
          <p:spPr>
            <a:xfrm>
              <a:off x="1777364" y="669664"/>
              <a:ext cx="5400675"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497912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id="{D7B3870F-CF93-18D1-CD95-448BD6894C30}"/>
              </a:ext>
            </a:extLst>
          </p:cNvPr>
          <p:cNvGrpSpPr/>
          <p:nvPr/>
        </p:nvGrpSpPr>
        <p:grpSpPr>
          <a:xfrm>
            <a:off x="2912745" y="132670"/>
            <a:ext cx="3387090" cy="673200"/>
            <a:chOff x="2912745" y="132670"/>
            <a:chExt cx="3387090" cy="6732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805870"/>
              <a:ext cx="31546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val="67158318"/>
                    </a:ext>
                  </a:extLst>
                </a:gridCol>
                <a:gridCol w="1855470">
                  <a:extLst>
                    <a:ext uri="{9D8B030D-6E8A-4147-A177-3AD203B41FA5}">
                      <a16:colId xmlns:a16="http://schemas.microsoft.com/office/drawing/2014/main" val="1330435213"/>
                    </a:ext>
                  </a:extLst>
                </a:gridCol>
                <a:gridCol w="1855470">
                  <a:extLst>
                    <a:ext uri="{9D8B030D-6E8A-4147-A177-3AD203B41FA5}">
                      <a16:colId xmlns:a16="http://schemas.microsoft.com/office/drawing/2014/main" val="2017387183"/>
                    </a:ext>
                  </a:extLst>
                </a:gridCol>
                <a:gridCol w="1855470">
                  <a:extLst>
                    <a:ext uri="{9D8B030D-6E8A-4147-A177-3AD203B41FA5}">
                      <a16:colId xmlns:a16="http://schemas.microsoft.com/office/drawing/2014/main"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文字方塊 3">
            <a:extLst>
              <a:ext uri="{FF2B5EF4-FFF2-40B4-BE49-F238E27FC236}">
                <a16:creationId xmlns:a16="http://schemas.microsoft.com/office/drawing/2014/main" id="{0ED871FF-5851-B29B-3482-B8FF898A999A}"/>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72737621-D084-EC93-7FCE-8E195226D7F0}"/>
              </a:ext>
            </a:extLst>
          </p:cNvPr>
          <p:cNvSpPr>
            <a:spLocks noGrp="1"/>
          </p:cNvSpPr>
          <p:nvPr>
            <p:ph type="sldNum" sz="quarter" idx="10"/>
          </p:nvPr>
        </p:nvSpPr>
        <p:spPr/>
        <p:txBody>
          <a:bodyPr/>
          <a:lstStyle/>
          <a:p>
            <a:fld id="{F5177135-5710-4BA7-B942-1A074D9A1B12}" type="slidenum">
              <a:rPr lang="zh-TW" altLang="en-US" smtClean="0"/>
              <a:pPr/>
              <a:t>145</a:t>
            </a:fld>
            <a:endParaRPr lang="zh-TW" altLang="en-US" dirty="0"/>
          </a:p>
        </p:txBody>
      </p:sp>
    </p:spTree>
    <p:extLst>
      <p:ext uri="{BB962C8B-B14F-4D97-AF65-F5344CB8AC3E}">
        <p14:creationId xmlns:p14="http://schemas.microsoft.com/office/powerpoint/2010/main" val="30543332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id="{46FC7400-C0D7-FBFF-FE62-2262BB1CC579}"/>
              </a:ext>
            </a:extLst>
          </p:cNvPr>
          <p:cNvGrpSpPr/>
          <p:nvPr/>
        </p:nvGrpSpPr>
        <p:grpSpPr>
          <a:xfrm>
            <a:off x="1310640" y="150485"/>
            <a:ext cx="5829299" cy="635100"/>
            <a:chOff x="1310640" y="150485"/>
            <a:chExt cx="5829299"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文字方塊 7">
            <a:extLst>
              <a:ext uri="{FF2B5EF4-FFF2-40B4-BE49-F238E27FC236}">
                <a16:creationId xmlns:a16="http://schemas.microsoft.com/office/drawing/2014/main" id="{A7DC9AC7-AFB1-E54B-7329-14C91101D044}"/>
              </a:ext>
            </a:extLst>
          </p:cNvPr>
          <p:cNvSpPr txBox="1"/>
          <p:nvPr/>
        </p:nvSpPr>
        <p:spPr>
          <a:xfrm>
            <a:off x="4211164" y="4168501"/>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id="{5F8184A9-9C6B-44EE-A0B3-46CC7967383E}"/>
              </a:ext>
            </a:extLst>
          </p:cNvPr>
          <p:cNvSpPr>
            <a:spLocks noGrp="1"/>
          </p:cNvSpPr>
          <p:nvPr>
            <p:ph type="sldNum" sz="quarter" idx="4"/>
          </p:nvPr>
        </p:nvSpPr>
        <p:spPr/>
        <p:txBody>
          <a:bodyPr/>
          <a:lstStyle/>
          <a:p>
            <a:fld id="{F5177135-5710-4BA7-B942-1A074D9A1B12}" type="slidenum">
              <a:rPr lang="zh-TW" altLang="en-US" smtClean="0"/>
              <a:pPr/>
              <a:t>146</a:t>
            </a:fld>
            <a:endParaRPr lang="zh-TW" altLang="en-US" dirty="0"/>
          </a:p>
        </p:txBody>
      </p:sp>
    </p:spTree>
    <p:extLst>
      <p:ext uri="{BB962C8B-B14F-4D97-AF65-F5344CB8AC3E}">
        <p14:creationId xmlns:p14="http://schemas.microsoft.com/office/powerpoint/2010/main" val="31551551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3" name="群組 2">
            <a:extLst>
              <a:ext uri="{FF2B5EF4-FFF2-40B4-BE49-F238E27FC236}">
                <a16:creationId xmlns:a16="http://schemas.microsoft.com/office/drawing/2014/main" id="{3C87326B-E130-33A0-EE30-ACD0925C8DB9}"/>
              </a:ext>
            </a:extLst>
          </p:cNvPr>
          <p:cNvGrpSpPr/>
          <p:nvPr/>
        </p:nvGrpSpPr>
        <p:grpSpPr>
          <a:xfrm>
            <a:off x="2912745" y="132670"/>
            <a:ext cx="3387090" cy="665580"/>
            <a:chOff x="2912745" y="132670"/>
            <a:chExt cx="3387090" cy="66558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798250"/>
              <a:ext cx="268224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346710">
                  <a:extLst>
                    <a:ext uri="{9D8B030D-6E8A-4147-A177-3AD203B41FA5}">
                      <a16:colId xmlns:a16="http://schemas.microsoft.com/office/drawing/2014/main" val="3692602857"/>
                    </a:ext>
                  </a:extLst>
                </a:gridCol>
                <a:gridCol w="1040130">
                  <a:extLst>
                    <a:ext uri="{9D8B030D-6E8A-4147-A177-3AD203B41FA5}">
                      <a16:colId xmlns:a16="http://schemas.microsoft.com/office/drawing/2014/main" val="1330435213"/>
                    </a:ext>
                  </a:extLst>
                </a:gridCol>
                <a:gridCol w="693420">
                  <a:extLst>
                    <a:ext uri="{9D8B030D-6E8A-4147-A177-3AD203B41FA5}">
                      <a16:colId xmlns:a16="http://schemas.microsoft.com/office/drawing/2014/main" val="2225934352"/>
                    </a:ext>
                  </a:extLst>
                </a:gridCol>
                <a:gridCol w="693420">
                  <a:extLst>
                    <a:ext uri="{9D8B030D-6E8A-4147-A177-3AD203B41FA5}">
                      <a16:colId xmlns:a16="http://schemas.microsoft.com/office/drawing/2014/main" val="2017387183"/>
                    </a:ext>
                  </a:extLst>
                </a:gridCol>
                <a:gridCol w="1040130">
                  <a:extLst>
                    <a:ext uri="{9D8B030D-6E8A-4147-A177-3AD203B41FA5}">
                      <a16:colId xmlns:a16="http://schemas.microsoft.com/office/drawing/2014/main" val="2861577340"/>
                    </a:ext>
                  </a:extLst>
                </a:gridCol>
                <a:gridCol w="346710">
                  <a:extLst>
                    <a:ext uri="{9D8B030D-6E8A-4147-A177-3AD203B41FA5}">
                      <a16:colId xmlns:a16="http://schemas.microsoft.com/office/drawing/2014/main" val="3489375889"/>
                    </a:ext>
                  </a:extLst>
                </a:gridCol>
                <a:gridCol w="1386840">
                  <a:extLst>
                    <a:ext uri="{9D8B030D-6E8A-4147-A177-3AD203B41FA5}">
                      <a16:colId xmlns:a16="http://schemas.microsoft.com/office/drawing/2014/main"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文字方塊 1">
            <a:extLst>
              <a:ext uri="{FF2B5EF4-FFF2-40B4-BE49-F238E27FC236}">
                <a16:creationId xmlns:a16="http://schemas.microsoft.com/office/drawing/2014/main" id="{A43EAEBF-DE58-FE41-DCC6-2DD6C9B10FF9}"/>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6-2a</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id="{257FD8A1-6EC5-E204-4352-EEA5C0E24D4C}"/>
              </a:ext>
            </a:extLst>
          </p:cNvPr>
          <p:cNvSpPr>
            <a:spLocks noGrp="1"/>
          </p:cNvSpPr>
          <p:nvPr>
            <p:ph type="sldNum" sz="quarter" idx="10"/>
          </p:nvPr>
        </p:nvSpPr>
        <p:spPr/>
        <p:txBody>
          <a:bodyPr/>
          <a:lstStyle/>
          <a:p>
            <a:fld id="{F5177135-5710-4BA7-B942-1A074D9A1B12}" type="slidenum">
              <a:rPr lang="zh-TW" altLang="en-US" smtClean="0"/>
              <a:pPr/>
              <a:t>147</a:t>
            </a:fld>
            <a:endParaRPr lang="zh-TW" altLang="en-US" dirty="0"/>
          </a:p>
        </p:txBody>
      </p:sp>
    </p:spTree>
    <p:extLst>
      <p:ext uri="{BB962C8B-B14F-4D97-AF65-F5344CB8AC3E}">
        <p14:creationId xmlns:p14="http://schemas.microsoft.com/office/powerpoint/2010/main" val="123141282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id="{11519467-1BD5-C397-E078-1066DB508471}"/>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id="{E4E1F76D-FCDD-1E6C-390F-72E9C4130C46}"/>
              </a:ext>
            </a:extLst>
          </p:cNvPr>
          <p:cNvGraphicFramePr>
            <a:graphicFrameLocks noGrp="1"/>
          </p:cNvGraphicFramePr>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val="889605898"/>
                    </a:ext>
                  </a:extLst>
                </a:gridCol>
                <a:gridCol w="1211862">
                  <a:extLst>
                    <a:ext uri="{9D8B030D-6E8A-4147-A177-3AD203B41FA5}">
                      <a16:colId xmlns:a16="http://schemas.microsoft.com/office/drawing/2014/main" val="2285420132"/>
                    </a:ext>
                  </a:extLst>
                </a:gridCol>
                <a:gridCol w="1563061">
                  <a:extLst>
                    <a:ext uri="{9D8B030D-6E8A-4147-A177-3AD203B41FA5}">
                      <a16:colId xmlns:a16="http://schemas.microsoft.com/office/drawing/2014/main" val="4111756153"/>
                    </a:ext>
                  </a:extLst>
                </a:gridCol>
                <a:gridCol w="666067">
                  <a:extLst>
                    <a:ext uri="{9D8B030D-6E8A-4147-A177-3AD203B41FA5}">
                      <a16:colId xmlns:a16="http://schemas.microsoft.com/office/drawing/2014/main" val="4219135177"/>
                    </a:ext>
                  </a:extLst>
                </a:gridCol>
                <a:gridCol w="1917535">
                  <a:extLst>
                    <a:ext uri="{9D8B030D-6E8A-4147-A177-3AD203B41FA5}">
                      <a16:colId xmlns:a16="http://schemas.microsoft.com/office/drawing/2014/main" val="3571371017"/>
                    </a:ext>
                  </a:extLst>
                </a:gridCol>
                <a:gridCol w="1586554">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A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D</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E</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Char(20)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0912345678</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F</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Char(50)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aaa@gmail.com</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文字方塊 8">
            <a:extLst>
              <a:ext uri="{FF2B5EF4-FFF2-40B4-BE49-F238E27FC236}">
                <a16:creationId xmlns:a16="http://schemas.microsoft.com/office/drawing/2014/main" id="{10C24C68-2FB0-A677-9283-78906734A0A0}"/>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5" name="投影片編號版面配置區 14">
            <a:extLst>
              <a:ext uri="{FF2B5EF4-FFF2-40B4-BE49-F238E27FC236}">
                <a16:creationId xmlns:a16="http://schemas.microsoft.com/office/drawing/2014/main" id="{A2232169-A1D8-4DCE-0B2D-F68FD15912F1}"/>
              </a:ext>
            </a:extLst>
          </p:cNvPr>
          <p:cNvSpPr>
            <a:spLocks noGrp="1"/>
          </p:cNvSpPr>
          <p:nvPr>
            <p:ph type="sldNum" sz="quarter" idx="4"/>
          </p:nvPr>
        </p:nvSpPr>
        <p:spPr/>
        <p:txBody>
          <a:bodyPr/>
          <a:lstStyle/>
          <a:p>
            <a:fld id="{F5177135-5710-4BA7-B942-1A074D9A1B12}" type="slidenum">
              <a:rPr lang="zh-TW" altLang="en-US" smtClean="0"/>
              <a:pPr/>
              <a:t>148</a:t>
            </a:fld>
            <a:endParaRPr lang="zh-TW" altLang="en-US" dirty="0"/>
          </a:p>
        </p:txBody>
      </p:sp>
    </p:spTree>
    <p:extLst>
      <p:ext uri="{BB962C8B-B14F-4D97-AF65-F5344CB8AC3E}">
        <p14:creationId xmlns:p14="http://schemas.microsoft.com/office/powerpoint/2010/main" val="38064110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9" name="群組 8">
            <a:extLst>
              <a:ext uri="{FF2B5EF4-FFF2-40B4-BE49-F238E27FC236}">
                <a16:creationId xmlns:a16="http://schemas.microsoft.com/office/drawing/2014/main" id="{E28FBC5E-70FC-546D-09AA-1774FCB72E37}"/>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pic>
        <p:nvPicPr>
          <p:cNvPr id="6" name="圖片 5">
            <a:extLst>
              <a:ext uri="{FF2B5EF4-FFF2-40B4-BE49-F238E27FC236}">
                <a16:creationId xmlns:a16="http://schemas.microsoft.com/office/drawing/2014/main" id="{B28E9B28-37A5-2080-C258-743118CC68CD}"/>
              </a:ext>
            </a:extLst>
          </p:cNvPr>
          <p:cNvPicPr>
            <a:picLocks noChangeAspect="1"/>
          </p:cNvPicPr>
          <p:nvPr/>
        </p:nvPicPr>
        <p:blipFill rotWithShape="1">
          <a:blip r:embed="rId4"/>
          <a:srcRect b="66469"/>
          <a:stretch/>
        </p:blipFill>
        <p:spPr>
          <a:xfrm>
            <a:off x="7827469" y="4670449"/>
            <a:ext cx="847417" cy="406801"/>
          </a:xfrm>
          <a:prstGeom prst="rect">
            <a:avLst/>
          </a:prstGeom>
        </p:spPr>
      </p:pic>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文字方塊 6">
            <a:extLst>
              <a:ext uri="{FF2B5EF4-FFF2-40B4-BE49-F238E27FC236}">
                <a16:creationId xmlns:a16="http://schemas.microsoft.com/office/drawing/2014/main" id="{DDA65BD4-C0EE-8D60-8AD7-13C50190F79A}"/>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id="{D70798A1-D8B8-5C15-D8B4-FC6D9DD04096}"/>
              </a:ext>
            </a:extLst>
          </p:cNvPr>
          <p:cNvSpPr>
            <a:spLocks noGrp="1"/>
          </p:cNvSpPr>
          <p:nvPr>
            <p:ph type="sldNum" sz="quarter" idx="4"/>
          </p:nvPr>
        </p:nvSpPr>
        <p:spPr/>
        <p:txBody>
          <a:bodyPr/>
          <a:lstStyle/>
          <a:p>
            <a:fld id="{F5177135-5710-4BA7-B942-1A074D9A1B12}" type="slidenum">
              <a:rPr lang="zh-TW" altLang="en-US" smtClean="0"/>
              <a:pPr/>
              <a:t>149</a:t>
            </a:fld>
            <a:endParaRPr lang="zh-TW" altLang="en-US" dirty="0"/>
          </a:p>
        </p:txBody>
      </p:sp>
    </p:spTree>
    <p:extLst>
      <p:ext uri="{BB962C8B-B14F-4D97-AF65-F5344CB8AC3E}">
        <p14:creationId xmlns:p14="http://schemas.microsoft.com/office/powerpoint/2010/main" val="341736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821110"/>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767760842"/>
              </p:ext>
            </p:extLst>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val="67158318"/>
                    </a:ext>
                  </a:extLst>
                </a:gridCol>
                <a:gridCol w="1855470">
                  <a:extLst>
                    <a:ext uri="{9D8B030D-6E8A-4147-A177-3AD203B41FA5}">
                      <a16:colId xmlns:a16="http://schemas.microsoft.com/office/drawing/2014/main" val="1330435213"/>
                    </a:ext>
                  </a:extLst>
                </a:gridCol>
                <a:gridCol w="1855470">
                  <a:extLst>
                    <a:ext uri="{9D8B030D-6E8A-4147-A177-3AD203B41FA5}">
                      <a16:colId xmlns:a16="http://schemas.microsoft.com/office/drawing/2014/main" val="2017387183"/>
                    </a:ext>
                  </a:extLst>
                </a:gridCol>
                <a:gridCol w="1855470">
                  <a:extLst>
                    <a:ext uri="{9D8B030D-6E8A-4147-A177-3AD203B41FA5}">
                      <a16:colId xmlns:a16="http://schemas.microsoft.com/office/drawing/2014/main"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id="{9FA15540-C043-B882-B3A4-9EA6202AC93E}"/>
              </a:ext>
            </a:extLst>
          </p:cNvPr>
          <p:cNvSpPr>
            <a:spLocks noGrp="1"/>
          </p:cNvSpPr>
          <p:nvPr>
            <p:ph type="sldNum" sz="quarter" idx="10"/>
          </p:nvPr>
        </p:nvSpPr>
        <p:spPr/>
        <p:txBody>
          <a:bodyPr/>
          <a:lstStyle/>
          <a:p>
            <a:fld id="{F5177135-5710-4BA7-B942-1A074D9A1B12}" type="slidenum">
              <a:rPr lang="zh-TW" altLang="en-US" smtClean="0"/>
              <a:pPr/>
              <a:t>15</a:t>
            </a:fld>
            <a:endParaRPr lang="zh-TW" altLang="en-US" dirty="0"/>
          </a:p>
        </p:txBody>
      </p:sp>
    </p:spTree>
    <p:extLst>
      <p:ext uri="{BB962C8B-B14F-4D97-AF65-F5344CB8AC3E}">
        <p14:creationId xmlns:p14="http://schemas.microsoft.com/office/powerpoint/2010/main" val="15770209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1" name="群組 10">
            <a:extLst>
              <a:ext uri="{FF2B5EF4-FFF2-40B4-BE49-F238E27FC236}">
                <a16:creationId xmlns:a16="http://schemas.microsoft.com/office/drawing/2014/main" id="{9DCA9A05-2597-B208-F0EF-623BE0C40924}"/>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150</a:t>
            </a:fld>
            <a:endParaRPr lang="zh-TW" altLang="en-US" dirty="0"/>
          </a:p>
        </p:txBody>
      </p:sp>
      <p:grpSp>
        <p:nvGrpSpPr>
          <p:cNvPr id="4" name="群組 3">
            <a:extLst>
              <a:ext uri="{FF2B5EF4-FFF2-40B4-BE49-F238E27FC236}">
                <a16:creationId xmlns:a16="http://schemas.microsoft.com/office/drawing/2014/main" id="{D1F2EC9A-FC59-5B4E-778D-A6E3B0C7637D}"/>
              </a:ext>
            </a:extLst>
          </p:cNvPr>
          <p:cNvGrpSpPr/>
          <p:nvPr/>
        </p:nvGrpSpPr>
        <p:grpSpPr>
          <a:xfrm>
            <a:off x="0" y="280943"/>
            <a:ext cx="1526714" cy="338554"/>
            <a:chOff x="0" y="280943"/>
            <a:chExt cx="1526714" cy="338554"/>
          </a:xfrm>
        </p:grpSpPr>
        <p:sp>
          <p:nvSpPr>
            <p:cNvPr id="8" name="Google Shape;1035;p43">
              <a:extLst>
                <a:ext uri="{FF2B5EF4-FFF2-40B4-BE49-F238E27FC236}">
                  <a16:creationId xmlns:a16="http://schemas.microsoft.com/office/drawing/2014/main" id="{A957CEE4-168D-1F61-5F9F-1A39FEA79E8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a:extLst>
                <a:ext uri="{FF2B5EF4-FFF2-40B4-BE49-F238E27FC236}">
                  <a16:creationId xmlns:a16="http://schemas.microsoft.com/office/drawing/2014/main" id="{B1B55419-7940-C117-2100-2F6CB7BFC578}"/>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2" name="Picture 2">
            <a:extLst>
              <a:ext uri="{FF2B5EF4-FFF2-40B4-BE49-F238E27FC236}">
                <a16:creationId xmlns:a16="http://schemas.microsoft.com/office/drawing/2014/main" id="{DFEF3C4A-89A3-56BF-E4BD-5E10F516B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340" y="651851"/>
            <a:ext cx="4719003" cy="449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055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151</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658098666"/>
              </p:ext>
            </p:extLst>
          </p:nvPr>
        </p:nvGraphicFramePr>
        <p:xfrm>
          <a:off x="662940" y="952341"/>
          <a:ext cx="7818119" cy="40538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1">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pPr algn="l"/>
                      <a:r>
                        <a:rPr lang="zh-TW" altLang="en-US" sz="1800" dirty="0">
                          <a:latin typeface="微軟正黑體" panose="020B0604030504040204" pitchFamily="34" charset="-120"/>
                          <a:ea typeface="微軟正黑體" panose="020B0604030504040204" pitchFamily="34" charset="-120"/>
                        </a:rPr>
                        <a:t>購物車 </a:t>
                      </a:r>
                      <a:r>
                        <a:rPr lang="en-US" altLang="zh-TW" sz="1800" dirty="0">
                          <a:latin typeface="微軟正黑體" panose="020B0604030504040204" pitchFamily="34" charset="-120"/>
                          <a:ea typeface="微軟正黑體" panose="020B0604030504040204" pitchFamily="34" charset="-120"/>
                        </a:rPr>
                        <a:t>UI </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小計</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總價</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045452"/>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960603"/>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0239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792427"/>
                  </a:ext>
                </a:extLst>
              </a:tr>
            </a:tbl>
          </a:graphicData>
        </a:graphic>
      </p:graphicFrame>
    </p:spTree>
    <p:extLst>
      <p:ext uri="{BB962C8B-B14F-4D97-AF65-F5344CB8AC3E}">
        <p14:creationId xmlns:p14="http://schemas.microsoft.com/office/powerpoint/2010/main" val="18123796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152</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3003174224"/>
              </p:ext>
            </p:extLst>
          </p:nvPr>
        </p:nvGraphicFramePr>
        <p:xfrm>
          <a:off x="662940" y="1550670"/>
          <a:ext cx="7818119" cy="20421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交貨資料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連絡電話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bl>
          </a:graphicData>
        </a:graphic>
      </p:graphicFrame>
    </p:spTree>
    <p:extLst>
      <p:ext uri="{BB962C8B-B14F-4D97-AF65-F5344CB8AC3E}">
        <p14:creationId xmlns:p14="http://schemas.microsoft.com/office/powerpoint/2010/main" val="25725689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153</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4048814308"/>
              </p:ext>
            </p:extLst>
          </p:nvPr>
        </p:nvGraphicFramePr>
        <p:xfrm>
          <a:off x="662940" y="1417384"/>
          <a:ext cx="7818119" cy="271272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7">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7">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11643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45413"/>
                  </a:ext>
                </a:extLst>
              </a:tr>
            </a:tbl>
          </a:graphicData>
        </a:graphic>
      </p:graphicFrame>
    </p:spTree>
    <p:extLst>
      <p:ext uri="{BB962C8B-B14F-4D97-AF65-F5344CB8AC3E}">
        <p14:creationId xmlns:p14="http://schemas.microsoft.com/office/powerpoint/2010/main" val="20740413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154</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1441002010"/>
              </p:ext>
            </p:extLst>
          </p:nvPr>
        </p:nvGraphicFramePr>
        <p:xfrm>
          <a:off x="741981" y="123450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74764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謝謝光臨</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17045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5523376"/>
                  </a:ext>
                </a:extLst>
              </a:tr>
            </a:tbl>
          </a:graphicData>
        </a:graphic>
      </p:graphicFrame>
    </p:spTree>
    <p:extLst>
      <p:ext uri="{BB962C8B-B14F-4D97-AF65-F5344CB8AC3E}">
        <p14:creationId xmlns:p14="http://schemas.microsoft.com/office/powerpoint/2010/main" val="12753643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155</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776919588"/>
              </p:ext>
            </p:extLst>
          </p:nvPr>
        </p:nvGraphicFramePr>
        <p:xfrm>
          <a:off x="662940" y="1304535"/>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57281"/>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1218165"/>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813019"/>
                  </a:ext>
                </a:extLst>
              </a:tr>
            </a:tbl>
          </a:graphicData>
        </a:graphic>
      </p:graphicFrame>
    </p:spTree>
    <p:extLst>
      <p:ext uri="{BB962C8B-B14F-4D97-AF65-F5344CB8AC3E}">
        <p14:creationId xmlns:p14="http://schemas.microsoft.com/office/powerpoint/2010/main" val="34887317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156</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3465061926"/>
              </p:ext>
            </p:extLst>
          </p:nvPr>
        </p:nvGraphicFramePr>
        <p:xfrm>
          <a:off x="662940" y="1850693"/>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1950383"/>
                  </a:ext>
                </a:extLst>
              </a:tr>
            </a:tbl>
          </a:graphicData>
        </a:graphic>
      </p:graphicFrame>
    </p:spTree>
    <p:extLst>
      <p:ext uri="{BB962C8B-B14F-4D97-AF65-F5344CB8AC3E}">
        <p14:creationId xmlns:p14="http://schemas.microsoft.com/office/powerpoint/2010/main" val="33455699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157</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448815089"/>
              </p:ext>
            </p:extLst>
          </p:nvPr>
        </p:nvGraphicFramePr>
        <p:xfrm>
          <a:off x="453124" y="678180"/>
          <a:ext cx="8237751" cy="4419600"/>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val="3570025489"/>
                    </a:ext>
                  </a:extLst>
                </a:gridCol>
                <a:gridCol w="548640">
                  <a:extLst>
                    <a:ext uri="{9D8B030D-6E8A-4147-A177-3AD203B41FA5}">
                      <a16:colId xmlns:a16="http://schemas.microsoft.com/office/drawing/2014/main" val="3617527861"/>
                    </a:ext>
                  </a:extLst>
                </a:gridCol>
                <a:gridCol w="1310640">
                  <a:extLst>
                    <a:ext uri="{9D8B030D-6E8A-4147-A177-3AD203B41FA5}">
                      <a16:colId xmlns:a16="http://schemas.microsoft.com/office/drawing/2014/main" val="3633783703"/>
                    </a:ext>
                  </a:extLst>
                </a:gridCol>
                <a:gridCol w="1653540">
                  <a:extLst>
                    <a:ext uri="{9D8B030D-6E8A-4147-A177-3AD203B41FA5}">
                      <a16:colId xmlns:a16="http://schemas.microsoft.com/office/drawing/2014/main" val="1318945102"/>
                    </a:ext>
                  </a:extLst>
                </a:gridCol>
                <a:gridCol w="1562100">
                  <a:extLst>
                    <a:ext uri="{9D8B030D-6E8A-4147-A177-3AD203B41FA5}">
                      <a16:colId xmlns:a16="http://schemas.microsoft.com/office/drawing/2014/main"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32931">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」，點選填寫交貨資料功能提交給系統，以進行結帳動作。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405902">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19919">
                <a:tc>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系統隨即載入「交貨資料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」令客戶檢視交貨資料。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332931">
                <a:tc rowSpan="2">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」確認交貨資料後，提交給系統。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314839"/>
                  </a:ext>
                </a:extLst>
              </a:tr>
              <a:tr h="332931">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163163"/>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759986"/>
                  </a:ext>
                </a:extLst>
              </a:tr>
              <a:tr h="332931">
                <a:tc rowSpan="2">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433160"/>
                  </a:ext>
                </a:extLst>
              </a:tr>
              <a:tr h="405902">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32919"/>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系統載入「謝謝光臨</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882330"/>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926080" y="-101448"/>
            <a:ext cx="62063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5376391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158</a:t>
            </a:fld>
            <a:endParaRPr lang="zh-TW" altLang="en-US" dirty="0"/>
          </a:p>
        </p:txBody>
      </p:sp>
      <p:grpSp>
        <p:nvGrpSpPr>
          <p:cNvPr id="5" name="群組 4">
            <a:extLst>
              <a:ext uri="{FF2B5EF4-FFF2-40B4-BE49-F238E27FC236}">
                <a16:creationId xmlns:a16="http://schemas.microsoft.com/office/drawing/2014/main" id="{4C69FEFB-BF42-27A3-C256-D75240A6F6EB}"/>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A6BE66B1-1468-768C-79B7-674EC0489049}"/>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CCAA0824-3C48-8187-C5FC-9B8450A9954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8" name="圖片 7">
            <a:extLst>
              <a:ext uri="{FF2B5EF4-FFF2-40B4-BE49-F238E27FC236}">
                <a16:creationId xmlns:a16="http://schemas.microsoft.com/office/drawing/2014/main" id="{ED1085D4-5C2C-8D6D-B196-4023580CED07}"/>
              </a:ext>
            </a:extLst>
          </p:cNvPr>
          <p:cNvPicPr>
            <a:picLocks noChangeAspect="1"/>
          </p:cNvPicPr>
          <p:nvPr/>
        </p:nvPicPr>
        <p:blipFill>
          <a:blip r:embed="rId2"/>
          <a:stretch>
            <a:fillRect/>
          </a:stretch>
        </p:blipFill>
        <p:spPr>
          <a:xfrm>
            <a:off x="1318260" y="543297"/>
            <a:ext cx="7292340" cy="4676403"/>
          </a:xfrm>
          <a:prstGeom prst="rect">
            <a:avLst/>
          </a:prstGeom>
        </p:spPr>
      </p:pic>
      <p:grpSp>
        <p:nvGrpSpPr>
          <p:cNvPr id="9" name="群組 8">
            <a:extLst>
              <a:ext uri="{FF2B5EF4-FFF2-40B4-BE49-F238E27FC236}">
                <a16:creationId xmlns:a16="http://schemas.microsoft.com/office/drawing/2014/main" id="{087EE4F3-9F8F-2F7E-7FC6-267B011FBE6B}"/>
              </a:ext>
            </a:extLst>
          </p:cNvPr>
          <p:cNvGrpSpPr/>
          <p:nvPr/>
        </p:nvGrpSpPr>
        <p:grpSpPr>
          <a:xfrm>
            <a:off x="3949065" y="-91803"/>
            <a:ext cx="5400675" cy="635100"/>
            <a:chOff x="4227224" y="25137"/>
            <a:chExt cx="5400675" cy="635100"/>
          </a:xfrm>
        </p:grpSpPr>
        <p:sp>
          <p:nvSpPr>
            <p:cNvPr id="10" name="Google Shape;915;p35">
              <a:extLst>
                <a:ext uri="{FF2B5EF4-FFF2-40B4-BE49-F238E27FC236}">
                  <a16:creationId xmlns:a16="http://schemas.microsoft.com/office/drawing/2014/main" id="{2C8E6F83-1039-919C-779C-CC0663E78CB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11" name="Google Shape;923;p36">
              <a:extLst>
                <a:ext uri="{FF2B5EF4-FFF2-40B4-BE49-F238E27FC236}">
                  <a16:creationId xmlns:a16="http://schemas.microsoft.com/office/drawing/2014/main" id="{C98BB2E8-C064-105E-4DD5-8E86B32C5511}"/>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23965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159</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030235117"/>
              </p:ext>
            </p:extLst>
          </p:nvPr>
        </p:nvGraphicFramePr>
        <p:xfrm>
          <a:off x="662940" y="135642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顯示細部說明</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a:solidFill>
                            <a:schemeClr val="tx1"/>
                          </a:solidFill>
                          <a:effectLst/>
                          <a:latin typeface="微軟正黑體" panose="020B0604030504040204" pitchFamily="34" charset="-120"/>
                          <a:ea typeface="微軟正黑體" panose="020B0604030504040204" pitchFamily="34" charset="-120"/>
                          <a:cs typeface="+mn-cs"/>
                          <a:sym typeface="Arial"/>
                        </a:rPr>
                        <a:t>顯示購物車資料</a:t>
                      </a:r>
                      <a:r>
                        <a:rPr lang="en-US" altLang="zh-TW" sz="1600" b="0" i="0" u="none" strike="noStrike" cap="none">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計算金額</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顯示清空訊息</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045452"/>
                  </a:ext>
                </a:extLst>
              </a:tr>
            </a:tbl>
          </a:graphicData>
        </a:graphic>
      </p:graphicFrame>
    </p:spTree>
    <p:extLst>
      <p:ext uri="{BB962C8B-B14F-4D97-AF65-F5344CB8AC3E}">
        <p14:creationId xmlns:p14="http://schemas.microsoft.com/office/powerpoint/2010/main" val="144404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extLst>
              <p:ext uri="{D42A27DB-BD31-4B8C-83A1-F6EECF244321}">
                <p14:modId xmlns:p14="http://schemas.microsoft.com/office/powerpoint/2010/main" val="1834659883"/>
              </p:ext>
            </p:extLst>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355AD40D-CC98-79AD-E1DA-BA0D1C9F37FD}"/>
              </a:ext>
            </a:extLst>
          </p:cNvPr>
          <p:cNvSpPr>
            <a:spLocks noGrp="1"/>
          </p:cNvSpPr>
          <p:nvPr>
            <p:ph type="sldNum" sz="quarter" idx="4"/>
          </p:nvPr>
        </p:nvSpPr>
        <p:spPr/>
        <p:txBody>
          <a:bodyPr/>
          <a:lstStyle/>
          <a:p>
            <a:fld id="{F5177135-5710-4BA7-B942-1A074D9A1B12}" type="slidenum">
              <a:rPr lang="zh-TW" altLang="en-US" smtClean="0"/>
              <a:pPr/>
              <a:t>16</a:t>
            </a:fld>
            <a:endParaRPr lang="zh-TW" altLang="en-US" dirty="0"/>
          </a:p>
        </p:txBody>
      </p:sp>
    </p:spTree>
    <p:extLst>
      <p:ext uri="{BB962C8B-B14F-4D97-AF65-F5344CB8AC3E}">
        <p14:creationId xmlns:p14="http://schemas.microsoft.com/office/powerpoint/2010/main" val="33868852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160</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81535315"/>
              </p:ext>
            </p:extLst>
          </p:nvPr>
        </p:nvGraphicFramePr>
        <p:xfrm>
          <a:off x="662940" y="1463104"/>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送出訂購項目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修改蛋糕數量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取消蛋糕採購訂單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86064"/>
                  </a:ext>
                </a:extLst>
              </a:tr>
            </a:tbl>
          </a:graphicData>
        </a:graphic>
      </p:graphicFrame>
    </p:spTree>
    <p:extLst>
      <p:ext uri="{BB962C8B-B14F-4D97-AF65-F5344CB8AC3E}">
        <p14:creationId xmlns:p14="http://schemas.microsoft.com/office/powerpoint/2010/main" val="325964280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161</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732040209"/>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客戶密碼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565496"/>
                  </a:ext>
                </a:extLst>
              </a:tr>
            </a:tbl>
          </a:graphicData>
        </a:graphic>
      </p:graphicFrame>
    </p:spTree>
    <p:extLst>
      <p:ext uri="{BB962C8B-B14F-4D97-AF65-F5344CB8AC3E}">
        <p14:creationId xmlns:p14="http://schemas.microsoft.com/office/powerpoint/2010/main" val="38960559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162</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21782804"/>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l"/>
                      <a:r>
                        <a:rPr lang="zh-TW" altLang="en-US" sz="18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565496"/>
                  </a:ext>
                </a:extLst>
              </a:tr>
            </a:tbl>
          </a:graphicData>
        </a:graphic>
      </p:graphicFrame>
    </p:spTree>
    <p:extLst>
      <p:ext uri="{BB962C8B-B14F-4D97-AF65-F5344CB8AC3E}">
        <p14:creationId xmlns:p14="http://schemas.microsoft.com/office/powerpoint/2010/main" val="42942732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163</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805277831"/>
              </p:ext>
            </p:extLst>
          </p:nvPr>
        </p:nvGraphicFramePr>
        <p:xfrm>
          <a:off x="358140" y="1169139"/>
          <a:ext cx="8404860" cy="3188654"/>
        </p:xfrm>
        <a:graphic>
          <a:graphicData uri="http://schemas.openxmlformats.org/drawingml/2006/table">
            <a:tbl>
              <a:tblPr firstRow="1" bandRow="1">
                <a:tableStyleId>{F2DE63D5-997A-4646-A377-4702673A728D}</a:tableStyleId>
              </a:tblPr>
              <a:tblGrid>
                <a:gridCol w="3208603">
                  <a:extLst>
                    <a:ext uri="{9D8B030D-6E8A-4147-A177-3AD203B41FA5}">
                      <a16:colId xmlns:a16="http://schemas.microsoft.com/office/drawing/2014/main" val="3570025489"/>
                    </a:ext>
                  </a:extLst>
                </a:gridCol>
                <a:gridCol w="556580">
                  <a:extLst>
                    <a:ext uri="{9D8B030D-6E8A-4147-A177-3AD203B41FA5}">
                      <a16:colId xmlns:a16="http://schemas.microsoft.com/office/drawing/2014/main" val="3617527861"/>
                    </a:ext>
                  </a:extLst>
                </a:gridCol>
                <a:gridCol w="1329607">
                  <a:extLst>
                    <a:ext uri="{9D8B030D-6E8A-4147-A177-3AD203B41FA5}">
                      <a16:colId xmlns:a16="http://schemas.microsoft.com/office/drawing/2014/main" val="3633783703"/>
                    </a:ext>
                  </a:extLst>
                </a:gridCol>
                <a:gridCol w="1677470">
                  <a:extLst>
                    <a:ext uri="{9D8B030D-6E8A-4147-A177-3AD203B41FA5}">
                      <a16:colId xmlns:a16="http://schemas.microsoft.com/office/drawing/2014/main" val="1318945102"/>
                    </a:ext>
                  </a:extLst>
                </a:gridCol>
                <a:gridCol w="1632600">
                  <a:extLst>
                    <a:ext uri="{9D8B030D-6E8A-4147-A177-3AD203B41FA5}">
                      <a16:colId xmlns:a16="http://schemas.microsoft.com/office/drawing/2014/main" val="3978248598"/>
                    </a:ext>
                  </a:extLst>
                </a:gridCol>
              </a:tblGrid>
              <a:tr h="466632">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680506">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」，點選填寫交貨資料功能後，提交給「顯示」控制物件，以進行結帳動作。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680506">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453670">
                <a:tc rowSpan="3">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「顯示」控制物件透過「客戶資料」實體物件讀取客戶資料後，載入「交貨資料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」，使客戶能檢視交貨資料。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50282"/>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0530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8079106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164</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017606280"/>
              </p:ext>
            </p:extLst>
          </p:nvPr>
        </p:nvGraphicFramePr>
        <p:xfrm>
          <a:off x="239280" y="1270586"/>
          <a:ext cx="8630400" cy="2935933"/>
        </p:xfrm>
        <a:graphic>
          <a:graphicData uri="http://schemas.openxmlformats.org/drawingml/2006/table">
            <a:tbl>
              <a:tblPr firstRow="1" bandRow="1">
                <a:tableStyleId>{F2DE63D5-997A-4646-A377-4702673A728D}</a:tableStyleId>
              </a:tblPr>
              <a:tblGrid>
                <a:gridCol w="3313586">
                  <a:extLst>
                    <a:ext uri="{9D8B030D-6E8A-4147-A177-3AD203B41FA5}">
                      <a16:colId xmlns:a16="http://schemas.microsoft.com/office/drawing/2014/main" val="3570025489"/>
                    </a:ext>
                  </a:extLst>
                </a:gridCol>
                <a:gridCol w="574791">
                  <a:extLst>
                    <a:ext uri="{9D8B030D-6E8A-4147-A177-3AD203B41FA5}">
                      <a16:colId xmlns:a16="http://schemas.microsoft.com/office/drawing/2014/main" val="3617527861"/>
                    </a:ext>
                  </a:extLst>
                </a:gridCol>
                <a:gridCol w="1373112">
                  <a:extLst>
                    <a:ext uri="{9D8B030D-6E8A-4147-A177-3AD203B41FA5}">
                      <a16:colId xmlns:a16="http://schemas.microsoft.com/office/drawing/2014/main" val="3633783703"/>
                    </a:ext>
                  </a:extLst>
                </a:gridCol>
                <a:gridCol w="1732355">
                  <a:extLst>
                    <a:ext uri="{9D8B030D-6E8A-4147-A177-3AD203B41FA5}">
                      <a16:colId xmlns:a16="http://schemas.microsoft.com/office/drawing/2014/main" val="1318945102"/>
                    </a:ext>
                  </a:extLst>
                </a:gridCol>
                <a:gridCol w="1636556">
                  <a:extLst>
                    <a:ext uri="{9D8B030D-6E8A-4147-A177-3AD203B41FA5}">
                      <a16:colId xmlns:a16="http://schemas.microsoft.com/office/drawing/2014/main" val="3978248598"/>
                    </a:ext>
                  </a:extLst>
                </a:gridCol>
              </a:tblGrid>
              <a:tr h="406093">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05968">
                <a:tc rowSpan="5">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314839"/>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163163"/>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587971"/>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988012"/>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5052143"/>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47155" y="0"/>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7237829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165</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077730349"/>
              </p:ext>
            </p:extLst>
          </p:nvPr>
        </p:nvGraphicFramePr>
        <p:xfrm>
          <a:off x="239280" y="1173320"/>
          <a:ext cx="8638020" cy="3238659"/>
        </p:xfrm>
        <a:graphic>
          <a:graphicData uri="http://schemas.openxmlformats.org/drawingml/2006/table">
            <a:tbl>
              <a:tblPr firstRow="1" bandRow="1">
                <a:tableStyleId>{F2DE63D5-997A-4646-A377-4702673A728D}</a:tableStyleId>
              </a:tblPr>
              <a:tblGrid>
                <a:gridCol w="3316512">
                  <a:extLst>
                    <a:ext uri="{9D8B030D-6E8A-4147-A177-3AD203B41FA5}">
                      <a16:colId xmlns:a16="http://schemas.microsoft.com/office/drawing/2014/main" val="3570025489"/>
                    </a:ext>
                  </a:extLst>
                </a:gridCol>
                <a:gridCol w="575298">
                  <a:extLst>
                    <a:ext uri="{9D8B030D-6E8A-4147-A177-3AD203B41FA5}">
                      <a16:colId xmlns:a16="http://schemas.microsoft.com/office/drawing/2014/main" val="3617527861"/>
                    </a:ext>
                  </a:extLst>
                </a:gridCol>
                <a:gridCol w="1374323">
                  <a:extLst>
                    <a:ext uri="{9D8B030D-6E8A-4147-A177-3AD203B41FA5}">
                      <a16:colId xmlns:a16="http://schemas.microsoft.com/office/drawing/2014/main" val="3633783703"/>
                    </a:ext>
                  </a:extLst>
                </a:gridCol>
                <a:gridCol w="1733885">
                  <a:extLst>
                    <a:ext uri="{9D8B030D-6E8A-4147-A177-3AD203B41FA5}">
                      <a16:colId xmlns:a16="http://schemas.microsoft.com/office/drawing/2014/main" val="1318945102"/>
                    </a:ext>
                  </a:extLst>
                </a:gridCol>
                <a:gridCol w="1638002">
                  <a:extLst>
                    <a:ext uri="{9D8B030D-6E8A-4147-A177-3AD203B41FA5}">
                      <a16:colId xmlns:a16="http://schemas.microsoft.com/office/drawing/2014/main" val="3978248598"/>
                    </a:ext>
                  </a:extLst>
                </a:gridCol>
              </a:tblGrid>
              <a:tr h="498255">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56734">
                <a:tc rowSpan="6">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337129"/>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669417"/>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615365"/>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067571"/>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555253"/>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2942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47155" y="-46497"/>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0478621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166</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2207986752"/>
              </p:ext>
            </p:extLst>
          </p:nvPr>
        </p:nvGraphicFramePr>
        <p:xfrm>
          <a:off x="453124" y="982980"/>
          <a:ext cx="8237751" cy="3808508"/>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val="3570025489"/>
                    </a:ext>
                  </a:extLst>
                </a:gridCol>
                <a:gridCol w="548640">
                  <a:extLst>
                    <a:ext uri="{9D8B030D-6E8A-4147-A177-3AD203B41FA5}">
                      <a16:colId xmlns:a16="http://schemas.microsoft.com/office/drawing/2014/main" val="3617527861"/>
                    </a:ext>
                  </a:extLst>
                </a:gridCol>
                <a:gridCol w="1310640">
                  <a:extLst>
                    <a:ext uri="{9D8B030D-6E8A-4147-A177-3AD203B41FA5}">
                      <a16:colId xmlns:a16="http://schemas.microsoft.com/office/drawing/2014/main" val="3633783703"/>
                    </a:ext>
                  </a:extLst>
                </a:gridCol>
                <a:gridCol w="1653540">
                  <a:extLst>
                    <a:ext uri="{9D8B030D-6E8A-4147-A177-3AD203B41FA5}">
                      <a16:colId xmlns:a16="http://schemas.microsoft.com/office/drawing/2014/main" val="1318945102"/>
                    </a:ext>
                  </a:extLst>
                </a:gridCol>
                <a:gridCol w="1562100">
                  <a:extLst>
                    <a:ext uri="{9D8B030D-6E8A-4147-A177-3AD203B41FA5}">
                      <a16:colId xmlns:a16="http://schemas.microsoft.com/office/drawing/2014/main"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79120">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「顯示」控制物件透過「確認訂單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759986"/>
                  </a:ext>
                </a:extLst>
              </a:tr>
              <a:tr h="388247">
                <a:tc rowSpan="4">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」確認此次採購訂單無誤後，提交給「訂購」控制物件。「訂購」控制物件透過「訂單資料」實體物件新增訂單。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433160"/>
                  </a:ext>
                </a:extLst>
              </a:tr>
              <a:tr h="38824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32919"/>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792910"/>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761348"/>
                  </a:ext>
                </a:extLst>
              </a:tr>
              <a:tr h="519919">
                <a:tc rowSpan="2">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「訂購」控制物件透過「顯示」控制物件載入「謝謝光臨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882330"/>
                  </a:ext>
                </a:extLst>
              </a:tr>
              <a:tr h="519919">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91987"/>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748817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167</a:t>
            </a:fld>
            <a:endParaRPr lang="zh-TW" altLang="en-US" dirty="0"/>
          </a:p>
        </p:txBody>
      </p:sp>
      <p:grpSp>
        <p:nvGrpSpPr>
          <p:cNvPr id="11" name="群組 10">
            <a:extLst>
              <a:ext uri="{FF2B5EF4-FFF2-40B4-BE49-F238E27FC236}">
                <a16:creationId xmlns:a16="http://schemas.microsoft.com/office/drawing/2014/main" id="{810FE31A-3853-D99A-B4BE-C6175DFC7912}"/>
              </a:ext>
            </a:extLst>
          </p:cNvPr>
          <p:cNvGrpSpPr/>
          <p:nvPr/>
        </p:nvGrpSpPr>
        <p:grpSpPr>
          <a:xfrm>
            <a:off x="4152659" y="-12954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492C2851-6E1B-03DB-BBA4-FF3665331D1E}"/>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94414140-3E07-AD69-D0F8-B001F6C839C8}"/>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5135BA7E-86F5-4291-4CED-B75073258C6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9" name="圖片 8">
            <a:extLst>
              <a:ext uri="{FF2B5EF4-FFF2-40B4-BE49-F238E27FC236}">
                <a16:creationId xmlns:a16="http://schemas.microsoft.com/office/drawing/2014/main" id="{377739FC-7E89-DFD2-3FC2-EC86CE3F2075}"/>
              </a:ext>
            </a:extLst>
          </p:cNvPr>
          <p:cNvPicPr>
            <a:picLocks noChangeAspect="1"/>
          </p:cNvPicPr>
          <p:nvPr/>
        </p:nvPicPr>
        <p:blipFill>
          <a:blip r:embed="rId2"/>
          <a:stretch>
            <a:fillRect/>
          </a:stretch>
        </p:blipFill>
        <p:spPr>
          <a:xfrm>
            <a:off x="1526715" y="619496"/>
            <a:ext cx="6660365" cy="4524003"/>
          </a:xfrm>
          <a:prstGeom prst="rect">
            <a:avLst/>
          </a:prstGeom>
        </p:spPr>
      </p:pic>
    </p:spTree>
    <p:extLst>
      <p:ext uri="{BB962C8B-B14F-4D97-AF65-F5344CB8AC3E}">
        <p14:creationId xmlns:p14="http://schemas.microsoft.com/office/powerpoint/2010/main" val="3589918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31086"/>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確認採購訂單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2281367484"/>
              </p:ext>
            </p:extLst>
          </p:nvPr>
        </p:nvGraphicFramePr>
        <p:xfrm>
          <a:off x="71640" y="647302"/>
          <a:ext cx="8569440" cy="4480560"/>
        </p:xfrm>
        <a:graphic>
          <a:graphicData uri="http://schemas.openxmlformats.org/drawingml/2006/table">
            <a:tbl>
              <a:tblPr firstRow="1" bandRow="1">
                <a:tableStyleId>{17292A2E-F333-43FB-9621-5CBBE7FDCDCB}</a:tableStyleId>
              </a:tblPr>
              <a:tblGrid>
                <a:gridCol w="8569440">
                  <a:extLst>
                    <a:ext uri="{9D8B030D-6E8A-4147-A177-3AD203B41FA5}">
                      <a16:colId xmlns:a16="http://schemas.microsoft.com/office/drawing/2014/main" val="20000"/>
                    </a:ext>
                  </a:extLst>
                </a:gridCol>
              </a:tblGrid>
              <a:tr h="4354175">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系統顯示交貨資料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要求客戶確認交貨資料，若客戶有異動資料，則將異動後資料存入客戶資料中。</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執行時機：客戶於交貨資料</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系統會自動讀取訂單資料、購物車資料與客戶資料，並顯示確認訂單</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要求客戶確認本次所有訂購資訊。</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執行時機：客戶於確認訂單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系統將客戶資料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客戶帳號</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及記憶體陣列變數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內的資料拋轉至訂單資料。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拋轉至訂單資料時，訂單編號由系統依日期和流水號自動編列、訂購日期預設為系統日期。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 資料拋轉完成後系統顯示一網頁，內容包括「謝謝光臨</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」感謝詞及訂單編號。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168</a:t>
            </a:fld>
            <a:endParaRPr lang="zh-TW" altLang="en-US" dirty="0"/>
          </a:p>
        </p:txBody>
      </p:sp>
      <p:grpSp>
        <p:nvGrpSpPr>
          <p:cNvPr id="3" name="群組 2">
            <a:extLst>
              <a:ext uri="{FF2B5EF4-FFF2-40B4-BE49-F238E27FC236}">
                <a16:creationId xmlns:a16="http://schemas.microsoft.com/office/drawing/2014/main" id="{91A24BC6-DEC2-F4C7-982B-509DF361EAF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C764BBBA-8E00-D072-868A-2D14B30BCDF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F12A35F6-C4C0-C6A5-D2BF-B1CBB0230E5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9880222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169</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591482" y="-10143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10" name="群組 9">
            <a:extLst>
              <a:ext uri="{FF2B5EF4-FFF2-40B4-BE49-F238E27FC236}">
                <a16:creationId xmlns:a16="http://schemas.microsoft.com/office/drawing/2014/main" id="{348A4A87-7727-AC24-9F9B-49FB80010D79}"/>
              </a:ext>
            </a:extLst>
          </p:cNvPr>
          <p:cNvGrpSpPr/>
          <p:nvPr/>
        </p:nvGrpSpPr>
        <p:grpSpPr>
          <a:xfrm>
            <a:off x="0" y="280943"/>
            <a:ext cx="1526714" cy="338554"/>
            <a:chOff x="0" y="280943"/>
            <a:chExt cx="1526714" cy="338554"/>
          </a:xfrm>
        </p:grpSpPr>
        <p:sp>
          <p:nvSpPr>
            <p:cNvPr id="15" name="Google Shape;1035;p43">
              <a:extLst>
                <a:ext uri="{FF2B5EF4-FFF2-40B4-BE49-F238E27FC236}">
                  <a16:creationId xmlns:a16="http://schemas.microsoft.com/office/drawing/2014/main" id="{4DB2F3B3-F984-B273-DC8B-9E86D9FCCF57}"/>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id="{44A0B931-784A-B0E6-63C4-5CCB045D01D1}"/>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028" name="Picture 4">
            <a:extLst>
              <a:ext uri="{FF2B5EF4-FFF2-40B4-BE49-F238E27FC236}">
                <a16:creationId xmlns:a16="http://schemas.microsoft.com/office/drawing/2014/main" id="{0F49D7F2-99B4-B762-6FA3-E9890B397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591783"/>
            <a:ext cx="6915151" cy="44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50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82111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extLst>
              <p:ext uri="{D42A27DB-BD31-4B8C-83A1-F6EECF244321}">
                <p14:modId xmlns:p14="http://schemas.microsoft.com/office/powerpoint/2010/main" val="1735237405"/>
              </p:ext>
            </p:extLst>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346710">
                  <a:extLst>
                    <a:ext uri="{9D8B030D-6E8A-4147-A177-3AD203B41FA5}">
                      <a16:colId xmlns:a16="http://schemas.microsoft.com/office/drawing/2014/main" val="3692602857"/>
                    </a:ext>
                  </a:extLst>
                </a:gridCol>
                <a:gridCol w="1040130">
                  <a:extLst>
                    <a:ext uri="{9D8B030D-6E8A-4147-A177-3AD203B41FA5}">
                      <a16:colId xmlns:a16="http://schemas.microsoft.com/office/drawing/2014/main" val="1330435213"/>
                    </a:ext>
                  </a:extLst>
                </a:gridCol>
                <a:gridCol w="693420">
                  <a:extLst>
                    <a:ext uri="{9D8B030D-6E8A-4147-A177-3AD203B41FA5}">
                      <a16:colId xmlns:a16="http://schemas.microsoft.com/office/drawing/2014/main" val="2225934352"/>
                    </a:ext>
                  </a:extLst>
                </a:gridCol>
                <a:gridCol w="693420">
                  <a:extLst>
                    <a:ext uri="{9D8B030D-6E8A-4147-A177-3AD203B41FA5}">
                      <a16:colId xmlns:a16="http://schemas.microsoft.com/office/drawing/2014/main" val="2017387183"/>
                    </a:ext>
                  </a:extLst>
                </a:gridCol>
                <a:gridCol w="1040130">
                  <a:extLst>
                    <a:ext uri="{9D8B030D-6E8A-4147-A177-3AD203B41FA5}">
                      <a16:colId xmlns:a16="http://schemas.microsoft.com/office/drawing/2014/main" val="2861577340"/>
                    </a:ext>
                  </a:extLst>
                </a:gridCol>
                <a:gridCol w="346710">
                  <a:extLst>
                    <a:ext uri="{9D8B030D-6E8A-4147-A177-3AD203B41FA5}">
                      <a16:colId xmlns:a16="http://schemas.microsoft.com/office/drawing/2014/main" val="3489375889"/>
                    </a:ext>
                  </a:extLst>
                </a:gridCol>
                <a:gridCol w="1386840">
                  <a:extLst>
                    <a:ext uri="{9D8B030D-6E8A-4147-A177-3AD203B41FA5}">
                      <a16:colId xmlns:a16="http://schemas.microsoft.com/office/drawing/2014/main"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id="{C5904276-F219-7E17-53B8-6D4A842A2C3B}"/>
              </a:ext>
            </a:extLst>
          </p:cNvPr>
          <p:cNvSpPr>
            <a:spLocks noGrp="1"/>
          </p:cNvSpPr>
          <p:nvPr>
            <p:ph type="sldNum" sz="quarter" idx="10"/>
          </p:nvPr>
        </p:nvSpPr>
        <p:spPr/>
        <p:txBody>
          <a:bodyPr/>
          <a:lstStyle/>
          <a:p>
            <a:fld id="{F5177135-5710-4BA7-B942-1A074D9A1B12}" type="slidenum">
              <a:rPr lang="zh-TW" altLang="en-US" smtClean="0"/>
              <a:pPr/>
              <a:t>17</a:t>
            </a:fld>
            <a:endParaRPr lang="zh-TW" altLang="en-US" dirty="0"/>
          </a:p>
        </p:txBody>
      </p:sp>
    </p:spTree>
    <p:extLst>
      <p:ext uri="{BB962C8B-B14F-4D97-AF65-F5344CB8AC3E}">
        <p14:creationId xmlns:p14="http://schemas.microsoft.com/office/powerpoint/2010/main" val="760147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170</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6" name="群組 5">
            <a:extLst>
              <a:ext uri="{FF2B5EF4-FFF2-40B4-BE49-F238E27FC236}">
                <a16:creationId xmlns:a16="http://schemas.microsoft.com/office/drawing/2014/main" id="{38B3A420-98EE-AAC9-14BA-85DBE65CF718}"/>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CF67F628-8F89-4967-CAC8-35DBC771CE33}"/>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160C0F03-738F-1C71-392A-01E0F1621E5F}"/>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3" name="Picture 2">
            <a:extLst>
              <a:ext uri="{FF2B5EF4-FFF2-40B4-BE49-F238E27FC236}">
                <a16:creationId xmlns:a16="http://schemas.microsoft.com/office/drawing/2014/main" id="{C7CFFC56-B77C-0FAA-72F6-1FF893FDB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1" y="885049"/>
            <a:ext cx="6880860" cy="436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3727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171</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extLst>
              <p:ext uri="{D42A27DB-BD31-4B8C-83A1-F6EECF244321}">
                <p14:modId xmlns:p14="http://schemas.microsoft.com/office/powerpoint/2010/main" val="555954395"/>
              </p:ext>
            </p:extLst>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id="{B8F8029E-9922-A4E2-FB43-48B0BA078AB7}"/>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B2BAAC03-62E3-1C56-EACE-C66B680C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278FAC1-0A43-448A-9E8B-23B83CFAC2AA}"/>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566479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65607876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2" name="群組 1">
            <a:extLst>
              <a:ext uri="{FF2B5EF4-FFF2-40B4-BE49-F238E27FC236}">
                <a16:creationId xmlns:a16="http://schemas.microsoft.com/office/drawing/2014/main" id="{82E99DE2-70D6-A689-71B5-2514EE8A764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1BEF373A-41BC-A831-15A1-5F87843113B6}"/>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1C494A-2B23-22E1-B20B-F9936AEFCB9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488934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2" name="群組 1">
            <a:extLst>
              <a:ext uri="{FF2B5EF4-FFF2-40B4-BE49-F238E27FC236}">
                <a16:creationId xmlns:a16="http://schemas.microsoft.com/office/drawing/2014/main" id="{DC03A6C9-E04A-FE66-0878-7B9D3F27E20C}"/>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354A108B-E7A2-41EB-22B1-D4FD481F413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19913785-3F4C-3E9E-A9E6-BE9CB27844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8400597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174</a:t>
            </a:fld>
            <a:endParaRPr lang="zh-TW" altLang="en-US" dirty="0"/>
          </a:p>
        </p:txBody>
      </p:sp>
      <p:sp>
        <p:nvSpPr>
          <p:cNvPr id="17" name="矩形: 圓角 16">
            <a:extLst>
              <a:ext uri="{FF2B5EF4-FFF2-40B4-BE49-F238E27FC236}">
                <a16:creationId xmlns:a16="http://schemas.microsoft.com/office/drawing/2014/main" id="{9E544918-2A5B-D0F2-E6EF-9539C311C1F6}"/>
              </a:ext>
            </a:extLst>
          </p:cNvPr>
          <p:cNvSpPr/>
          <p:nvPr/>
        </p:nvSpPr>
        <p:spPr>
          <a:xfrm>
            <a:off x="3861554" y="3210878"/>
            <a:ext cx="1420892" cy="428625"/>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完成交貨資料</a:t>
            </a:r>
          </a:p>
        </p:txBody>
      </p:sp>
      <p:graphicFrame>
        <p:nvGraphicFramePr>
          <p:cNvPr id="10" name="表格 12">
            <a:extLst>
              <a:ext uri="{FF2B5EF4-FFF2-40B4-BE49-F238E27FC236}">
                <a16:creationId xmlns:a16="http://schemas.microsoft.com/office/drawing/2014/main" id="{89965109-944C-404B-D6C0-523D83B46577}"/>
              </a:ext>
            </a:extLst>
          </p:cNvPr>
          <p:cNvGraphicFramePr>
            <a:graphicFrameLocks noGrp="1"/>
          </p:cNvGraphicFramePr>
          <p:nvPr>
            <p:extLst>
              <p:ext uri="{D42A27DB-BD31-4B8C-83A1-F6EECF244321}">
                <p14:modId xmlns:p14="http://schemas.microsoft.com/office/powerpoint/2010/main" val="3792124580"/>
              </p:ext>
            </p:extLst>
          </p:nvPr>
        </p:nvGraphicFramePr>
        <p:xfrm>
          <a:off x="369570" y="1579309"/>
          <a:ext cx="8404860" cy="1045210"/>
        </p:xfrm>
        <a:graphic>
          <a:graphicData uri="http://schemas.openxmlformats.org/drawingml/2006/table">
            <a:tbl>
              <a:tblPr firstRow="1" bandRow="1">
                <a:tableStyleId>{5DA37D80-6434-44D0-A028-1B22A696006F}</a:tableStyleId>
              </a:tblPr>
              <a:tblGrid>
                <a:gridCol w="1295400">
                  <a:extLst>
                    <a:ext uri="{9D8B030D-6E8A-4147-A177-3AD203B41FA5}">
                      <a16:colId xmlns:a16="http://schemas.microsoft.com/office/drawing/2014/main" val="3619750372"/>
                    </a:ext>
                  </a:extLst>
                </a:gridCol>
                <a:gridCol w="2678430">
                  <a:extLst>
                    <a:ext uri="{9D8B030D-6E8A-4147-A177-3AD203B41FA5}">
                      <a16:colId xmlns:a16="http://schemas.microsoft.com/office/drawing/2014/main" val="436413702"/>
                    </a:ext>
                  </a:extLst>
                </a:gridCol>
                <a:gridCol w="1325880">
                  <a:extLst>
                    <a:ext uri="{9D8B030D-6E8A-4147-A177-3AD203B41FA5}">
                      <a16:colId xmlns:a16="http://schemas.microsoft.com/office/drawing/2014/main" val="2552082882"/>
                    </a:ext>
                  </a:extLst>
                </a:gridCol>
                <a:gridCol w="3105150">
                  <a:extLst>
                    <a:ext uri="{9D8B030D-6E8A-4147-A177-3AD203B41FA5}">
                      <a16:colId xmlns:a16="http://schemas.microsoft.com/office/drawing/2014/main" val="3684710827"/>
                    </a:ext>
                  </a:extLst>
                </a:gridCol>
              </a:tblGrid>
              <a:tr h="522605">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solidFill>
                      <a:srgbClr val="E7C5AF"/>
                    </a:solidFill>
                  </a:tcPr>
                </a:tc>
                <a:tc>
                  <a:txBody>
                    <a:bodyPr/>
                    <a:lstStyle/>
                    <a:p>
                      <a:pPr algn="l"/>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Anna</a:t>
                      </a:r>
                    </a:p>
                  </a:txBody>
                  <a:tcPr anchor="ct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姓名</a:t>
                      </a:r>
                    </a:p>
                  </a:txBody>
                  <a:tcPr anchor="ctr">
                    <a:solidFill>
                      <a:srgbClr val="E7C5AF"/>
                    </a:solidFill>
                  </a:tcP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val="2584397337"/>
                  </a:ext>
                </a:extLst>
              </a:tr>
              <a:tr h="522605">
                <a:tc>
                  <a:txBody>
                    <a:bodyPr/>
                    <a:lstStyle/>
                    <a:p>
                      <a:pPr algn="ct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電子郵件</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val="4143153163"/>
                  </a:ext>
                </a:extLst>
              </a:tr>
            </a:tbl>
          </a:graphicData>
        </a:graphic>
      </p:graphicFrame>
      <p:sp>
        <p:nvSpPr>
          <p:cNvPr id="18" name="矩形: 圓角 17">
            <a:extLst>
              <a:ext uri="{FF2B5EF4-FFF2-40B4-BE49-F238E27FC236}">
                <a16:creationId xmlns:a16="http://schemas.microsoft.com/office/drawing/2014/main" id="{C4B7E525-9B86-4D2E-EFF8-39405624DA8D}"/>
              </a:ext>
            </a:extLst>
          </p:cNvPr>
          <p:cNvSpPr/>
          <p:nvPr/>
        </p:nvSpPr>
        <p:spPr>
          <a:xfrm>
            <a:off x="1744980" y="2179320"/>
            <a:ext cx="14798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0912345678</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sp>
        <p:nvSpPr>
          <p:cNvPr id="14" name="矩形: 圓角 13">
            <a:extLst>
              <a:ext uri="{FF2B5EF4-FFF2-40B4-BE49-F238E27FC236}">
                <a16:creationId xmlns:a16="http://schemas.microsoft.com/office/drawing/2014/main" id="{00A77F45-7C46-9CFE-63BA-CCF816379FB0}"/>
              </a:ext>
            </a:extLst>
          </p:cNvPr>
          <p:cNvSpPr/>
          <p:nvPr/>
        </p:nvSpPr>
        <p:spPr>
          <a:xfrm>
            <a:off x="5737860" y="164717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zh-TW" altLang="en-US" sz="1400" dirty="0">
                <a:solidFill>
                  <a:sysClr val="windowText" lastClr="000000"/>
                </a:solidFill>
                <a:latin typeface="微軟正黑體" panose="020B0604030504040204" pitchFamily="34" charset="-120"/>
                <a:ea typeface="微軟正黑體" panose="020B0604030504040204" pitchFamily="34" charset="-120"/>
              </a:rPr>
              <a:t>安娜</a:t>
            </a:r>
          </a:p>
        </p:txBody>
      </p:sp>
      <p:sp>
        <p:nvSpPr>
          <p:cNvPr id="24" name="矩形: 圓角 23">
            <a:extLst>
              <a:ext uri="{FF2B5EF4-FFF2-40B4-BE49-F238E27FC236}">
                <a16:creationId xmlns:a16="http://schemas.microsoft.com/office/drawing/2014/main" id="{4113C072-DBEE-E312-F2D9-D93B37823FBC}"/>
              </a:ext>
            </a:extLst>
          </p:cNvPr>
          <p:cNvSpPr/>
          <p:nvPr/>
        </p:nvSpPr>
        <p:spPr>
          <a:xfrm>
            <a:off x="5730240" y="218819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sz="1400" dirty="0">
                <a:solidFill>
                  <a:sysClr val="windowText" lastClr="000000"/>
                </a:solidFill>
                <a:latin typeface="微軟正黑體" panose="020B0604030504040204" pitchFamily="34" charset="-120"/>
                <a:ea typeface="微軟正黑體" panose="020B0604030504040204" pitchFamily="34" charset="-120"/>
              </a:rPr>
              <a:t>aaa@gmail.com</a:t>
            </a:r>
          </a:p>
        </p:txBody>
      </p:sp>
      <p:grpSp>
        <p:nvGrpSpPr>
          <p:cNvPr id="25" name="群組 24">
            <a:extLst>
              <a:ext uri="{FF2B5EF4-FFF2-40B4-BE49-F238E27FC236}">
                <a16:creationId xmlns:a16="http://schemas.microsoft.com/office/drawing/2014/main" id="{1488ABD3-46B2-003B-4FBD-42B4C053F1DB}"/>
              </a:ext>
            </a:extLst>
          </p:cNvPr>
          <p:cNvGrpSpPr/>
          <p:nvPr/>
        </p:nvGrpSpPr>
        <p:grpSpPr>
          <a:xfrm>
            <a:off x="0" y="280943"/>
            <a:ext cx="1526714" cy="338554"/>
            <a:chOff x="0" y="280943"/>
            <a:chExt cx="1526714" cy="338554"/>
          </a:xfrm>
        </p:grpSpPr>
        <p:sp>
          <p:nvSpPr>
            <p:cNvPr id="26" name="Google Shape;1035;p43">
              <a:extLst>
                <a:ext uri="{FF2B5EF4-FFF2-40B4-BE49-F238E27FC236}">
                  <a16:creationId xmlns:a16="http://schemas.microsoft.com/office/drawing/2014/main" id="{FEA2CAA7-3B57-BC06-34DA-7D47AF9D683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文字方塊 26">
              <a:extLst>
                <a:ext uri="{FF2B5EF4-FFF2-40B4-BE49-F238E27FC236}">
                  <a16:creationId xmlns:a16="http://schemas.microsoft.com/office/drawing/2014/main" id="{AB76ADCB-58D9-8AB9-1DB5-ADB2B556220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8" name="群組 27">
            <a:extLst>
              <a:ext uri="{FF2B5EF4-FFF2-40B4-BE49-F238E27FC236}">
                <a16:creationId xmlns:a16="http://schemas.microsoft.com/office/drawing/2014/main" id="{D4565ACE-4C6E-3725-3B60-3F80E84EA084}"/>
              </a:ext>
            </a:extLst>
          </p:cNvPr>
          <p:cNvGrpSpPr/>
          <p:nvPr/>
        </p:nvGrpSpPr>
        <p:grpSpPr>
          <a:xfrm>
            <a:off x="4021081" y="187"/>
            <a:ext cx="5400675" cy="677535"/>
            <a:chOff x="3746761" y="214450"/>
            <a:chExt cx="5400675" cy="720946"/>
          </a:xfrm>
        </p:grpSpPr>
        <p:sp>
          <p:nvSpPr>
            <p:cNvPr id="29" name="Google Shape;915;p35">
              <a:extLst>
                <a:ext uri="{FF2B5EF4-FFF2-40B4-BE49-F238E27FC236}">
                  <a16:creationId xmlns:a16="http://schemas.microsoft.com/office/drawing/2014/main" id="{28755117-DC73-6558-2330-178AE5660F3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30" name="Google Shape;923;p36">
              <a:extLst>
                <a:ext uri="{FF2B5EF4-FFF2-40B4-BE49-F238E27FC236}">
                  <a16:creationId xmlns:a16="http://schemas.microsoft.com/office/drawing/2014/main" id="{31FE456D-C853-F960-80A7-9B9AA71B3326}"/>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2179527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46761" y="-10559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333653590"/>
              </p:ext>
            </p:extLst>
          </p:nvPr>
        </p:nvGraphicFramePr>
        <p:xfrm>
          <a:off x="109876" y="641924"/>
          <a:ext cx="8954728" cy="436425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2">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598077">
                  <a:extLst>
                    <a:ext uri="{9D8B030D-6E8A-4147-A177-3AD203B41FA5}">
                      <a16:colId xmlns:a16="http://schemas.microsoft.com/office/drawing/2014/main" val="914887659"/>
                    </a:ext>
                  </a:extLst>
                </a:gridCol>
                <a:gridCol w="998357">
                  <a:extLst>
                    <a:ext uri="{9D8B030D-6E8A-4147-A177-3AD203B41FA5}">
                      <a16:colId xmlns:a16="http://schemas.microsoft.com/office/drawing/2014/main" val="20004"/>
                    </a:ext>
                  </a:extLst>
                </a:gridCol>
              </a:tblGrid>
              <a:tr h="288555">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交貨資料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88555">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用以顯示客戶資料，供其進行確認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40197">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8264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說明此頁面之功能</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8555">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8104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90544">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完成交貨資料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即可轉向確認訂單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40197">
                <a:tc gridSpan="6">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FinishData</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Tel, 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Button</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按下此</a:t>
                      </a:r>
                      <a:r>
                        <a:rPr lang="en-US" altLang="zh-TW" sz="1400" b="0" i="0" u="none" strike="noStrike" cap="none" dirty="0">
                          <a:solidFill>
                            <a:schemeClr val="tx1"/>
                          </a:solidFill>
                          <a:latin typeface="+mn-lt"/>
                          <a:ea typeface="+mn-ea"/>
                          <a:cs typeface="+mn-cs"/>
                          <a:sym typeface="Arial"/>
                        </a:rPr>
                        <a:t>Button</a:t>
                      </a:r>
                      <a:r>
                        <a:rPr lang="zh-TW" altLang="en-US" sz="1400" b="0" i="0" u="none" strike="noStrike" cap="none" dirty="0">
                          <a:solidFill>
                            <a:schemeClr val="tx1"/>
                          </a:solidFill>
                          <a:latin typeface="+mn-lt"/>
                          <a:ea typeface="+mn-ea"/>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8018">
                <a:tc>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5">
                  <a:txBody>
                    <a:bodyPr/>
                    <a:lstStyle/>
                    <a:p>
                      <a:r>
                        <a:rPr lang="zh-TW" altLang="en-US" dirty="0">
                          <a:latin typeface="微軟正黑體" panose="020B0604030504040204" pitchFamily="34" charset="-120"/>
                          <a:ea typeface="微軟正黑體" panose="020B0604030504040204" pitchFamily="34" charset="-120"/>
                        </a:rPr>
                        <a:t>當客戶漏填資訊，須顯示錯誤訊息已告知客戶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63806695"/>
                  </a:ext>
                </a:extLst>
              </a:tr>
            </a:tbl>
          </a:graphicData>
        </a:graphic>
      </p:graphicFrame>
      <p:grpSp>
        <p:nvGrpSpPr>
          <p:cNvPr id="3" name="群組 2">
            <a:extLst>
              <a:ext uri="{FF2B5EF4-FFF2-40B4-BE49-F238E27FC236}">
                <a16:creationId xmlns:a16="http://schemas.microsoft.com/office/drawing/2014/main" id="{BF9EFF80-C6AF-C885-3B33-59910B03345C}"/>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CD358773-312C-8FAD-0E0E-F3F2AD87F90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1B631A0C-258D-94BB-24A9-EDE11803FEF0}"/>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2428721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789930" y="2038396"/>
          <a:ext cx="7348230" cy="2403310"/>
        </p:xfrm>
        <a:graphic>
          <a:graphicData uri="http://schemas.openxmlformats.org/drawingml/2006/table">
            <a:tbl>
              <a:tblPr firstRow="1" bandRow="1">
                <a:tableStyleId>{A456E5F7-DCF2-4F9C-AE1B-8167118C69D7}</a:tableStyleId>
              </a:tblPr>
              <a:tblGrid>
                <a:gridCol w="1469646">
                  <a:extLst>
                    <a:ext uri="{9D8B030D-6E8A-4147-A177-3AD203B41FA5}">
                      <a16:colId xmlns:a16="http://schemas.microsoft.com/office/drawing/2014/main" val="3187903835"/>
                    </a:ext>
                  </a:extLst>
                </a:gridCol>
                <a:gridCol w="1866449">
                  <a:extLst>
                    <a:ext uri="{9D8B030D-6E8A-4147-A177-3AD203B41FA5}">
                      <a16:colId xmlns:a16="http://schemas.microsoft.com/office/drawing/2014/main" val="3722347426"/>
                    </a:ext>
                  </a:extLst>
                </a:gridCol>
                <a:gridCol w="1072843">
                  <a:extLst>
                    <a:ext uri="{9D8B030D-6E8A-4147-A177-3AD203B41FA5}">
                      <a16:colId xmlns:a16="http://schemas.microsoft.com/office/drawing/2014/main" val="921499761"/>
                    </a:ext>
                  </a:extLst>
                </a:gridCol>
                <a:gridCol w="1469646">
                  <a:extLst>
                    <a:ext uri="{9D8B030D-6E8A-4147-A177-3AD203B41FA5}">
                      <a16:colId xmlns:a16="http://schemas.microsoft.com/office/drawing/2014/main" val="1379648797"/>
                    </a:ext>
                  </a:extLst>
                </a:gridCol>
                <a:gridCol w="1469646">
                  <a:extLst>
                    <a:ext uri="{9D8B030D-6E8A-4147-A177-3AD203B41FA5}">
                      <a16:colId xmlns:a16="http://schemas.microsoft.com/office/drawing/2014/main" val="4067262766"/>
                    </a:ext>
                  </a:extLst>
                </a:gridCol>
              </a:tblGrid>
              <a:tr h="338438">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extLst>
                  <a:ext uri="{0D108BD9-81ED-4DB2-BD59-A6C34878D82A}">
                    <a16:rowId xmlns:a16="http://schemas.microsoft.com/office/drawing/2014/main" val="1335064136"/>
                  </a:ext>
                </a:extLst>
              </a:tr>
              <a:tr h="338438">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extLst>
                  <a:ext uri="{0D108BD9-81ED-4DB2-BD59-A6C34878D82A}">
                    <a16:rowId xmlns:a16="http://schemas.microsoft.com/office/drawing/2014/main" val="302759073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extLst>
                  <a:ext uri="{0D108BD9-81ED-4DB2-BD59-A6C34878D82A}">
                    <a16:rowId xmlns:a16="http://schemas.microsoft.com/office/drawing/2014/main" val="335512374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extLst>
                  <a:ext uri="{0D108BD9-81ED-4DB2-BD59-A6C34878D82A}">
                    <a16:rowId xmlns:a16="http://schemas.microsoft.com/office/drawing/2014/main" val="72706642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extLst>
                  <a:ext uri="{0D108BD9-81ED-4DB2-BD59-A6C34878D82A}">
                    <a16:rowId xmlns:a16="http://schemas.microsoft.com/office/drawing/2014/main" val="3984299572"/>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extLst>
                  <a:ext uri="{0D108BD9-81ED-4DB2-BD59-A6C34878D82A}">
                    <a16:rowId xmlns:a16="http://schemas.microsoft.com/office/drawing/2014/main" val="1134592190"/>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57228" y="4479807"/>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3754767" y="4826884"/>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新增訂單</a:t>
            </a:r>
          </a:p>
        </p:txBody>
      </p:sp>
      <p:grpSp>
        <p:nvGrpSpPr>
          <p:cNvPr id="10" name="群組 9">
            <a:extLst>
              <a:ext uri="{FF2B5EF4-FFF2-40B4-BE49-F238E27FC236}">
                <a16:creationId xmlns:a16="http://schemas.microsoft.com/office/drawing/2014/main"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7" name="表格 23">
            <a:extLst>
              <a:ext uri="{FF2B5EF4-FFF2-40B4-BE49-F238E27FC236}">
                <a16:creationId xmlns:a16="http://schemas.microsoft.com/office/drawing/2014/main" id="{F735963E-4C82-2408-233F-23FC02541CBF}"/>
              </a:ext>
            </a:extLst>
          </p:cNvPr>
          <p:cNvGraphicFramePr>
            <a:graphicFrameLocks noGrp="1"/>
          </p:cNvGraphicFramePr>
          <p:nvPr/>
        </p:nvGraphicFramePr>
        <p:xfrm>
          <a:off x="809228" y="772687"/>
          <a:ext cx="7328932" cy="1112520"/>
        </p:xfrm>
        <a:graphic>
          <a:graphicData uri="http://schemas.openxmlformats.org/drawingml/2006/table">
            <a:tbl>
              <a:tblPr firstRow="1" bandRow="1">
                <a:tableStyleId>{0E3FDE45-AF77-4B5C-9715-49D594BDF05E}</a:tableStyleId>
              </a:tblPr>
              <a:tblGrid>
                <a:gridCol w="1832233">
                  <a:extLst>
                    <a:ext uri="{9D8B030D-6E8A-4147-A177-3AD203B41FA5}">
                      <a16:colId xmlns:a16="http://schemas.microsoft.com/office/drawing/2014/main" val="107073779"/>
                    </a:ext>
                  </a:extLst>
                </a:gridCol>
                <a:gridCol w="1832233">
                  <a:extLst>
                    <a:ext uri="{9D8B030D-6E8A-4147-A177-3AD203B41FA5}">
                      <a16:colId xmlns:a16="http://schemas.microsoft.com/office/drawing/2014/main" val="387726310"/>
                    </a:ext>
                  </a:extLst>
                </a:gridCol>
                <a:gridCol w="1832233">
                  <a:extLst>
                    <a:ext uri="{9D8B030D-6E8A-4147-A177-3AD203B41FA5}">
                      <a16:colId xmlns:a16="http://schemas.microsoft.com/office/drawing/2014/main" val="3038499150"/>
                    </a:ext>
                  </a:extLst>
                </a:gridCol>
                <a:gridCol w="1832233">
                  <a:extLst>
                    <a:ext uri="{9D8B030D-6E8A-4147-A177-3AD203B41FA5}">
                      <a16:colId xmlns:a16="http://schemas.microsoft.com/office/drawing/2014/main" val="2180654338"/>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0" dirty="0">
                          <a:latin typeface="微軟正黑體" panose="020B0604030504040204" pitchFamily="34" charset="-120"/>
                          <a:ea typeface="微軟正黑體" panose="020B0604030504040204" pitchFamily="34" charset="-120"/>
                        </a:rPr>
                        <a:t>202210280001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訂購日期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1" dirty="0">
                          <a:latin typeface="微軟正黑體" panose="020B0604030504040204" pitchFamily="34" charset="-120"/>
                          <a:ea typeface="微軟正黑體" panose="020B0604030504040204" pitchFamily="34" charset="-120"/>
                        </a:rPr>
                        <a:t>2022/10/28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094739"/>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ID</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Anna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姓名</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906221"/>
                  </a:ext>
                </a:extLst>
              </a:tr>
              <a:tr h="370840">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0912345678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aaa@gmail.com</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189505"/>
                  </a:ext>
                </a:extLst>
              </a:tr>
            </a:tbl>
          </a:graphicData>
        </a:graphic>
      </p:graphicFrame>
    </p:spTree>
    <p:extLst>
      <p:ext uri="{BB962C8B-B14F-4D97-AF65-F5344CB8AC3E}">
        <p14:creationId xmlns:p14="http://schemas.microsoft.com/office/powerpoint/2010/main" val="354312149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177</a:t>
            </a:fld>
            <a:endParaRPr lang="zh-TW" altLang="en-US" dirty="0"/>
          </a:p>
        </p:txBody>
      </p:sp>
      <p:graphicFrame>
        <p:nvGraphicFramePr>
          <p:cNvPr id="10" name="表格 9"/>
          <p:cNvGraphicFramePr>
            <a:graphicFrameLocks noGrp="1"/>
          </p:cNvGraphicFramePr>
          <p:nvPr/>
        </p:nvGraphicFramePr>
        <p:xfrm>
          <a:off x="94637" y="727680"/>
          <a:ext cx="8911646" cy="41497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val="20000"/>
                    </a:ext>
                  </a:extLst>
                </a:gridCol>
                <a:gridCol w="1725253">
                  <a:extLst>
                    <a:ext uri="{9D8B030D-6E8A-4147-A177-3AD203B41FA5}">
                      <a16:colId xmlns:a16="http://schemas.microsoft.com/office/drawing/2014/main" val="20001"/>
                    </a:ext>
                  </a:extLst>
                </a:gridCol>
                <a:gridCol w="358324">
                  <a:extLst>
                    <a:ext uri="{9D8B030D-6E8A-4147-A177-3AD203B41FA5}">
                      <a16:colId xmlns:a16="http://schemas.microsoft.com/office/drawing/2014/main" val="2092064774"/>
                    </a:ext>
                  </a:extLst>
                </a:gridCol>
                <a:gridCol w="1904816">
                  <a:extLst>
                    <a:ext uri="{9D8B030D-6E8A-4147-A177-3AD203B41FA5}">
                      <a16:colId xmlns:a16="http://schemas.microsoft.com/office/drawing/2014/main" val="20002"/>
                    </a:ext>
                  </a:extLst>
                </a:gridCol>
                <a:gridCol w="160416">
                  <a:extLst>
                    <a:ext uri="{9D8B030D-6E8A-4147-A177-3AD203B41FA5}">
                      <a16:colId xmlns:a16="http://schemas.microsoft.com/office/drawing/2014/main" val="428708201"/>
                    </a:ext>
                  </a:extLst>
                </a:gridCol>
                <a:gridCol w="1389955">
                  <a:extLst>
                    <a:ext uri="{9D8B030D-6E8A-4147-A177-3AD203B41FA5}">
                      <a16:colId xmlns:a16="http://schemas.microsoft.com/office/drawing/2014/main" val="20003"/>
                    </a:ext>
                  </a:extLst>
                </a:gridCol>
                <a:gridCol w="1398012">
                  <a:extLst>
                    <a:ext uri="{9D8B030D-6E8A-4147-A177-3AD203B41FA5}">
                      <a16:colId xmlns:a16="http://schemas.microsoft.com/office/drawing/2014/main" val="20004"/>
                    </a:ext>
                  </a:extLst>
                </a:gridCol>
              </a:tblGrid>
              <a:tr h="296149">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50345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用以顯示訂單內容與客戶資料，令客戶再次確認，確認無誤後即存入資料庫中之訂單資料表。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18930">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6757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96149">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說明客戶姓名</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err="1"/>
                        <a:t>CustomerˍName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說明客戶聯絡電話</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說明客戶電子郵件</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1893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6464251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178</a:t>
            </a:fld>
            <a:endParaRPr lang="zh-TW" altLang="en-US" dirty="0"/>
          </a:p>
        </p:txBody>
      </p:sp>
      <p:graphicFrame>
        <p:nvGraphicFramePr>
          <p:cNvPr id="10" name="表格 9"/>
          <p:cNvGraphicFramePr>
            <a:graphicFrameLocks noGrp="1"/>
          </p:cNvGraphicFramePr>
          <p:nvPr/>
        </p:nvGraphicFramePr>
        <p:xfrm>
          <a:off x="508456" y="777704"/>
          <a:ext cx="8127087" cy="4238776"/>
        </p:xfrm>
        <a:graphic>
          <a:graphicData uri="http://schemas.openxmlformats.org/drawingml/2006/table">
            <a:tbl>
              <a:tblPr firstRow="1" bandRow="1">
                <a:tableStyleId>{D27102A9-8310-4765-A935-A1911B00CA55}</a:tableStyleId>
              </a:tblPr>
              <a:tblGrid>
                <a:gridCol w="1801279">
                  <a:extLst>
                    <a:ext uri="{9D8B030D-6E8A-4147-A177-3AD203B41FA5}">
                      <a16:colId xmlns:a16="http://schemas.microsoft.com/office/drawing/2014/main" val="20000"/>
                    </a:ext>
                  </a:extLst>
                </a:gridCol>
                <a:gridCol w="1454545">
                  <a:extLst>
                    <a:ext uri="{9D8B030D-6E8A-4147-A177-3AD203B41FA5}">
                      <a16:colId xmlns:a16="http://schemas.microsoft.com/office/drawing/2014/main" val="20001"/>
                    </a:ext>
                  </a:extLst>
                </a:gridCol>
                <a:gridCol w="2369820">
                  <a:extLst>
                    <a:ext uri="{9D8B030D-6E8A-4147-A177-3AD203B41FA5}">
                      <a16:colId xmlns:a16="http://schemas.microsoft.com/office/drawing/2014/main" val="20002"/>
                    </a:ext>
                  </a:extLst>
                </a:gridCol>
                <a:gridCol w="1226317">
                  <a:extLst>
                    <a:ext uri="{9D8B030D-6E8A-4147-A177-3AD203B41FA5}">
                      <a16:colId xmlns:a16="http://schemas.microsoft.com/office/drawing/2014/main" val="914887659"/>
                    </a:ext>
                  </a:extLst>
                </a:gridCol>
                <a:gridCol w="1275126">
                  <a:extLst>
                    <a:ext uri="{9D8B030D-6E8A-4147-A177-3AD203B41FA5}">
                      <a16:colId xmlns:a16="http://schemas.microsoft.com/office/drawing/2014/main" val="20004"/>
                    </a:ext>
                  </a:extLst>
                </a:gridCol>
              </a:tblGrid>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說明該蛋糕單價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顯示各蛋糕之訂購數量</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說明各訂購項目之小計</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說明此次蛋糕訂購總價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及確認所有訂購資訊</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1898313"/>
                  </a:ext>
                </a:extLst>
              </a:tr>
              <a:tr h="572244">
                <a:tc gridSpan="5">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OrderˍDate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CustomerˍID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1056">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400" dirty="0">
                          <a:latin typeface="微軟正黑體" panose="020B0604030504040204" pitchFamily="34" charset="-120"/>
                          <a:ea typeface="微軟正黑體" panose="020B0604030504040204" pitchFamily="34" charset="-120"/>
                        </a:rPr>
                        <a:t>當發現錯誤資訊時，使用者可按瀏覽器之「上一頁」功能回到購物車</a:t>
                      </a:r>
                      <a:r>
                        <a:rPr lang="en-US" altLang="zh-TW" sz="1400" dirty="0">
                          <a:latin typeface="微軟正黑體" panose="020B0604030504040204" pitchFamily="34" charset="-120"/>
                          <a:ea typeface="微軟正黑體" panose="020B0604030504040204" pitchFamily="34" charset="-120"/>
                        </a:rPr>
                        <a:t>UI</a:t>
                      </a:r>
                      <a:r>
                        <a:rPr lang="zh-TW" altLang="en-US" sz="1400" dirty="0">
                          <a:latin typeface="微軟正黑體" panose="020B0604030504040204" pitchFamily="34" charset="-120"/>
                          <a:ea typeface="微軟正黑體" panose="020B0604030504040204" pitchFamily="34" charset="-120"/>
                        </a:rPr>
                        <a:t>，做瀏覽蛋糕型錄、修改訂購數量或刪除訂購項目等動作</a:t>
                      </a: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1CBA8579-02CB-65C1-E252-470BFB41A529}"/>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ACF324E9-C6EE-6876-8E2A-B0A19DBDC5D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6AA31B53-D426-F9A1-FF80-3FAFC495C0E0}"/>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id="{B981458F-1D6A-858A-306E-3045346653C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EB01281B-6822-823E-50B7-1045D599849E}"/>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B6ACBC5B-CBF9-A47D-7689-54AB930986C5}"/>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819482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179</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835527" y="55552"/>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5" name="矩形 14">
            <a:extLst>
              <a:ext uri="{FF2B5EF4-FFF2-40B4-BE49-F238E27FC236}">
                <a16:creationId xmlns:a16="http://schemas.microsoft.com/office/drawing/2014/main" id="{D98AEB38-AC2E-1D2F-9437-F79CB577B150}"/>
              </a:ext>
            </a:extLst>
          </p:cNvPr>
          <p:cNvSpPr/>
          <p:nvPr/>
        </p:nvSpPr>
        <p:spPr>
          <a:xfrm>
            <a:off x="1012074" y="2050672"/>
            <a:ext cx="7423266" cy="10421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謝謝光臨</a:t>
            </a:r>
            <a:r>
              <a:rPr lang="en-US" altLang="zh-TW" sz="2400" b="1" dirty="0">
                <a:solidFill>
                  <a:srgbClr val="000000"/>
                </a:solidFill>
                <a:latin typeface="微軟正黑體" panose="020B0604030504040204" pitchFamily="34" charset="-120"/>
                <a:ea typeface="微軟正黑體" panose="020B0604030504040204" pitchFamily="34" charset="-120"/>
              </a:rPr>
              <a:t>~</a:t>
            </a:r>
          </a:p>
          <a:p>
            <a:pPr algn="ctr"/>
            <a:r>
              <a:rPr lang="zh-TW" altLang="en-US" sz="2000" dirty="0">
                <a:solidFill>
                  <a:srgbClr val="000000"/>
                </a:solidFill>
                <a:latin typeface="微軟正黑體" panose="020B0604030504040204" pitchFamily="34" charset="-120"/>
                <a:ea typeface="微軟正黑體" panose="020B0604030504040204" pitchFamily="34" charset="-120"/>
              </a:rPr>
              <a:t>您的訂單編號為：</a:t>
            </a:r>
            <a:r>
              <a:rPr lang="en-US" altLang="zh-TW" sz="2000" dirty="0">
                <a:solidFill>
                  <a:srgbClr val="000000"/>
                </a:solidFill>
                <a:latin typeface="微軟正黑體" panose="020B0604030504040204" pitchFamily="34" charset="-120"/>
                <a:ea typeface="微軟正黑體" panose="020B0604030504040204" pitchFamily="34" charset="-120"/>
              </a:rPr>
              <a:t>202210280001</a:t>
            </a:r>
          </a:p>
        </p:txBody>
      </p:sp>
    </p:spTree>
    <p:extLst>
      <p:ext uri="{BB962C8B-B14F-4D97-AF65-F5344CB8AC3E}">
        <p14:creationId xmlns:p14="http://schemas.microsoft.com/office/powerpoint/2010/main" val="48241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E4E1F76D-FCDD-1E6C-390F-72E9C4130C46}"/>
              </a:ext>
            </a:extLst>
          </p:cNvPr>
          <p:cNvGraphicFramePr>
            <a:graphicFrameLocks noGrp="1"/>
          </p:cNvGraphicFramePr>
          <p:nvPr>
            <p:extLst>
              <p:ext uri="{D42A27DB-BD31-4B8C-83A1-F6EECF244321}">
                <p14:modId xmlns:p14="http://schemas.microsoft.com/office/powerpoint/2010/main" val="4019379100"/>
              </p:ext>
            </p:extLst>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val="889605898"/>
                    </a:ext>
                  </a:extLst>
                </a:gridCol>
                <a:gridCol w="1211862">
                  <a:extLst>
                    <a:ext uri="{9D8B030D-6E8A-4147-A177-3AD203B41FA5}">
                      <a16:colId xmlns:a16="http://schemas.microsoft.com/office/drawing/2014/main" val="2285420132"/>
                    </a:ext>
                  </a:extLst>
                </a:gridCol>
                <a:gridCol w="1563061">
                  <a:extLst>
                    <a:ext uri="{9D8B030D-6E8A-4147-A177-3AD203B41FA5}">
                      <a16:colId xmlns:a16="http://schemas.microsoft.com/office/drawing/2014/main" val="4111756153"/>
                    </a:ext>
                  </a:extLst>
                </a:gridCol>
                <a:gridCol w="666067">
                  <a:extLst>
                    <a:ext uri="{9D8B030D-6E8A-4147-A177-3AD203B41FA5}">
                      <a16:colId xmlns:a16="http://schemas.microsoft.com/office/drawing/2014/main" val="4219135177"/>
                    </a:ext>
                  </a:extLst>
                </a:gridCol>
                <a:gridCol w="1917535">
                  <a:extLst>
                    <a:ext uri="{9D8B030D-6E8A-4147-A177-3AD203B41FA5}">
                      <a16:colId xmlns:a16="http://schemas.microsoft.com/office/drawing/2014/main" val="3571371017"/>
                    </a:ext>
                  </a:extLst>
                </a:gridCol>
                <a:gridCol w="1586554">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A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Char(20)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E</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Char(20)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0912345678</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F</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Char(50)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aaa@gmail.com</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4" name="投影片編號版面配置區 13">
            <a:extLst>
              <a:ext uri="{FF2B5EF4-FFF2-40B4-BE49-F238E27FC236}">
                <a16:creationId xmlns:a16="http://schemas.microsoft.com/office/drawing/2014/main" id="{C3954724-CC2E-A85F-290A-B5A5499873FB}"/>
              </a:ext>
            </a:extLst>
          </p:cNvPr>
          <p:cNvSpPr>
            <a:spLocks noGrp="1"/>
          </p:cNvSpPr>
          <p:nvPr>
            <p:ph type="sldNum" sz="quarter" idx="4"/>
          </p:nvPr>
        </p:nvSpPr>
        <p:spPr/>
        <p:txBody>
          <a:bodyPr/>
          <a:lstStyle/>
          <a:p>
            <a:fld id="{F5177135-5710-4BA7-B942-1A074D9A1B12}" type="slidenum">
              <a:rPr lang="zh-TW" altLang="en-US" smtClean="0"/>
              <a:pPr/>
              <a:t>18</a:t>
            </a:fld>
            <a:endParaRPr lang="zh-TW" altLang="en-US" dirty="0"/>
          </a:p>
        </p:txBody>
      </p:sp>
    </p:spTree>
    <p:extLst>
      <p:ext uri="{BB962C8B-B14F-4D97-AF65-F5344CB8AC3E}">
        <p14:creationId xmlns:p14="http://schemas.microsoft.com/office/powerpoint/2010/main" val="13139273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180</a:t>
            </a:fld>
            <a:endParaRPr lang="zh-TW" altLang="en-US" dirty="0"/>
          </a:p>
        </p:txBody>
      </p:sp>
      <p:graphicFrame>
        <p:nvGraphicFramePr>
          <p:cNvPr id="10" name="表格 9"/>
          <p:cNvGraphicFramePr>
            <a:graphicFrameLocks noGrp="1"/>
          </p:cNvGraphicFramePr>
          <p:nvPr/>
        </p:nvGraphicFramePr>
        <p:xfrm>
          <a:off x="118054" y="1220056"/>
          <a:ext cx="8911646" cy="27465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val="20000"/>
                    </a:ext>
                  </a:extLst>
                </a:gridCol>
                <a:gridCol w="1725253">
                  <a:extLst>
                    <a:ext uri="{9D8B030D-6E8A-4147-A177-3AD203B41FA5}">
                      <a16:colId xmlns:a16="http://schemas.microsoft.com/office/drawing/2014/main" val="20001"/>
                    </a:ext>
                  </a:extLst>
                </a:gridCol>
                <a:gridCol w="358324">
                  <a:extLst>
                    <a:ext uri="{9D8B030D-6E8A-4147-A177-3AD203B41FA5}">
                      <a16:colId xmlns:a16="http://schemas.microsoft.com/office/drawing/2014/main" val="2092064774"/>
                    </a:ext>
                  </a:extLst>
                </a:gridCol>
                <a:gridCol w="1904816">
                  <a:extLst>
                    <a:ext uri="{9D8B030D-6E8A-4147-A177-3AD203B41FA5}">
                      <a16:colId xmlns:a16="http://schemas.microsoft.com/office/drawing/2014/main" val="20002"/>
                    </a:ext>
                  </a:extLst>
                </a:gridCol>
                <a:gridCol w="160416">
                  <a:extLst>
                    <a:ext uri="{9D8B030D-6E8A-4147-A177-3AD203B41FA5}">
                      <a16:colId xmlns:a16="http://schemas.microsoft.com/office/drawing/2014/main" val="428708201"/>
                    </a:ext>
                  </a:extLst>
                </a:gridCol>
                <a:gridCol w="1389955">
                  <a:extLst>
                    <a:ext uri="{9D8B030D-6E8A-4147-A177-3AD203B41FA5}">
                      <a16:colId xmlns:a16="http://schemas.microsoft.com/office/drawing/2014/main" val="20003"/>
                    </a:ext>
                  </a:extLst>
                </a:gridCol>
                <a:gridCol w="1398012">
                  <a:extLst>
                    <a:ext uri="{9D8B030D-6E8A-4147-A177-3AD203B41FA5}">
                      <a16:colId xmlns:a16="http://schemas.microsoft.com/office/drawing/2014/main" val="20004"/>
                    </a:ext>
                  </a:extLst>
                </a:gridCol>
              </a:tblGrid>
              <a:tr h="28533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用以表達謝謝光臨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訊息，並告知客戶此次訂購之訂單編號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表達謝謝光臨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5337">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2406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6">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0955283"/>
                  </a:ext>
                </a:extLst>
              </a:tr>
            </a:tbl>
          </a:graphicData>
        </a:graphic>
      </p:graphicFrame>
      <p:grpSp>
        <p:nvGrpSpPr>
          <p:cNvPr id="13" name="群組 12">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 name="群組 1">
            <a:extLst>
              <a:ext uri="{FF2B5EF4-FFF2-40B4-BE49-F238E27FC236}">
                <a16:creationId xmlns:a16="http://schemas.microsoft.com/office/drawing/2014/main" id="{2757AF15-09B4-F128-FA6A-11EDF2F8C72A}"/>
              </a:ext>
            </a:extLst>
          </p:cNvPr>
          <p:cNvGrpSpPr/>
          <p:nvPr/>
        </p:nvGrpSpPr>
        <p:grpSpPr>
          <a:xfrm>
            <a:off x="3820287" y="-51128"/>
            <a:ext cx="5400675" cy="677535"/>
            <a:chOff x="3746761" y="214450"/>
            <a:chExt cx="5400675" cy="720946"/>
          </a:xfrm>
        </p:grpSpPr>
        <p:sp>
          <p:nvSpPr>
            <p:cNvPr id="4" name="Google Shape;915;p35">
              <a:extLst>
                <a:ext uri="{FF2B5EF4-FFF2-40B4-BE49-F238E27FC236}">
                  <a16:creationId xmlns:a16="http://schemas.microsoft.com/office/drawing/2014/main" id="{487468CA-59D2-B2C2-0754-ECF31D87FB2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23FCE874-A49D-4660-78B7-1C065F8F53AC}"/>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2627287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181</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AutoShape 2" descr="data:image/png;base64,iVBORw0KGgoAAAANSUhEUgAACRgAAAcQCAYAAACyzr+eAAAAAXNSR0IArs4c6QAASfh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glMjZsdCUzQiUyRnNwYW4lMjZndCUzQiUyNmx0JTNCc3BhbiUyMHN0eWxlJTNEJTI2cXVvdCUzQmZvbnQtZmFtaWx5JTNBJTIwQ2FsaWJyaSUyQyUyMCUyNmFtcCUzQnF1b3QlM0JzYW5zLXNlcmlmJTI2YW1wJTNCcXVvdCUzQiUzQiUyNnF1b3QlM0IlMjBsYW5nJTNEJTI2cXVvdCUzQkVOLVVTJTI2cXVvdCUzQiUyNmd0JTNCfiklMjZsdCUzQiUyRnNwYW4lMjZndCUzQiUyNmx0JTNCYnIlMjZndCUzQiUyNmx0JTNCc3BhbiUyMHN0eWxlJTNEJTI2cXVvdCUzQmZvbnQtZmFtaWx5JTNBJTIwJUU2JTk2JUIwJUU3JUI0JUIwJUU2JTk4JThFJUU5JUFCJTk0JTJDJTIwJTI2YW1wJTNCcXVvdCUzQnNlcmlmJTI2YW1wJTNCcXVvdCUzQiUzQiUyNnF1b3QlM0IlMjZndCUzQiVFNiU4NCU5RiVFOCVBQyU5RCVFNiU4MyVBMCVFOSVBMSVBNyVFOCVBOCU4QSVFNiU4MSVBRiVFMyU4MCU4MSVFOCVBOCU4MiVFNSU5NiVBRSVFNyVCNyVBOCVFOCU5OSU5RiUyNmx0JTNCJTJGc3BhbiUyNmd0JTNCJTI2bHQlM0IlMkZmb250JTI2Z3QlM0I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0ODUlMjIlMjB5JTNEJTIyMzY1JTIyJTIwd2lkdGglM0QlMjIxNjAlMjIlMjBoZWlnaHQlM0QlMjI0MCUyMiUyMGFzJTNEJTIyZ2VvbWV0cnklMjIlMkYlM0UlM0MlMkZteENlbGwlM0UlM0NteENlbGwlMjBpZCUzRCUyMklFTDNyYWNweFBCeW16bl9aRlBuLTIxJTIyJTIwdmFsdWUlM0QlMjIlMjIlMjBzdHlsZSUzRCUyMmVuZEFycm93JTNEbm9uZSUzQmh0bWwlM0QxJTNCcm91bmRlZCUzRDAlM0Jmb250U2l6ZSUzRDEyJTNCZW50cnlYJTNEMC41JTNCZW50cnlZJTNEMSUzQmVudHJ5RHglM0QwJTNCZW50cnlEeSUzRDAlM0JlbnRyeVBlcmltZXRlciUzRDAlM0JleGl0WCUzRDAuNDI3JTNCZXhpdFklM0QtMC4wMTklM0JleGl0RHglM0QwJTNCZXhpdER5JTNEMCUzQmV4aXRQZXJpbWV0ZXIlM0QwJTNCc3RhcnRBcnJvdyUzRG9wZW4lM0JzdGFydEZpbGwlM0QwJTNCJTIyJTIwZWRnZSUzRCUyMjElMjIlMjBwYXJlbnQlM0QlMjIxJTIyJTIwc291cmNlJTNEJTIySUVMM3JhY3B4UEJ5bXpuX1pGUG4tMTklMjIlMjB0YXJnZXQlM0QlMjJJRUwzcmFjcHhQQnltem5fWkZQbi0xMCUyMiUzRSUzQ214R2VvbWV0cnklMjB3aWR0aCUzRCUyMjUwJTIyJTIwaGVpZ2h0JTNEJTIyNTAlMjIlMjByZWxhdGl2ZSUzRCUyMjElMjIlMjBhcyUzRCUyMmdlb21ldHJ5JTIyJTNFJTNDbXhQb2ludCUyMHglM0QlMjIzNjAlMjIlMjB5JTNEJTIyMjkwJTIyJTIwYXMlM0QlMjJzb3VyY2VQb2ludCUyMiUyRiUzRSUzQ214UG9pbnQlMjB4JTNEJTIyNDEwJTIyJTIweSUzRCUyMjI0MCUyMiUyMGFzJTNEJTIydGFyZ2V0UG9pbnQlMjIlMkYlM0UlM0MlMkZteEdlb21ldHJ5JTNFJTNDJTJGbXhDZWxsJTNFJTNDbXhDZWxsJTIwaWQlM0QlMjJJRUwzcmFjcHhQQnltem5fWkZQbi0yM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yMjAlMjIlMjB5JTNEJTIyMjYwJTIyJTIwd2lkdGglM0QlMjI2MCUyMiUyMGhlaWdodCUzRCUyMjMwJTIyJTIwYXMlM0QlMjJnZW9tZXRyeSUyMiUyRiUzRSUzQyUyRm14Q2VsbCUzRSUzQ214Q2VsbCUyMGlkJTNEJTIySUVMM3JhY3B4UEJ5bXpuX1pGUG4tMjMlMjIlMjB2YWx1ZSUzRCUyMiUyMiUyMHN0eWxlJTNEJTIyZW5kQXJyb3clM0Rub25lJTNCaHRtbCUzRDElM0Jyb3VuZGVkJTNEMCUzQmZvbnRTaXplJTNEMTIlM0JlbnRyeVglM0QwJTNCZW50cnlZJTNEMC42MSUzQmVudHJ5RHglM0QwJTNCZW50cnlEeSUzRDAlM0JlbnRyeVBlcmltZXRlciUzRDAlM0JleGl0WCUzRDElM0JleGl0WSUzRDAuNSUzQmV4aXREeCUzRDAlM0JleGl0RHklM0QwJTNCc3RhcnRBcnJvdyUzRG9wZW4lM0JzdGFydEZpbGwlM0QwJTNCJTIyJTIwZWRnZSUzRCUyMjElMjIlMjBwYXJlbnQlM0QlMjIxJTIyJTIwc291cmNlJTNEJTIySUVMM3JhY3B4UEJ5bXpuX1pGUG4tOSUyMiUyMHRhcmdldCUzRCUyMklFTDNyYWNweFBCeW16bl9aRlBuLTM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QlMjIlMjB2YWx1ZSUzRCUyMiVFNCVCOCU4QSVFNCVCOCU4MCVFOSVBMCU4MS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M3MCUyMiUyMHklM0QlMjIxOTQlMjIlMjB3aWR0aCUzRCUyMjYwJTIyJTIwaGVpZ2h0JTNEJTIyMzAlMjIlMjBhcyUzRCUyMmdlb21ldHJ5JTIyJTJGJTNFJTNDJTJGbXhDZWxsJTNFJTNDbXhDZWxsJTIwaWQlM0QlMjJJRUwzcmFjcHhQQnltem5fWkZQbi0yNSUyMiUyMHZhbHVlJTNEJTIyJTIyJTIwc3R5bGUlM0QlMjJlbmRBcnJvdyUzRG5vbmUlM0JodG1sJTNEMSUzQnJvdW5kZWQlM0QwJTNCZm9udFNpemUlM0QxMiUzQmV4aXRYJTNELTAuMDA0JTNCZXhpdFklM0QwLjgwOSUzQmV4aXREeCUzRDAlM0JleGl0RHklM0QwJTNCZXhpdFBlcmltZXRlciUzRDAlM0JlbnRyeVglM0QxJTNCZW50cnlZJTNEMC41JTNCZW50cnlEeCUzRDAlM0JlbnRyeUR5JTNEMCUzQmVudHJ5UGVyaW1ldGVyJTNEMCUzQnN0YXJ0QXJyb3clM0RvcGVuJTNCc3RhcnRGaWxsJTNEMCUzQiUyMiUyMGVkZ2UlM0QlMjIxJTIyJTIwcGFyZW50JTNEJTIyMSUyMiUyMHNvdXJjZSUzRCUyMklFTDNyYWNweFBCeW16bl9aRlBuLTMlMjIlMjB0YXJnZXQlM0QlMjJJRUwzcmFjcHhQQnltem5fWkZQbi0xOCUyMiUzRSUzQ214R2VvbWV0cnklMjB3aWR0aCUzRCUyMjUwJTIyJTIwaGVpZ2h0JTNEJTIyNTAlMjIlMjByZWxhdGl2ZSUzRCUyMjElMjIlMjBhcyUzRCUyMmdlb21ldHJ5JTIyJTNFJTNDbXhQb2ludCUyMHglM0QlMjI0NDAlMjIlMjB5JTNEJTIyMjYwJTIyJTIwYXMlM0QlMjJzb3VyY2VQb2ludCUyMiUyRiUzRSUzQ214UG9pbnQlMjB4JTNEJTIyMzYwJTIyJTIweSUzRCUyMjI5MCUyMiUyMGFzJTNEJTIydGFyZ2V0UG9pbnQlMjIlMkYlM0UlM0NBcnJheSUyMGFzJTNEJTIycG9pbnRzJTIyJTNFJTNDbXhQb2ludCUyMHglM0QlMjI0MTAlMjIlMjB5JTNEJTIyMjgwJTIyJTJGJTNFJTNDbXhQb2ludCUyMHglM0QlMjI0MTAlMjIlMjB5JTNEJTIyMzk3JTIyJTJGJTNFJTNDJTJGQXJyYXklM0UlM0MlMkZteEdlb21ldHJ5JTNFJTNDJTJGbXhDZWxsJTNFJTNDbXhDZWxsJTIwaWQlM0QlMjJJRUwzcmFjcHhQQnltem5fWkZQbi0yN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zNTAlMjIlMjB5JTNEJTIyMzY3JTIyJTIwd2lkdGglM0QlMjI2MCUyMiUyMGhlaWdodCUzRCUyMjMwJTIyJTIwYXMlM0QlMjJnZW9tZXRyeSUyMiUyRiUzRSUzQyUyRm14Q2VsbCUzRSUzQ214Q2VsbCUyMGlkJTNEJTIySUVMM3JhY3B4UEJ5bXpuX1pGUG4tMjclMjIlMjB2YWx1ZSUzRCUyMiUyMiUyMHN0eWxlJTNEJTIyZW5kQXJyb3clM0Rub25lJTNCaHRtbCUzRDElM0Jyb3VuZGVkJTNEMCUzQmZvbnRTaXplJTNEMTIlM0JlbnRyeVglM0QwLjUlM0JlbnRyeVklM0QxJTNCZW50cnlEeCUzRDAlM0JlbnRyeUR5JTNEMCUzQmVudHJ5UGVyaW1ldGVyJTNEMCUzQmV4aXRYJTNEMC41JTNCZXhpdFklM0QwJTNCZXhpdER4JTNEMCUzQmV4aXREeSUzRDAlM0JzdGFydEFycm93JTNEb3BlbiUzQnN0YXJ0RmlsbCUzRDAlM0IlMjIlMjBlZGdlJTNEJTIyMSUyMiUyMHBhcmVudCUzRCUyMjElMjIlMjBzb3VyY2UlM0QlMjJJRUwzcmFjcHhQQnltem5fWkZQbi00JTIyJTIwdGFyZ2V0JTNEJTIySUVMM3JhY3B4UEJ5bXpuX1pGUG4tMTc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g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NTU2JTIyJTIweSUzRCUyMjMwMSUyMiUyMHdpZHRoJTNEJTIyNjAlMjIlMjBoZWlnaHQlM0QlMjIzMCUyMiUyMGFzJTNEJTIyZ2VvbWV0cnklMjIlMkYlM0UlM0MlMkZteENlbGwlM0UlM0MlMkZyb290JTNFJTNDJTJGbXhHcmFwaE1vZGVsJTNF8eDl+AAAIABJREFUeF7s3Q+w/fdd1/mnWlQwZUWbbKkBFxxA0jDEMmChdBIEWigqOiD1D+BSltJN26EIXaE0EZNS0IK00z+WMhQtyFiEcXCXllJx85tS6MJSwpIGhREUYq1JHVYaZYFidr7lhv5yufd3zj2/c8733+POdFJ6z/fzeb8f709+9/fjvH6f8/vyRYAAAQIECBAgQIAAAQIECBAgQIAAAQIECBAgQIAAAQIECBAgQIAAgXMEfh8ZAgQIECBAgAABAgQIECBAgAABAgQIECBAgAABAgQIECBAgAABAgQInCcgYORs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Ji+wPXVx1YfVX1E9WHVY6trqw+prqn+cPWok1beW/1/1YPVr1YPVO+qfqX6peoXqp+r7pt+6yokQIAAAQIECBAgQIAAAQIECBAgQIAAAQIECBAgQGBsAQGjsSdgfwIECBAg8EiBISz05OpTqk+snnASJDqE0xA8env1k9WPVW85CSUdYi9rEiBAgAABAgQIECBAgAABAgQIECBAgAABAgQIECAwUwEBo5kOTtkECBAgsCiBm6qnVU+pbh65s0vVD1dvqO4euRbbEyBAgAABAgQIECBAgAABAgQIECBAgAABAgQIECAwAQEBowkMQQkECBAgsEqBG6svqD6vumGiAvdW3199b3XPRGtUFgECBAgQIECAAAECBAgQIECAAAECBAgQIECAAAECBxYQMDowsOUJECBAgMApgWdUXzyBm4ouOpjhZqPXVa+96INeT4AAAQIECBAgQIAAAQIECBAgQIAAAQIECBAgQIDAvAUEjOY9P9UTIECAwDwEHlvdWj2runYeJZ9b5QPVq6tXVe+aeS/KJ0CAAAECBAgQIECAAAECBAgQIECAAAECBAgQIEBgCwEBoy2QvIQAAQIECOwocH31VdVXVEv7mftQ9bLqW6r7dvTxGAECBAgQIECAAAECBAgQIECAAAECBAgQIECAAAECMxBY2pudMyBXIgECBAisQOCa6gXV1ywwWHR6fEPQ6O9V31A9uILZapEAAQIECBAgQIAAAQIECBAgQIAAAQIECBAgQIDA6gQEjFY3cg0TIECAwIEFho9C+/oFfBTaRZmGj04b+h4+Os0XAQIECBAgQIAAAQIECBAgQIAAAQIECBAgQIAAAQILEhAwWtAwtUKAAAECowo8sfqm6uZRqxh/80snNze9bfxSVECAAAECBAgQIECAAAECBAgQIECAAAECBAgQIECAwD4EBIz2oWgNAgQIEFi7wB3VbWtHONX/ndXtTAgQIECAAAECBAgQIECAAAECBAgQIECAAAECBAgQmL+AgNH8Z6gDAgQIEBhP4KbqFdWTxith0ju/tXpOdfekq1QcAQIECBAgQIAAAQIECBAgQIAAAQIECBAgQIAAAQJXFBAwckAIECBAgMBuAs+sXl35WXplv4eqZ1Wv2Y3ZUwQIECBAgAABAgQIECBAgAABAgQIECBAgAABAgQIjC3gTdGxJ2B/AgQIEJijwMtPbuaZY+1j1Tzc9PTcsTa3LwECBAgQIECAAAECBAgQIECAAAECBAgQIECAAAECuwsIGO1u50kCBAgQWJ/AY6rvrp66vtb30vGbqi+s3r2X1SxCgAABAgQIECBAgAABAgQIECBAgAABAgQIECBAgMBRBASMjsJsEwIECBBYgMCN1eurGxbQy5gt3Fs9vbpnzCLsTYAAAQIECBAgQIAAAQIECBAgQIAAAQIECBAgQIDA9gICRttbeSUBAgQIrFfgydX3Vdetl2Cvnd9ffX71lr2uajECBAgQIECAAAECBAgQIECAAAECBAgQIECAAAECBA4iIGB0EFaLEiBAgMCCBD6z+oHqAxfU0xRa+fXqc6s3T6EYNRAgQIAAAQIECBAgQIAAAQIECBAgQIAAAQIECBAgcL6AgJHTQYAAAQIEzhcYwkU/WH0ApIMI/Fb1OUJGB7G1KAECBAgQIECAAAECBAgQIECAAAECBAgQIECAAIG9CQgY7Y3SQgQIECCwMIHhY9He5Oaig091uMnoqT4u7eDONiBAgAABAgQIECBAgAABAgQIECBAgAABAgQIECCws4CA0c50HiRAgACBBQvcWP1Idd2Ce5xSa/dXn17dM6Wi1EKAAAECBAgQIECAAAECBAgQIECAAAECBAgQIECAwO8ICBg5CQQIECBA4JECj6kuVTeAOarAvdXN1buPuqvNCBAgQIAAAQIECBAgQIAAAQIECBAgQIAAAQIECBDYKCBgtJHICwgQIEBgZQI/dPKRXStrexLtDh9J91mTqEQRBAgQIECAAAECBAgQIECAAAECBAgQIECAAAECBAj8roCAkcNAgAABAgTeL/Dy6jlARhV4RfXcUSuwOQECBAgQIECAAAECBAgQIECAAAECBAgQIECAAAECjxAQMHIgCBAgQIDA7wg8s/o2GJMQ+PLqNZOoRBEECBAgQIAAAQIECBAgQIAAAQIECBAgQIAAAQIECCRg5BAQIECAAIG6qXp7+bk4kcPwUPWE6u6J1KMMAgQIECBAgAABAgQIECBAgAABAgQIECBAgAABAqsWEDBa9fg1T4AAAQInAj9aPYnGpATeWn3qpCpSDAECBAgQIECAAAECBAgQIECAAAECBAgQIECAAIGVCggYrXTw2iZAgACB3xW4o7qNxyQF7qxun2RliiJAgAABAgQIECBAgAABAgQIECBAgAABAgQIECCwIgEBoxUNW6sECBAg8HsEnlj9OJdJC3xy9bZJV6g4AgQIECBAgAABAgQIECBAgAABAgQIECBAgAABAgsXEDBa+IC1R4AAAQJXFLirupnRpAUuVbdMukLFESBAgAABAgQIECBAgAABAgQIECBAgAABAgQIEFi4gIDRwgesPQIECBA4V+DW6pV8ZiHw7OpVs6hUkQQIECBAgAABAgQIECBAgAABAgQIECBAgAABAgQWKCBgtMChaokAAQIENgpcU/1ide3GV3rBFAQeqD6yenAKxaiBAAECBAgQIECAAAECBAgQIECAAAECBAgQIECAwNoEBIzWNnH9EiBAgMAg8I3V16CYlcAwsxfMqmLFEiBAgAABAgQIECBAgAABAgQIECBAgAABAgQIEFiIgIDRQgapDQIECBDYWuD66pcrPwO3JpvECx+qPry6bxLVKIIAAQIECBAgQIAAAQIECBAgQIAAAQIECBAgQIDAigS8ubqiYWuVAAECBN4n8K3V81jMUuCl1VfOsnJFEyBAgAABAgQIECBAgAABAgQIECBAgAABAgQIEJixgIDRjIendAIECBC4sMBjq3e6vejCblN5YLjF6HHVu6ZSkDoIECBAgAABAgQIECBAgAABAgQIECBAgAABAgQIrEFAwGgNU9YjAQIECDwscEd1G45ZC9xZ3T7rDhRPgAABAgQIECBAgAABAgQIECBAgAABAgQIECBAYGYCAkYzG5hyCRAgQOCqBO6vrr2qFTw8tsAD1XVjF2F/AgQIECBAgAABAgQIECBAgAABAgQIECBAgAABAmsSEDBa07T1SoAAgXULPKP6jnUTLKb7L61eu5huNEKAAAECBAgQIECAAAECBAgQIECAAAECBAgQIEBg4gICRhMfkPIIECBAYG8Cd1U37201C40pcKm6ZcwC7E2AAAECBAgQIECAAAECBAgQIECAAAECBAgQIEBgTQICRmuatl4JECCwXoEbq59db/uL7PzjqnsW2ZmmCBAgQIAAAQIECBAgQIAAAQIECBAgQIAAAQIECExMQMBoYgNRDgECBAgcROCO6raDrGzRsQTurG4fa3P7EiBAgAABAgQIECBAgAABAgQIECBAgAABAgQIEFiTgIDRmqatVwIECKxX4B3VDettf5Gd31s9fpGdaYoAAQIECBAgQIAAAQIECBAgQIAAAQIECBAgQIDAxAQEjCY2EOUQIECAwN4Fbqp+eu+rWnAKAn+munsKhaiBAAECBAgQIECAAAECBAgQIECAAAECBAgQIECAwJIFBIyWPF29ESBAgMAg8ILqG1AsUuDrqhcvsjNNESBAgAABAgQIECBAgAABAgQIECBAgAABAgQIEJiQgIDRhIahFAIECBA4iMBd1c0HWdmiYwtcqm4Zuwj7EyBAgAABAgQIECBAgAABAgQIECBAgAABAgQIEFi6gIDR0iesPwIECKxb4JrqPesmWHz3j64eXHyXGiRAgAABAgQIECBAgAABAgQIECBAgAABAgQIECAwooCA0Yj4tiZAgACBgwt8dvWGg+9igzEFnla9ccwC7E2AAAECBAgQIECAAAECBAgQIECAAAECBAgQIEBg6QICRkufsP4IECCwboE7qxeum2Dx3b+oum3xXWqQAAECBAgQIECAAAECBAgQIECAAAECBAgQIECAwIgCAkYj4tuaAAECBA4u8EPVUw++iw3GFHhT9VljFmBvAgQIECBAgAABAgQIECBAgAABAgQIECBAgAABAksXEDBa+oT1R4AAgXUL3F9du26CxXf/QHXd4rvUIAECBAgQIECAAAECBAgQIECAAAECBAgQIECAAIERBQSMRsS3NQECBAgcVOD66lcOuoPFpyLwYdV9UylGHQQIECBAgAABAgQIECBAgAABAgQIECBAgAABAgSWJiBgtLSJ6ocAAQIEHhb4zOqHcaxC4CnVm1fRqSYJECBAgAABAgQIECBAgAABAgQIECBAgAABAgQIjCAgYDQCui0JECBA4CgCt1avPMpONhlb4NnVq8Yuwv4ECBAgQIAAAQIECBAgQIAAAQIECBAgQIAAAQIEliogYLTUyeqLAAECBF5SfTWGVQh8c/X8VXSqSQIECBAgQIAAAQIECBAgQIAAAQIECBAgQIAAAQIjCAgYjYBuSwIECBA4isA/rZ5+lJ1sMrbA66u/OnYR9idAgAABAgQIECBAgAABAgQIECBAgAABAgQIECCwVAEBo6VOVl8ECBAgcFd1M4ZVCFyqbllFp5okQIAAAQIECBAgQIAAAQIECBAgQIAAAQIECBAgMIKAgNEI6LYkQIAAgaMIvKO64Sg72WRsgXurx49dhP0JECBAgAABAgQIECBAgAABAgQIECBAgAABAgQILFVAwGipk9UXAQIECLyz+lAMqxD4j9XjVtGpJgkQIECAAAECBAgQIECAAAECBAgQIECAAAECBAiMICBgNAK6LQkQIEDgKAK/Vj36KDvZZGyB91QfPHYR9idAgAABAgQIECBAgAABAgQIECBAgAABAgQIECCwVAEBo6VOVl8ECBAg8JvVB2BYhcBvVX9wFZ1qkgABAgQIECBAgAABAgQIECBAgAABAgQIECBAgMAIAgJGI6DbkgABAgSOIvDfKz/njkI9+iYPVb9/9CoUQIAAAQIECBAgQIAAAQIECBAgQIAAAQIECBAgQGChAt54XehgtUWAAAECCRit5xAIGK1n1jolQIAAAQIECBAgQIAAAQIECBAgQIAAAQIECBAYQUDAaAR0WxIgQIDAUQR8RNpRmCexiY9Im8QYFEGAAAECBAgQIECAAAECBAgQIECAAAECBAgQILBUAQGjpU5WXwQIECDwa9WjMaxC4D3VB6+iU00SIECAAAECBAgQIECAAAECBAgQIECAAAECBAgQGEFAwGgEdFsSIECAwFEE3ll96FF2ssnYAv+xetzYRdifAAECBAgQIECAAAECBAgQIECAAAECBAgQIECAwFIFBIyWOll9ESBAgMA7qhswrELg3urxq+hUkwQIECBAgAABAgQIECBAgAABAgQIECBAgAABAgRGEBAwGgHdlgQIECBwFIG7qpuPspNNxha4VN0ydhH2J0CAAAECBAgQIECAAAECBAgQIECAAAECBAgQILBUAQGjpU5WXwQIECDwT6unY1iFwOurv7qKTjVJgAABAgQIECBAgAABAgQIECBAgAABAgQIECBAYAQBAaMR0G1JgAABAkcReEn11UfZySZjC3xz9fyxi7A/AQIECBAgQIAAAQIECBAgQIAAAQIECBAgQIAAgaUKCBgtdbL6IkCAAIFbq1diWIXAs6tXraJTTRIgQIAAAQIECBAgQIAAAQIECBAgQIAAAQIECBAYQUDAaAR0WxIgQIDAUQQ+s/rho+xkk7EFnlK9eewi7E+AAAECBAgQIECAAAECBAgQIECAAAECBAgQIEBgqQICRkudrL4IECBA4PrqVzCsQuDDqvtW0akmCRAgQIAAAQIECBAgQIAAAQIECBAgQIAAAQIECIwgIGA0ArotCRAgQOBoAvdX1x5tNxuNIfBAdd0YG9uTAAECBAgQIECAAAECBAgQIECAAAECBAgQIECAwFoEBIzWMml9EiBAYJ0CP1Q9dZ2tr6brN1WftZpuNUqAAAECBAgQIECAAAECBAgQIECAAAECBAgQIEBgBAEBoxHQbUmAAAECRxO4s3rh0Xaz0RgCL6puG2NjexIgQIAAAQIECBAgQIAAAQIECBAgQIAAAQIECBBYi4CA0VomrU8CBAisU+Czqzess/XVdP206o2r6VajBAgQIECAAAECBAgQIECAAAECBAgQIECAAAECBEYQEDAaAd2WBAgQIHA0gWuq9xxtNxuNIfDo6sExNrYnAQIECBAgQIAAAQIECBAgQIAAAQIECBAgQIAAgbUICBitZdL6JECAwHoF7qpuXm/7i+78UnXLojvUHAECBAgQIECAAAECBAgQIECAAAECBAgQIECAAIEJCAgYTWAISiBAgACBgwq8oPqGg+5g8bEEvq568Vib25cAAQIECBAgQIAAAQIECBAgQIAAAQIECBAgQIDAWgQEjNYyaX0SIEBgvQI3VT+93vYX3fmfqe5edIeaI0CAAAECBAgQIECAAAECBAgQIECAAAECBAgQIDABAQGjCQxBCQQIECBwcIF3VDccfBcbHFPg3urxx9zQXgQIECBAgAABAgQIECBAgAABAgQIECBAgAABAgTWKiBgtNbJ65sAAQLrErijum1dLS++2zur2xffpQYJECBAgAABAgQIECBAgAABAgQIECBAgAABAgQITEBAwGgCQ1ACAQIECBxc4MbqZw++iw2OKfBx1T3H3NBeBAgQIECAAAECBAgQIECAAAECBAgQIECAAAECBNYqIGC01snrmwABAusTuKu6eX1tL7LjS9Uti+xMUwQIECBAgAABAgQIECBAgAABAgQIECBAgAABAgQmKCBgNMGhKIkAAQIEDiLwjOo7DrKyRY8t8KXVa4+9qf0IECBAgAABAgQIECBAgAABAgQIECBAgAABAgQIrFVAwGitk9c3AQIE1ilwf3XtOltfTNcPVNctphuNECBAgAABAgQIECBAgAABAgQIECBAgAABAgQIEJiBgIDRDIakRAIECBDYm8Ad1W17W81CYwjcWd0+xsb2JECAAAECBAgQIECAAAECBAgQIECAAAECBAgQILBWAQGjtU5e3wQIEFinwGOrd1Z+/s1z/g9Vj6veNc/yVU2AAAECBAgQIECAAAECBAgQIECAAAECBAgQIEBgngLeYJ3n3FRNgAABArsLfGv1vN0f9+SIAi+tvnLE/W1NgAABAgQIECBAgAABAgQIECBAgAABAgQIECBAYJUCAkarHLumCRAgsGqB66tfdovR7M7AcHvRh1f3za5yBRMgQIAAAQIECBAgQIAAAQIECBAgQIAAAQIECBCYuYCA0cwHqHwCBAgQ2EngxdXX7vSkh8YS+CYzG4vevgQIECBAgAABAgQIECBAgAABAgQIECBAgAABAmsXEDBa+wnQPwECBNYpcE31i9W162x/dl0/UH1k9eDsKlcwAQIECBAgQIAAAQIECBAgQIAAAQIECBAgQIAAgQUICBgtYIhaIECAAIGdBG6tXrnTkx46tsCzq1cde1P7ESBAgAABAgQIECBAgAABAgQIECBAgAABAgQIECDwOwICRk4CAQIECKxZ4K7q5jUDzKD3S9UtM6hTiQQIECBAgAABAgQIECBAgAABAgQIECBAgAABAgQWKyBgtNjRaowAAQIEthB4YvXjW7zOS8YT+OTqbeNtb2cCBAgQIECAAAECBAgQIECAAAECBAgQIECAAAECBASMnAECBAgQWLvAHdVta0eYaP93VrdPtDZlESBAgAABAgQIECBAgAABAgQIECBAgAABAgQIEFiNgIDRakatUQIECBC4gsCPVk8iNCmBt1afOqmKFEOAAAECBAgQIECAAAECBAgQIECAAAECBAgQIEBgpQICRisdvLYJECBA4BECN1Vvr/xcnMbBeKh6QnX3NMpRBQECBAgQIECAAAECBAgQIECAAAECBAgQIECAAIF1C3gjdd3z1z0BAgQIvF/gmdW3AZmEwJdXr5lEJYogQIAAAQIECBAgQIAAAQIECBAgQIAAAQIECBAgQMBNDc4AAQIECBC4TODl1XOIjCrwiuq5o1ZgcwIECBAgQIAAAQIECBAgQIAAAQIECBAgQIAAAQIEHiHgBiMHggABAgQIPFLgh6qnQhlF4E3VZ42ys00JECBAgAABAgQIECBAgAABAgQIECBAgAABAgQIEDhXQMDI4SBAgAABAo8UeEx1qboBzFEF7q1urt591F1tRoAAAQIECBAgQIAAAQIECBAgQIAAAQIECBAgQIDARgEBo41EXkCAAAECKxS4sfqR6roV9j5Gy/dXn17dM8bm9iRAgAABAgQIECBAgAABAgQIECBAgACE7gS+AAAgAElEQVQBAgQIECBA4MoCAkZOCAECBAgQOFvgydXwkV0fCOigAr9+8pF0bznoLhYnQIAAAQIECBAgQIAAAQIECBAgQIAAAQIECBAgQGBnAQGjnek8SIAAAQIrEPjM6gerD1hBr2O0+FvV51RvHmNzexIgQIAAAQIECBAgQIAAAQIECBAgQIAAAQIECBAgsJ2AgNF2Tl5FgAABAusVGEJGP+Amo70fgOHmos8VLtq7qwUJECBAgAABAgQIECBAgAABAgQIECBAgAABAgQI7F1AwGjvpBYkQIAAgQUKDB+X9n3VdQvsbYyW7q8+v/KxaGPo25MAAQIECBAgQIAAAQIECBAgQIAAAQIECBAgQIDABQUEjC4I5uUECBAgsFqBG6vXVzesVmA/jd9bPb26Zz/LWYUAAQIECBAgQIAAAQIECBAgQIAAAQIECBAgQIAAgUMLCBgdWtj6BAgQILAkgcdU3109dUlNHbGXN1VfWL37iHvaigABAgQIECBAgAABAgQIECBAgAABAgQIECBAgACBqxQQMLpKQI8TIECAwCoFXl49Z5Wd7970K6rn7v64JwkQIECAAAECBAgQIECAAAECBAgQIECAAAECBAgQGEtAwGgsefsSIECAwNwFnlm9uvKz9MqTfKh6VvWauQ9c/QQIECBAgAABAgQIECBAgAABAgQIECBAgAABAgTWKuBN0bVOXt8ECBAgsA+Bm6rhZp4n7WOxBa7x1pObnu5eYG9aIkCAAAECBAgQIECAAAECBAgQIECAAAECBAgQILAaAQGj1YxaowQIECBwQIE7qtsOuP4cl76zun2OhauZAAECBAgQIECAAAECBAgQIECAAAECBAgQIECAAIFHCggYOREECBAgQGA/Ak+svqm6eT/LzXaVS9XXVG+bbQcKJ0CAAAECBAgQIECAAAECBAgQIECAAAECBAgQIEDgEQICRg4EAQIECBDYr8Ct1ddX1+532cmv9sBJ36+afKUKJECAAAECBAgQIECAAAECBAgQIECAAAECBAgQIEDgQgICRhfi8mICBAgQILCVwDXV11V/u1r6z9qHTm5uenH14FY6XkSAAAECBAgQIECAAAECBAgQIECAAAECBAgQIECAwKwElv6m56yGoVgCBAgQWJzA9dVXVV+xwKDRECx6WfUt1X2Lm5yGCBAgQIAAAQIECBAgQIAAAQIECBAgQIAAAQIECBD4XQEBI4eBAAECBAgcXuCx1fDRac9awEenDR+F9upq+Ci0dx2ezg4ECBAgQIAAAQIECBAgQIAAAQIECBAgQIAAAQIECIwtIGA09gTsT4AAAQJrE3hG9cXVzTNr/FL1uuq1M6tbuQQIECBAgAABAgQIECBAgAABAgQIECBAgAABAgQIXKWAgNFVAnqcAAECBAjsKHBj9QXV51U37LjGoR+7t/r+6nurew69mfUJECBAgAABAgQIECBAgAABAgQIECBAgAABAgQIEJimgIDRNOeiKgIECBBYl8BN1dOqp0zgZqPhpqIfrt5Q3b2uMeiWAAECBAgQIECAAAECBAgQIECAAAECBAgQIECAAIGzBASMnAsCBAgQIDAtgWuqJ1efUn1i9YTq2gOV+ED19uonqx+r3lI9eKC9LEuAAAECBAgQIECAAAECBAgQIECAAAECBAgQIECAwEwFBIxmOjhlEyBAgMCqBK6vPrb6qOojqg+rHnsSPPqQagglPfqUyHtOwkK/Wg1BondVv1L9UvUL1c9V961KUbMECBAgQIAAAQIECBAgQIAAAQIECBAgQIAAAQIECOwkIGC0E5uHCBAgQIDA5AQeOlWRn/GTG5GCCBAgQIAAAQIECBAgQIAAAQIECBAgQIAAAQIECMxTwJuP85ybqgkQIECAwGkBASNngg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WIaAgNEy5qgLAgQIECBAgAABAgQIECBAgAABAgQIECBAgAABApMTEDCa3EgURIAAAQIEdhIQMNqJzUMECBAgQIAAAQIECBAgQIAAAQIECBAgQIAAAQIECGwSEDDaJOT7BAgQIEBgHgICRvOYkyoJECBAgAABAgQIECBAgAABAgQIECBAgAABAgQIzE5AwGh2I1MwAQIECBA4U0DAyMEgQIAAAQIECBAgQIAAAQIECBAgQIAAAQIECBAgQOAgAgJGB2G1KAECBAgQOLqAgNHRyW1IgAABAgQIECBAgAABAgQIECBAgAABAgQIECBAYB0CAkbrmLMuCRAgQGD5AgJGy5+xDgkQIECAAAECBAgQIECAAAECBAgQIECAAAECBAiMIiBgNAq7TQkQIECAwN4FBIz2TmpBAgQIECBAgAABAgQIECBAgAABAgQIECBAgAABAgQGAQEj54AAAQIECCxDQMBoGXPUBQECBAgQIECAAAECBAgQIECAAAECBAgQIECAAIHJCQgYTW4kCiJAgAABAjsJCBjtxOYhAgQIECBAgAABAgQIECBAgAABAgQIECBAgAABAgQ2CQgYbRLyfQIECBAgMA8BAaN5zEmVBAgQIECAAAECBAgQIECAAAECBAgQIECAAAECBGYnIGA0u5EpmAABAgQInCkgYORgECBAgAABAgQIECBAgAABAgQIECBAgAABAgQIECBwEAEBo4OwWpQAAQIECBxdQMDo6OQ2JECAAAECBAgQIECAAAECBAgQIECAAAECBAgQILAOAQGjdcxZlwQIECCwfAEBo+XPWIcECBAgQIAAAQIECBAgQIAAAQIECBAgQIAAAQIERhEQMBqF3aYECBAgQGDvAgJGeye1IAECBAgQIECAAAECBAgQIECAAAECBAgQIECAAAECg4CAkXNAgAABAgSWISBgtIw56oIAAQIECBAgQIAAAQIECBAgQIAAAQIECBAgQIDA5AQEjCY3EgURIECAAIGdBASMdmLzEAECBAgQIECAAAECBAgQIECAAAECBAgQIECAAAECmwQEjDYJ+T4BAgQIEJiHgIDRPOakSgIECBAgQIAAAQIECBAgQIAAAQIECBAgQIAAAQKzExAwmt3IFEyAAAECBM4UEDByMAgQIECAAAECBAgQIECAAAECBAgQIECAAAECBAgQOIiAgNFBWC1KgAABAgSOLiBgdHRyGxIgQIAAAQIECBAgQIAAAQIECBAgQIAAAQIECBBYh4CA0TrmrEsCBAgQWL6AgNHyZ6xDAgQIECBAgAABAgQIECBAgAABAgQIECBAgAABAqMICBiNwm5TAgQIECCwdwEBo72TWpAAAQIECBAgQIAAAQIECBAgQIAAAQIECBAgQIAAgUFAwMg5IECAAAECyxAQMFrGHHVBgAABAgQIECBAgAABAgQIECBAgAABAgQIECBAYHICAkaTG4mCCBAgQIDATgICRjuxeYgAAQIECBAgQIAAAQIECBAgQIAAAQIECBAgQIAAgU0CAkabhHyfAAECBAjMQ0DAaB5zUiUBAgQIECBAgAABAgQIECBAgAABAgQIECBAgACB2QkIGM1uZAomQIAAAQJnCggYORgECBAgQIAAAQIECBAgQIAAAQIECBAgQIAAAQIECBxEQMDoIKwWJUCAAAECRxcQMDo6uQ0JECBAgAABAgQIECBAgAABAgQIECBAgAABAgQIrENAwGgdc9YlAQIECCxfQMBo+TPWIQECBAgQIECAAAECBAgQIECAAAECBAgQIECAAIFRBASMRmG3KQECBAgQ2LuAgNHeSS1IgAABAgQIECBAgAABAgQIECBAgAABAgQIECBAgMAgIGDkHBAgQIAAgWUICBgtY466IECAAAECBAgQIECAAAECBAgQIECAAAECBAgQIDA5AQGjyY1EQQQIECBAYCcBAaOd2DxEgAABAgQIECBAgAABAgQIECBAgAABAgQIECBAgMAmAQGjTUK+T4AAAQIE5iEgYDSPOamSAAECBAgQIECAAAECBAgQIECAAAECBAgQIECAwOwEBIxmNzIFEyBAgACBMwUEjBwMAgQIECBAgAABAgQIECBAgAABAgQIECBAgAABAgQOIiBgdBBWixIgQIAAgaMLCBgdndyGBAgQIECAAAECBAgQIECAAAECBAgQIECAAAECBNYhIGC0jjnrkgABAgSWLyBgtPwZ65AAAQIECBAgQIAAAQIECBAgQIAAAQIECBAgQIDAKAICRqOw25QAAQIECOxdQMBo76QWJECAAAECBAgQIECAAAECBAgQIECAAAECBAgQIEBgEBAwcg4IECBAgMAyBASMljFHXRAgQIAAAQIECBAgQIAAAQIECBAgQIAAAQIECBCYnICA0eRGoiACBAgQILCTgIDRTmweIkCAAAECBAgQIECAAAECBAgQIECAAAECBAgQIEBgk4CA0SYh3ydAgAABAvMQEDCax5xUSYAAAQIECBAgQIAAAQIECBAgQIAAAQIECBAgQGB2AgJGsxuZggkQIECAwJkCAkYOBgECBAgQIECAAAECBAgQIECAAAECBAgQIECAAAECBxEQMDoIq0UJECBAgMDRBQSMjk5uQwIECBAgQIAAAQIECBAgQIAAAQIECBAgQIAAAQLrEBAwWsecdUmAAAECyxcQMFr+jHVIgAABAgQIECBAgAABAgQIECBAgAABAgQIECBAYBQBAaNR2G1KgAABAgT2LiBgtHdSCxIgQIAAAQIECBAgQIAAAQIECBAgQIAAAQIECBAgMAgIGDkHBAgQIEBgGQICRsuYoy4IECBAgAABAgQIECBAgAABAgQIECBAgAABAgQITE5AwGhyI1EQAQIECBDYSUDAaCc2DxEgQIAAAQIECBAgQIAAAQIECBAgQIAAAQIECBAgsElAwGiTkO8TIECAAIF5CAgYzWNOqiRAgAABAgQIECBAgAABAgQIECBAgAABAgQIECAwOwEBo9mNTMEECBAgQOBMAQEjB4M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CYrsBN1d1blrdrwOgie2xZipcRIECAAAECBAgQIECAAAECBAgQIECAAAECBAgQILAkAQGjJU1TLwQIECCwFIFbqr9TDf/8tOquLRrbJWA0rP9/nqz/d7fcZ4tSvIQAAQIECBAgQIAAAQIECBAgQIAAAQIECBAgQIAAgSUJCBgtaZp6IUCAAIElCLy0+orLGhnCRUPIaNPXLgGjIVw0hIwe/npZ9bxNG/k+AQIECBAgQIAAAQIECBAgQIAAAQIECBAgQIAAAQLrEhAwWte8dUuAAAEC0xd4+Fahyyvd5hajiwaMdt1n+oIqJECAAAECBAgQIECAAAECBAgQIECAAAECBAgQIEBgrwICRnvltBgBAgQIENiLwHBr0c2XrbTNLUYXDRidvr3o0qnbjPbSiEUIECBAgAABAgQIECBAgAABAgQIECBAgAABAgQIEJi/gIDR/GeoAwIECBBYnsAutwtdJGC0y/rLU9YRAQIECBAgQIAAAQIECBAgQIAAAQIECBAgQIAAAQJbCQgYbcXkRQQIECBA4OgCF73F6CIBI7cXHX2cNiRAgAABAgQIECBAgAABAgQIECBAgAABAgQIECAwXwEBo/nOTuUECBAgsGyBi94ytG3A6KLrLltZdwQIECBAgAABAgQIECBAgAABAgQIECBAgAABAgQIbBQQMNpI5AUECBAgQGA0gYvcYrRtwMjtRaON08YECBAgQIAAAQIECBAgQIAAAQIECBAgQIAAAQIE5ikgYDTPuamaAAECBNYhcJHbhrYJGF1kvXUI65IAAQIECBAgQIAAAQIECBAgQIAAAQIECBAgQIAAgY0CAkYbibyAAAECBAiMKrDtLUbbBIzcXjTqKG1OgAABAgQIECBAgOHNoDgAACAASURBVAABAgQIECBAgAABAgQIECBAYJ4CAkbznJuqCRAgQGA9AtveOrQpYLTtOuuR1SkBAgQIECBAgAABAgQIECBAgAABAgQIECBAgAABAlsJCBhtxeRFBAgQIEBgVIFtbjHaFDBye9GoI7Q5AQIECBAgQIAAAQIECBAgQIAAAQIECBAgQIAAgfkKCBjNd3YqJ0CAAIH1CGxz+9CVAkbbPL8eTZ0SIECAAAECBAgQIECAAAECBAgQIECAAAECBAgQIHAhAQGjC3F5MQECBAgQGE1g0y1GVwoYub1otLHZmAABAgQIECBAgAABAgQIECBAgAABAgQIECBAgMD8BQSM5j9DHRAgQIDAOgQ23UJ0XsBo03Pr0NMlAQIECBAgQIAAAQIECBAgQIAAAQIECBAgQIAAAQI7CwgY7UznQQIECBAgcHSBK91idF7AyO1FRx+TDQkQIECAAAECBAgQIECAAAECBAgQIECAAAECBAgsS0DAaFnz1A0BAgQILFvgSrcRnRUwcnvRss+D7ggQIECAAAECBAgQIECAAAECBAgQIECAAAECBAgcRUDA6CjMNiFAgAABAnsTOO8Wo7MCRm4v2hu7hQgQIECAAAECBAgQIECAAAECBAgQIECAAAECBAisV0DAaL2z1zkBAgQIzFPgvFuJhjDR5V+fVp31vw0BJV8ECBAgQIAAAQIECBAgQIAAAQIECBAgQIAAAQIECBDYWkDAaGsqLyRAgAABApMROOsWoyF4dPnX8JrL/7dLp/7vyTSjEAIECBAgQIAAAQIECBAgQIAAAQIECBAgQIAAAQIEpi0gYDTt+aiOAAECBAicJXDWLUabpIYbjdxetEnJ9wkQIECAAAECBAgQIECAAAECBAgQIECAAAECBAgQ+D0CAkYOBQECBAgQmKfA6VuMrtSF24vmOWNVEyBAgAABAgQIECBAgAABAgQIECBAgAABAgQIEJiEgIDRJMagCAIECBAgcGGBi9xi5PaiC/N6gAABAgQIECBAgAABAgQIECBAgAABAgQIECBAgACBhwUEjJwFAgQIECAwX4FtbjFye9F856tyAgQIECBAgAABAgQIECBAgAABAgQIECBAgAABApMQEDCaxBgUQYAAAQIEdhLY5hYjtxftROshAgQIECBAgAABAgQIECBAgAABAgQIECBAgAABAgQeFhAwchYIECBAgMC8Ba50i5Hbi+Y9W9UTIECAAAECBAgQIECAAAECBAgQIECAAAECBAgQmISAgNEkxqAIAgQIECCws8CVbjFye9HOrB4kQIAAAQIECBAgQIAAAQIECBAgQIAAAQIECBAgQOBhAQEjZ4EAAQIECMxf4KxbjNxeNP+56oAAAQIECBAgQIAAAQIECBAgQIAAAQIECBAgQIDAJAQEjCYxBkUQIECAAIGrEjjrFiO3F10VqYcJECBAgAABAgQIECBAgAABAgQIECBAgAABAgQIEHhYQMDIWSBAgAABAssQuPwWI7cXLWOmuiBAgAABAgQIECBAgAABAgQIECBAgAABAgQIECAwCQEBo0mMQREECBAgQOCqBS6/xcjtRVfNaQECBAgQIECAAAECBAgQIECAAAECBAgQIECAAAECBB4WEDCa11n4g9VHV3+q+p+q66vHVddVj6n+aHVN9UHV8NpHzas91RIgQIAAAQIECBAgsIPAe6vfrP5b9WD1/1bvru6v3lndV/276t9WP3/y2h228QgBAgQIECBAgAABAgQIECBAgAABAgQIrFVAwGi6k//j1SdVn1B9fPVx1cdMt1yVESBAgAABAgQIECAwE4F/U/1s9TPVT1U/Uf3nmdSuTAIECBAgQIAAAQIECBAgQIAAAQIECBAYQUDAaAT0c7YcAkV/rho+4ubJJ4Gi6VSnEgIECBAgQIAAAQIEliwwBI7eUt1V/SuBoyWPWm8ECBAgQIAAAQIECBAgQIAAAQIECBC4uICA0cXN9vnEjdWfr552Eira59rWIkCAAAECBAgQIECAwK4CQ9joDdX/Ud2z6yKeI0CAAAECBAgQIECAAAECBAgQIECAAIFlCAgYHX+OH119QfV51U07bP9L1S9Uwz9/ufoP1buqd1e/Wr2n+m/Vb1Tv3WF9jxAgQIAAAQIECBAgMC+BR1V/qPqg6tHVh1SPqR5b/Ynqw6uPqD7q5J8X7e7u6vur761+/qIPez0BAgQIECBAgAABAgQIECBAgAABAgQIzF9AwOh4M/yb1RdWn3GBLd9e/WT1U9XPVO+o/usFnvdSAgQIECBAgAABAgQIXC7wR6rHVx9ffUL1idUTLkD0L6vvrv7xBZ7xUgIECBAgQIAAAQIECBAgQIAAAQIECBCYuYCA0WEH+JHVM6svPfkbxJt2GwJFP1JdqoaPJPi1TQ/4PgECBAgQIECAAAECBK5S4INPPrL55urTtwwcDTeofkf1muoXr3J/jxMgQIAAAQIECBAgQIAAAQIECBAgQIDAxAUEjA4zoE+qnlN90RbLv7H636s3VP9+i9d7CQECBAgQIECAAAECBA4p8Cerp1V/ofrsLTb6ruoV1U9s8VovIUCAAAECBAgQIECAAAECBAgQIECAAIEZCggY7Xdon1z9rerzNyw73FD0+ur7qgf2W4LVCBAgQIAAAQIECBAgsDeBa0/+fPP0arjh6Epfw59v/kH143vb3UIECBAgQIAAAQIECBAgQIAAAQIECBAgMAkBAaP9jOHG6murv36F5YaPEPjO6nXVPfvZ1ioECBAgQIAAAQIECBA4msDw554vrr5kw0dAf0/1jf7cc7S52IgAAQIECBAgQIAAAQIECBAgQIAAAQIHFxAwujri/6H6+up5V1jm7dWrq2+/uq08TYAAAQIECBAgQIAAgckIfFn1rOoJV6jopSd/Xvovk6laIQQIECBAgAABAgQIECBAgAABAgQIECCwk4CA0U5s73to+H+m33mFv7k7fAzay6p/vvsWniRAgAABAgQIECBAgMCkBf5y9RVX+Pi04SbX207+0sWkG1EcAQIECBAgQIAAAQIECBAgQIAAAQIECJwvIGB08dMx/A3dv1d9xjmP/mj1kupfXHxpTxAgQIAAAQIECBAgQGCWAn+xen71qedU/y+rv10NN7z6IkCAAAECBAgQIECAAAECBAgQIECAAIGZCQgYXWxgLzy5teisp/519aLqn1xsSa8mQIAAAQIECBAgQIDAYgT+RjX8uelPn9PRcJvR8OcmXwQIECBAgAABAgQIECBAgAABAgQIECAwIwEBo+2GdWP18uqWM17+29Xt1Yu3W8qrCBAgQIAAAQIECBAgsHiBF1R3VH/gjE7vqp5b3bN4BQ0SIECAAAECBAgQIECAAAECBAgQIEBgIQICRpsH+WXVq6pHnfHS762+tvrFzct4BQECBAgQIECAAAECBFYl8JHVN1ZfcEbX761urb59VSKaJUCAAAECBAgQIECAAAECBAgQIECAwEwFBIyuPLhXV19+xkv+U/VVPg5tpqde2QQIECBAgAABAgQIHFNg+Ni0b6n+xzM2/bbqWccsxl4ECBAgQIAAAQIECBAgQIAAAQIECBAgcHEBAaOzzT66+s7qU8749vdUz6seuDi3JwgQIECAAAECBAgQILBKgWurl1Z//Yzuf6z6kurnVymjaQIECBAgQIAAAQIECBAgQIAAAQIECMxAQMDo9w7ps6vXVY85Y37DFf7/cAZzVSIBAgQIECBAgAABAgSmKPC/nnwE9ena3l19cfXGKRatJgIECBAgQIAAAQIECBAgQIAAAQIECKxdQMDokSfgy6rXnHEo3l49s/qptR8Y/RMgQIAAAQIECBAgQOAqBT7h5M9dTzhjneHPXd9+let7nAABAgQIECBAgAABAgQIECBAgAABAgT2LCBg9H7QF1Z3nuH7XdUzqvfu2d5yBAgQIECAAAECBAgQWKvAo6rXVl90BsBt1YvWCqNvAgQIECBAgAABAgQIECBAgAABAgQITFFAwOh3pvKS6qvPGNDt54SOpjhLNREgQIAAAQIECBAgQGBuAkOY6I4ziv7m6vlza0a9BAgQIECAAAECBAgQIECAAAECBAgQWKqAgFG9srr1jAH/z9U/Xurg9UWAAAECBAgQIECAAIGJCPzN6h+dUcurqmdPpEZlECBAgAABAgQIECBAgAABAgQIECBAYNUCaw8Yvbr68lMn4D3VX6netOqToXkCBAgQIECAAIFjCvzx6gnVm4+56ch7PXxzzbdVX1n9+sj12H5cgadW/6x69KkyhvPxrHFLszsBAgQIECBAgAABAgQIECBAgAABAgQIrDlgdNbNRe+s/nL1E44GAQIECBAgQIDA5AQ+sHpK9QNbVjaEVt5Q/ZstXv+k6kdPXjcEzf9G9Z8ve24IAP2TaghBDF+fWr11i3W3fcnp9YfnvvBkz01rDC7fWj2xevqW/W5a8xjfP+ujsfbteow+7LE/gU+q/nn1uFNLuslof8ZWIkCAAAECBAgQIECAAAECBAgQIECAwE4Caw0YvaT66lNiv1T9xeqenSSn/dDHVK+vPv6yMvfx5s3Db2ZdfgvUNn8D/fSbSds8c1Hhs96kG96MHGr9Txdd7NTrL38DcvjWWW9CXuUWoz/+IdVnVE+r/vTJG5ZDUcMNX3dXP33y5s//NdJtA9dVf6n6nJNz/SdPxN5Wvf3kjee37LG2YeZvPPkb9XedvOk8BBLP+zp2ffs6MI+q/m71gupn9vgm9UX9rtTPUOPXVHeevGhK//4dyu/yX8N/ofr86v85hTT8PP87J/+5mvOwbZjhavY479kx/U7XNNTyZ09+jRl+Xt508u//8GvgEEK+dPJr4L3Vfz8Exg5rHspvh1Le98gfqf7+ycfQ/vuTc/t/77rYqeeG4M8XnREAOr385T+vt/l9z+nfL91+2a81w9qnf2+x79+/nPV7l21/jTv97D5/Dd/T2M5cZpjld+/596f7rPfaapjz8BcQht/zfEn1c/vcwFpnCtxY/YvqI05995ur5zMjQIAAAQIECBAgQIAAAQIECBAgQIAAgXEE1hgweuGpN4sG+SFcNAQVlvqGgYDR+//9+t+qf1D99lX8K7fkgNEfq77q5GMohv++6Wu4EeKO6vur39j04j18f6hpmOGtZ3x8xunl91nbcAPGcG6Gr+GGiCHg8ptn9DNWfXugfd8Sf+7kjd4P3XPAaFu/bfoYbi75vsvmv+2b79usfbWvOZTfEH59+LaWoff/pfovp4r9oOplJ9+7mj7GDBiN6few2e8/+ffgxdUnbgH5upNQ17/b4rWHfsmh/Hape/j95V+rho+iHT7qaPAcAnDv3WWxM545HUrZdtlNIaOHf7/0rnPCS5eHeDattW1Nl7/uatY/ffvS8OvE8HFjl9/AtEtNh37m4VmeDnMdet+LrH/5z53hFp3h9yH/9SILeO1OAh9b/eAZIaPhLyq8aKcVPUSAAAECBAgQIECAAAECBAgQIECAAAECVyWwtoDRl1WvOSU23EIyfNTFEm8uerhVAaP3D324RWF4M+tqPtJkqQGjx5/8Lf2hv4t+fddJMOmBiz54gdd/VPWKk4/GucBjXW1tw5vjw0cqDrdlDF+fe/K36k/XMFZ9F7G40muHN/K+8+TWluF1+7r9Ylu/bfr4E/W+eX7aZS+eSsDoUH5/4CQU+7UnPf+tk5Dbaa/ho2SGj266ZRvIK7xmrIDR2H4DyXDjznB71/Cfi3z9/+y9Cfi913jv/b3UoaV49VDToaHl8KKINtRbrSHEUFVj0MZwkISEiqE1nRPEVFNQNBVODYk5NFq0aNBSoWLupaFFq1qtpA5KykHf6+v/LFlZnmGt9Qz72Xt/1nW58N9ruNdnDc/z2/d337fFjEdK+vOSRhPXnYtfrZm259VNhLmp7pLYlhqBkaPQWCDalyptrMAoRHZ0BD2fx74S5hDfYWMERiE65NRRlWr3QG67bRAYpRE7/T7g9f3P3ElSr5qAIxn5jKTp0nznnlzdKw0hAAEIQAACEIAABCAAAQhAAAIQgAAEIAABCECgisA+CYxuK+mtCSWnOnEaKKc72eWCwOiCq/umJlVarRhmFwVGqXM6EPMZsRjrL5uIPXZ++szcoOXAzPmr/is3kTCcsi0uFow5ZZmjj1mI4TRGt5SURl8akx7PwqvXSzKjLkf5Ju2b4u66XCMus3gqlKlEATn8cuZwUUlPaYRscf01CIzm5OdoUo6S43Pn8+hnWZtA8oaS/kiS648pmxAYrYFfnM4r5pfegb4HLOIKaRlD3U2mTpqTX81eMksLeSzqdnmYpOdPLMbIFaWEekF0c7Ckg3rEP2MERqkIZUjoE6eLDfeYeVm4YuF7SYSkMcKkmjWesk3uWvaNGbMv4VYyj59rouf57Pv56Ahduxr5tITLEnUPkfTOlsiVfid0+loKBCAAAQhAAAIQgAAEIAABCEAAAhCAAAQgAAEILERgXwRG12gcspdJuN6m+VXsQrg3NgwCox9GP8bhuWsCo0tK+l1J944w2aluB7Gdwml6Fd8bFhg9UdKvJGinSEGXrpYdh8+QdGxin1Oz/V5LmhI7Wh8qyWm5HD0nlFrb4kgZjp5zTCP0CP1u2r6xF8tlJT07itAU+ptKYDTEL9d+i5/MP15Tt920wGhufr5v7ED1vC2mM09H3ktLnEbNn/l8+j9rj7CxBn4WJzoylO+ZuHSlP7OA5kGSnNIp3o+u/xBJX8vd1BPUm5tfjYn3aKJFms27mrvlizUd9bTJFaWkAiN36WfbURPb09Vdl8goFsTEor5aoVB4L9n0fViDNXct+/qOxVquN4dQ8sLNnRoinDmiot8rnIaOMj8Bi+7+JBnmHEne+5+ef3hGgAAEIAABCEAAAhCAAAQgAAEIQAACEIAABCAAARPYF4GRoz3cJFny+0p6+Z5sAwRGP7zQjnxzV0kfqtgDuyYwSoUbFhcd3aS36RMn2Hn8O42jPWD0r/nvJumvK7h2NXFEIkedCo78HPvsCHyEpKdHnTrCiCMOfK7Atos0fVis5NKWnmqT9hVMpbWqIzE4/dvtWz6dQmCUwy9nDk4/Z3HRjVoqb9KhPjc/T9d77znNvC2MeHQTTSxF4RRqT43+0SKP1+bA3WCdtfCLI5MEHBYRmPu3Ovj4/cn3yUnJ3XQnSX+2ENMl+JVOJU1j+ABJLy3tJKN+riglFRgNiUHGRDDKMPsHVboi7tQIjLrESiX2lNStSU9X0v9UdYciSNWM87OSXtNENPS7iN8j317TEW2qCNxH0suSlo6wWZPat8oAGkEAAhCAAAQgAAEIQAACEIAABCAAAQhAAAIQ2HcC+yAwsvMv/aW6ow6csEeLj8CofbGd9sp74yuFe2GXBEaOxOFf4VtwF4pFCsdL+k4Gl9SZ7CYW9lgIMUXkFKfFclQRRyQKxdF2Htfj+A/1Lt04tu3wD6U0qsEVm3Q1TonUlp5q0/ZlLFFrFd/9Fl1aXHS9jk6mEBgN8cuxvy1CVNxuEwKjpfhZVOc1OqKZcNf+/dEmCtWDm3r/LOkOks7KAbyBOmvi15Z6LzfdY5oSyyj7RGBToV6KX6m9tst39XObhk5p5Mh43o9Tl20XGAUh0eUlHS7p7AZQjcBoSBRVw94Rgfx8t8CxTZSVRgyqGWPuNnMIjBztzO9Hnr9L7Xvk3HPf5f7b9p7X2sJ4CgQgAAEIQAACEIAABCAAAQhAAAIQgAAEIAABCMxMYNcFRg9s0nTEGB0FI04FNTPiVXSPwOjAMvhXzmkkq5pUabskMPKv8d8gyRFiXEojEPkOsQPSop9Q2tKI1R6EdO/aUf1rkj6Y2WEc/cVNntY4Br+b2X4oPdWm7cucxgWqWbTiKDhO5RSnd/pXSRZMhH+bQmA0xG/I/jRKjEVeFo06veV1m8ZLC4yW5Bfvr8800TI+3gLNabJeJenQ5rO+VGpDzOf+fG38rt2IBK7VTLx0398qiWBiUc29JH15JpBL8iudwkGSTomiiUwpNk1tWavAyO+db2xJLZra3yUK6hIY9Ql+guCiVEDbtb6xgKP0PJTuGdfPXcuavudoc4ikP5R0hUZ4bAHo6XMMRJ+dBJyOMghvQ6UjJZ0MMwhAAAIQgAAEIAABCEAAAhCAAAQgAAEIQAACEJiXwC4LjK4j6SOSnCoplA83KXZyIrPMS37Z3hEYHeB998aR5ZRgoVhQ41RCbU77rlXaJYHRryaOsRpxUMpjSgd76ry3GMopd76aeYTSVC6lEQ2G0lNt2r5MDN+v5kgtd5bkVFpBnBPaO42ko0L5s8Oaf5zCsTzEb8h+iz7+IEqN5sgy/7uJTBUiLy0lMNoEv/h89u39a0p6XbSuL5H0m5K+OQR4wc/Xys9R7CxaC6VUFOM0ZRZ3XUjS1yT9YyNi/KeJ2W6CX8kU0uhFpWLVkrFcN1eUsmSKtFiY84uSfK92lS772wRGfYKftve7UpZD9eeO+pm7lkN2LvV5GvmRKEZLkT9/HP9t57S3B0dD+2+7G0j65PLmMCIEIAABCEAAAhCAAAQgAAEIQAACEIAABCAAgf0hsMsCo3dJclqjuPzcilPGzLnrEBgdoGuHn50SL5dkp3Ao/iW0o7nYOZxTphAYXVLSTZuIJBZK2Cni8m+S/qpxTPoX8nbSzimIs6DEKdFCeaIk/6ckvVm6v6YQpgR7LifJ59aMbiTpo5KeJCk3AlEqHrBAxQKC/8hY6Jz0VJu0L2MKF6iSiq3Ch2ZiB7afB6dOKDDK4dc3BztxnR4vpP2yM/F+kr4n6bVRarelBEZL83MqHqfy9Bl18Ro9peNspkK3xzbRukr3yJz118gvTXG25tRyS/Mr3QuO5uJnaYii9XxJv5WRyrJ0nFC/i0dXf7G4dKn0Xn0RhcbaEPoO/bQJmgKjtjsyFjKldsbvOFNFRepb520TGHku8f5zZD2nYv2z2s1MuyoCN5T0oaSlo/fdvKo3GkEAAhCAAAQgAAEIQAACEIAABCAAAQhAAAIQgEAWgV0VGD2+cczGEOyk/r0sKrtXCYHRgTW1A84iBaeHsuM+Lk6t4KgfOcKaMQIjpzKy6MWRXX4iY6v9RSOoOaMRVmQ0Kapye0m/IOn6kuxwfGsLm6EOb9ykCAqptZyKzimC/n6o4cyfO+KHBSoPjcZ5uKQTM8eNz80c0TjG2pc5jR9USx3yFrJZiBL2VuxwdqOxQrEx/Pxssr2OqOViB+7Rkl4t6RorERjNze8yzfydDm7IgZ2mAnRUNouw1lSW3n85/EL0oZA68y1N2p2vrAlcY8vS/EoRODraaVGjuzSpwkr7ya0/RmDkMbpSjnWlLgt2daUwy7Xb9UIfl5d0uKSzo8Yl/QdbzT19p4nFc20RiEJbD53aEN5xSsWbYUzf233Rm1JWtQKj0G4oWlTJ2uTWTd+r5xbU5dq1b/UeJMki6bj4bD9530AwXwhAAAIQgAAEIAABCEAAAhCAAAQgAAEIQAACSxHYRYGRw+WflQB0+hI7Iva1IDA6sPLBCWWnnsVEFteEYjHFPZuIQUP7pFZg5L1pJ5TblxSLCyyUebak80oaLlQ3dfSuxUl/C0mnSHJkDRcLnu7a8ov3Lkyxw7wmddwQ/rH2DfWffh7WyVGy7Hx7saRvRJWmFhiN4efUaBYThTRodiA6GortTe+zUid4KbdQf2l+h0hyFDPvX0dl8PhtabcuIunpjWjRtoYoPE4JagGNU0N6r/18I2r0+lsE6Ggb7t/nIkdYWcttzfxScaTFhxagfnvsZGdov/T+K5lCGglqrDgxZ+xcUcqSKdJy7HadcIed2Zzb+LmeKzAKzA9q7oZzk8GH+gnvMW1pQ/s+G5pj7rrE/dS0SZ8DS0Raim1O9/wcIuQh1nx+gIAjL1rUHhdHN/IzkAIBCEAAAhCAAAQgAAEIQAACEIAABCAAAQhAAAITE9hFgdE7ohQdxvUvkq4r6csTs9um7hAYHVit+FfuqbjDn5/cOPti0UXbOtcIjH65JTWb+7Z4yL/0t8PfTu2rSLpl44BMx36epMclopBN70OnsXqBpPtGhjytiQ6Rm8Zs6jlcSNJtG0GW934oTgV3fGbKuVS0URL5aGg+U9g3NEbb53eTdPVmn7fdh1MKjMbwc/rA35V072YSITWaHbgumxIYLcnP84yjEvUJXy7dRDoKgklHPfudRnRg0WRf8f3zGkmOcPKlmk1V0GaN/By5xfMPJT3n3ou3a9IfOUWjBVtm9sEmatvrFhRoLc2vYGl1bUmvl2RhoMscgszUnlxRyqYERk5baIFDKvzxPPoi7wwJgwKHoeg9QyKhPn5Dbfv2RmlkqZJ91ld3KaFpbEOagvUBkl461YToJ5uAI4N+QpJT1obyTkk+gxQIQAACEIAABCAAAQhAAAIQgAAEIAABCEAAAhCYmMCuCYycQidNg7b0r5onXqJJukNgdABjLDC6cEeqtCOaX0P3RfQoFRhZ1GGHqx3UodhJbdGAIxqlDkgLUCyAsiDGUUfi4iguz5G0KfFOuiF/qXHQhyhBQ6mcJtnQLZ2YmR2zTvfmdIiHJXXs/H5IIzjMseGKzT64WSMosGCpJOVLOsbU9uXMobTOlAKjWn5+JtlJ6+hKLnFqtHAmNyUwGuI5JT+nG3xhk67L4/Y9x36mOYOO2FBbHHHGqWbeX9vBBO02wS9NLRc4WzjptJlOt9qXynJJgdYQ4in5DY2Vfp6KSpx60ULTOcuaBUYxjzR919jIQ2Ya7sBnNs+pNs5OE/Wkjrsjjr7Tll5sCoFRW1q2rv2Qu5Zx+3i/l4w15Z40p7dJCulh26JBTTkefXUTaBO2+Zl2EtAgAAEIQAACEIAABCAAAQhAAAIQgAAEIAABCEBgWgK7JDC6lKS/lXSZCJGjCzhCwb4XBEYHdkDqSLtSI/y5ebRBclKllQiMLirpKZIeEY3hlESOlPGmgdRE/lW206JZ9BRKzrfHDQAAIABJREFUaZqvOfe+fy1uh9odo0E8p/tL+sqcA0d9/6ykNzSRedqGtADA6bWcYs6poXJL7DjsS0811N9c9g2NW/P5lAKFWn4/16ynI8W4ODqWRXVxCqF9EBjFc/xMk9rv4x2LapHfezo+SyOkeY1vKsmpwdLiu+U+PX3V7KmSNlPuv1x+QYQR7HSkubObCFqOGJRbHGXrmJb0rLntp6g3Jb8Se9JoZW57a0mOJjlnyRWlxBGMHAHQz2NHnlmyxALBsDdPk3RCixFDEYyCOOiLHe3dZRjDUck8/670aU4X63dk7/m4bJPAqGsOS6yvn1NOwXyTZjBHonSqLt+llOUJvLZJCRpGPkeSBbhfXd4URoQABCAAAQhAAAIQgAAEIAABCEAAAhCAAAQgsLsEdklg5GgwD4uWyhFeriHps7u7fNkzQ2B0AFXbL/XtCLVAJfwC3fUsSLGooStVWonAKE0d4/4dGeMlA+KisLhtIiiLjuwo/Vb2Dpi+oiNAWTT19Khrixnu2qQOmn7E9h7TtYhr/aukJzYiMttWUnLTUw31OZd9Q+PWfD6lQKGGn1N9WbAWhB0WbVhcZ4FNXPZBYPSrkk5vJu37yVGdupykTiX38oSRxXRPbtL1fC35zM/9qzbpAkMaulDFUboshvh8zQYa2WbK/ZfD70cbAacjnoVy90aQEYsmLRZ4ayMa+JEmqpzTWMbPDLdPU/mNxFHcfEp+JYNbCGuRxaFNoyFBXEnffXVrBEa+ly7WRP1Jo9xNZVdbP3Fkm6HUZkMCI4viXNrESWHsIJzriuwzJCAa+nyKdYn7yF3LuE3gtEmBURppzvZZpPjnc24m+u4kcDVJn5bkezqU5zbpRsEGAQhAAAIQgAAEIAABCEAAAhCAAAQgAAEIQAACExHYFYHRdSR9ImFiAYZTTFHO/zX79SIYbWKbUlZxmo3QNidFRBo1IqdNqW2ps9Xt2+ZsoYxFKE7pEkpbWqZ4/BKBUZqCpybCz50lOdpBKI6y1BZ1oJRRbX0zczpCn6/Yye7/f7yk79R2XNGuLS1G2o0FAs9r0m51icbiNiXpqYZMnsO+oTFrP59KoFDDzw5BR/VypCkXn0EL8V7TMpldFxiZhcUDj2nm7vvSUVfa0jamdd3E94Oj6TiaRl+qR0dXM/P0ObmJc2y7p9p/ufzanl8fkXSDhrujujjFlO/eVMxpUY0FlhYnxXeg73dHx/ly7SEc0W4qfqUmpFHa3tlEcZmbQa4oJY5g5OdxHA0td6596cZy+3C9sOf8v7ts6RMYeS4WUfSJi8L96DG63hOG5pPLtm3uNW1r2qxBYNR2/zoK3CtKNgV1JyXgd3k/L+NyXUmfnHQUOoMABCAAAQhAAAIQgAAEIAABCEAAAhCAAAQgsMcEdkVgdGrj0ApL+TeSrrXH65pOnQhGB4h0iaoOknSKJAuHQumKnuLPcwVGbb9utzDHgqqScsUm4sLNokaOsPHmkk4mqnuh5qw5ylPsWHe0FTvW/2WicXK7eUiTjueDkr7diBQcSSOIBOJ+Xi/J9YdszE2vlGPjHPbljFtTZyqBQg0/nynf432p0cKcdl1g5DSfr5R0m2bCfemmnJ7qLs1+t4DUwpdHSjojcwNcvBF1xVF8PtVEkfrrzD6mqjbV/svl1yYwiu//+0kyi67SdReWRKibip37mYpfqU1pij7vXQvcSqPGlY6bK0pZk8DIc/S+cxSlNG1ZmH+XwMj/brHxyQOghsRDOcKcXLZtptS0rWmTM4/SPVVT3+89J0UNLVj3f/rEnTXj0CafgO/ta0bVHWHNe4wCAQhAAAIQgAAEIAABCEAAAhCAAAQgAAEIQAACExDYBYHRLzSRGmIcTvFiZzXlAAEERgc49EVtsmDHjtFYNPOCJlVaGvEgV2D0M00Elhs2G/GfJd1B0lmFG9MiAqcic8SDULpSnxR2XVTdkYv863ynI4w5Oa3S/SU54scaih3/BzfRlH4lMWgo/Z2r56RXGjPPsfaNGbuv7VQChVJ+l2tEdyEtVZ+4r+0++9PGedjlsJ+LV9rvVPx8X/yRpCs0z7Z7Nem55pqHI9A4UlQsyq0RQo61b2l+XQIjRzzzPfeejAm1RcBzBB+nnvN9v2SZil+pzWmUNt+xju70H6UdFdbPiQ4Xd9kVKfGBkt7YI/hxH0OinfheOrMnOlHOFIdSpLmPK0v6Qktn4V3vSz13Yk76sxrBTzCnpm1Nm7UIjBwlKo60N0dEzpx9Q53zCbTdDTeR9H4gQQACEIAABCAAAQhAAAIQgAAEIAABCEAAAhCAwHgCuyAwclSSu0Yo3ivppuPR7FQPCIwOLGefwMjpgpxWwY7RULrSNOUKjGKhgPt0yqJasUD6K/mlnVjm85uSHr9ycVF8cC2C+h1JD0pOc58AMRVz9aWnGntJ1Ng3dsy+9lMIFEr5WaDhM2cBnUtfarRg+65HMIrTKi5xztuENkuJROL9OMX+c3+5/LoERqUp4q4tye8hQaDlPXxbSRZeLlmm4ldqc5rydCnxa64oZSiCUbC/76wNCYxS9mPObZ/AqE8cFO/nvnedobl4/QOzGrF+qfCrdL+l9TedMjZ9H3yLpCMkfWXsxGg/isBfNO/8oZM3NJH5RnVKYwhAAAIQgAAEIAABCEAAAhCAAAQgAAEIQAACEJC2XWB0iCRHu4jLplJHrXk/ITA6sDp9Tjd/fvUmitGNosVsi6aSKzDKrZezd1Kn3RgHZs54cR2nUXps85/4398u6VhJnyntcMH6l5f0Ekm3j8a0o+kBkr7aYkecjm4JoUCpfXOim0KgUMrvlyW9PEqN9mxJj5P0rZ6J7rLAKE2rWOPgr9kjqYBxE1Ghpth/JfzaBEY1Z76tn4c3kd5q1qK2zRT8asbeFYFRzdz72gy9b3S1bRMYxe8SXf3miIJyIhzZrhwRUpf9ucKvuH1Nm7VEMJryPW/qPbjP/cWRFAMHv9s7nS4FAhCAAAQgAAEIQAACEIAABCAAAQhAAAIQgAAERhDYdoHRK5pfCgcETmlysxE8drUpAqMDK5vj8LuHpBcnUXpS0UOuQym3Xs6+SwVGSwkALivJ8/cv8uPiX+kfM3PqphwuOXXuLOm0qKIFUY569vGWxl6ztzXr/+4mksM/5Qwyok6JfSOGGWw6hUChhF8qrnLEFwtqPj9g6S4LjOK59e3TwcUsrJA6Y8dEWysc+gfVp9h/Jfx+RNIJkh4TGVw7b/fhyEehPK0RaXy3FkZFuyn4lQ7bxnBbIxj12Z0juMmJhJTDN13H0KbPvrDvh9Kz5YiQPF7OfLvmUiMWqmmzFoFRGqlyqXeznL2073X8DmcRcyhOg+z0lRQIQAACEIAABCAAAQhAAAIQgAAEIAABCEAAAhAYQWCbBUZXk/R3ydztqH/TCB672rRNYHRrSe8YOeG2yA05zsU04sEc0XjanHQ5AiPP6RlNZJ6Ax1EtLLA5vfmHXOFQbr2cZUgFRnaUWOBj2+Yq15T0PEneK3Hx2E5r9eW5Bp6435L9H6dXOlHSoyV9e2J70u5K7JvTlCkECrn8nBrNbC3wcEnPWN88d1lgFAt9+iJtTb0P0rtqE2mHpth/pfzSZ1GtOGCTEebCXpiCX+m+qn0HKB2nrX6uKCU3RdpUAqOxUcfSdRzak2ENDmoEsed2wA39+mMz6aoXr2nNXHLXJTazps1aBEZrfR5Ncca2vY87SXpjMomflvTZbZ8Y9kMAAhCAAAQgAAEIQAACEIAABCAAAQhAAAIQ2CSBbRYYPV3Sb0fwPizJvySm/DABR6F5laRDo49qHEdpz5duUorF6ae2XWDkObalSoujq+QKh3Lr5ezZpR3YvyDp9yRdLzHud5sUVnMKm3J4lNRpE5u17f+S9Eol4w/VzbVvqJ+xn48VKJTw64rSMXYOoX3OPTTVWKGfsfzSaDAWvzxF0n9ObWhLf78kyREAQ1kqeldsyib4TRUZbun7uW1LjOVXs82IYHQ+tTFRf9pEpu45RxTtce8i6XBJZ/csYm70olhglDN+OmSNWKimzVoERjeW5HSxfv65DAnCas4ZbeoJnCXp4Kj57zTi5voeaQkBCEAAAhCAAAQgAAEIQAACEIAABCAAAQhAYM8JbLPAyNFTLhOt35GSTt7z9eya/qUkvaRJCxXqPFaS07iMKT/VCJduEnWSI1xacwQjT8Xn4p6STkpSpTkFzvGSbiTpvdGcuxxKaeqM2vQ7HiqODOP//6ImitB/jFnAlrae+20acZHXNxQLip7cRDT61sRjzt1droCnJL3SlDbn2jflmG19jRUolPBDYPTDK+DnmaOD+fy55EaZsyDgYpL83z8h6a8llabmmkpoM2aPjt1/NfxSYVXtHZ3ym+t+7uM7ll/t2qXP86XEfbmilLVGMEq5tfEfEviEPobq5UYvsg3bJjA6LFOIVbu/h9pNKSQfGovPywk8sEl7HFqeI8k/uqBAAAIQgAAEIAABCEAAAhCAAAQgAAEIQAACEIBAJYFtFRjdR9LLojnzhXH/BriIJEd8skgllCnSktmx8rZEhPPLkv58YD+uXWBk8y/epEp7cDQXi2zuKukbmQKjVIDl9hYNnFl4Xn9U0rMlxbZMIRBLzfB94CgIL2yECuHzf5P0EEmvkfS9QtvHVL+oJEfHunbzC3TzfFjG/krHbIvgdUdJb04qlqZXWtq+MSxz2o4VKJTwQ2D0wysSCxJzhS6PkWThYyg1qRN97i2c9H9C2UaBTA2/n2nutRD98J8l3UGSo16UlPSZNsf9PGTP2PM71H/X5+ke3FaBUe3803ZDIutUjBbaB6Gy//+pkoaEM7niIveXG73IdcdGBgp2leyDXLFYzDre70MCq6nWtq2fVGD0lial7lfmHJS+iwikP0i5r6SXF/VAZQhAAAIQgAAEIAABCEAAAhCAAAQgAAEIQAACEPgBgW0VGL0jSff1TEm/xbr2EjiqicgTKn2gidLzuUpu3jsWLFn4EkquU3wbBEae07UkvTpJE/au5tfQ/vdQuiIYpSmjXP9oSRZ3lZQrNg7Hm0WN2gQyJX2mdb2ed5L0HElx5KK/l/QgSX+yUKqm2C5HZXmepAdE//gISScW2pJGkmoTEdSkp1rSvjFrm9t2jEChlJ/TKz5D0lVyjYvqOcLG9SNhowVwH5P0f6M6fyzJ6fyWLGP42c74js4VgMaiLvdhDkOpklImaeSf2ntqLOtN8Gu7o0vvmLY+pr6fc9iO5ZczRludTaWHyxWl5EYwqp1/2m5IYOT68TtQKsQZEs6ECENOzZVz1kNkOQub/c523sBExwiM4uhHU/HM6WeTAqNN7f8cLtQ5QMDvGo+KYLxT0q2AAwEIQAACEIAABCAAAQhAAAIQgAAEIAABCEAAAnUEtlFgdA1JZyfTva6kT9Yh2JtWqcjCE3c0mOcXijUCsCs16XxuHhHMdYpvi8DI58POI0cFiYsFKleI/qFLYOQqaWozR81xyoZ/Ldh5qQOrRkQwNJwjT/kX3bG4yONYXPT+ocYzfp7ys2Po3pK8BjnFwheLD+MoLxZLHSHJkc9C8Xq+IhIu5qanWsq+nLmOrTNGoFDLr8bmOBWb2/edv5r+a9uM4eeIaS+Q5MgKLrlCREf3en0jhgx2W5D30oJJWAzjO85CGZdPSbpbk2qtoJvRVTfBz0an4tvSO+YQSX8YPRPmuJ9z4I7hl9N/V500zdwbGlHoV8d0mtE2N1JOrsCoL+JOGKtPPJRTJ0wr3GHHSHpfMtc+gVH47POZYqFSMZJNCbZ9qXn/OTdjLUKVWGC0LxGM0neAknkXoKXqCALXkfSJpL33+adH9ElTCEAAAhCAAAQgAAEIQAACEIAABCAAAQhAAAJ7S2AbBUaPl3RCtGLvkRRHdtnbxRyYeOrAdnVHp3G6OTMsKReW5CgPTrsWl7tIemNGR9siMPJUzM0RcywK6ip9Aoc2AcCRkl6SKexqE3JZFGbRzLcyWOdUOUjSKZKc6iMUR7iy87M0VVDOeCV1Uue925bwaxNOtUUoidP95Ubisi1L2VfCrLbuGIFCLb8aW3dRYBTPqSRNV9u97ihrFtB9MQNu2/3iqHSPm/B+yTDj+1XG7L9afh433U/+t1zxbdvzYer7eQl+uWO01bumpNdJstDb5d2NMOWfxnQ60LYmUk6XADpHqJQjHsqpE0/L+/2bLRGF+gRGFku5OIVaTilJjRb6GyMwch85PFPbc6NRpfwCB7cvEULlsMupk0bucxu/U1usTFkXAd9Lfh8Mxfv0yesyEWsgAAEIQAACEIAABCAAAQhAAAIQgAAEIAABCGwHgW0UGH2kSY8TCD9Y0u9tB+6NW5lGqrBBFhlZtOUoGDmClcs24pZHJrNxe0eC+ErGLLdJYOTptKVKi6fZJzC6qKSnNIKs0MYpnSzeee2AyMis7ey3WCAUr5edaWnUgwzsrVXa7KsVntXa0NeuzZGca59/tW4h142iAczNUSgcASIucRQCC8oeLenbGRNayr4MU0ZXGSPwqOVXY/QuCoziVGelEWAcbcttQgQiM/Uz8bclfb0HcNv94uhF95D08ZqFGdlmzP4bw68typnvmIdLelPPHd0mtHW7u0r60EgWNc3H8KsZL7RxukNHwLp98w8lArnacdNIOWdIeq+ktlRZQbzS9ZzOEcTkiIfSOr6nbOdHCyc5lCItt7vS1GihX4tFzTI3ImWuPX31agRGU4w7to9LNe8YPvMuvm99HzsdHWVdBByN80WRST6XN1iXiVgDAQhAAAIQgAAEIAABCEAAAhCAAAQgAAEIQGA7CGybwKgtzP1PSvryduDeuJV2dj1D0rEtlvyFpJMlOfqF03cFccWFJNmB6CgFt23EGXEaLXeVK/gIw26bwMjnxGmHXtyxgkMpmq7eOGBjoYsdUXZ2WECU7l8zt6PUab3iqEIe3sIXt/lOhy1tgpc++5ze5jVJyjdHR3qOpO/OsGNL7bMJP9vYaKFXKEEYd1pLBAiP4WhaFs7ZyRqKmdsR+PZkXhZmvDAScvWlwWlDMrd98Zg1/HKXsVagMJZfrn2h3hiB0Rr5pVEwfD9alPifmWC67nWLYywy+tukr777xWJGRwXpGzu9v6dKCVa7/8byM+bLNYIKi3Dj+6LrjnZKQAuQUqGt2TiyX9f97L7Xxi9zm3VWa4viYpGaBbRzlVRg9NkmCp/HS/djLF7xeqZRg+YQGFlg5vlfT1JpyqwpBEahD/Moje4zlFJujjWdUmAU9obfaXMjPdXO6WeadxOnIHZZInpXra373s6C2jQ1Mem1931XMH8IQAACEIAABCAAAQhAAAIQgAAEIAABCECgisC2CYwsrnhaNNO3Sbpd1cz3t5Edqb8r6W4TIciJ9JAOtW0CI9t/yYbbvVu4DQmM3KQtVZf/3aIXR9VxWi6Luq4i6ZaJMCYMaeeoxT/f6Fm7EgGFoxdZcPbQifZC6KZPcFBiX+jP99ThjQjoJxJbvf/s1HPkFReLkJwyMRXBmbOjnb1K0veSPmLBymcaEVJJBJe57YvNreGXu7y1Ao+x/HLtC/V2TWB0mUaAeJtmgo6A8Y5CKG0CmdCFU2A6IonPgNf40I7IDU9o7oPzBsZem0BmCn7h7viDJOKZ/90R5/4sikTz880dHUeMcr3Tmyh+/7Jl/Aq3Wmv1OIKUK/g9zftkDpFqmwHxnvTz51EdZyi946aYe04fJdGAxgqMwjPixs1z8+wcA6M6U4p9coeecsx4L5Rwz7U1rmeBdpxiuCT6Yc14tBlH4K3NDyVCL49pSfU8bgRaQwACEIAABCAAAQhAAAIQgAAEIAABCEAAAhDYAwLbJjD6c0k3jdaF9Gh1m9QiDX+xnkZfKO3tryQ9TNL7C6JteIxtFBjZ7rZINf73HIGR69nh93xJdlCXFAsDntc4QvrERe6zRIBy7SY1XhwZqMSurrpTC4w8ju+qOzWRlVLx0JDNFiHZ4exoR6m4yG3HpFcKY89pXzy/kvUd4pJ+XiswmoJfia27JjBy9Is/aqKIWWh4ryYqXAkT172SJDu4S8Wjvl8sNHRktCFxUdv9vekIRlPx89wcqc93rUVeJcUpwh6RGU1xbQKtknl21U3PZGmavzE2dAlyHP3PkeksTo1FNq7vd8dnNfs9J4JRjn05adRy+hkjMBorLorPd1skv9C/6zktZs59kTPnqQRGoZ94zNz3sxw70zpxalB/5siJb6zpiDaLEEjTpDnKlUViFAhAAAIQgAAEIAABCEAAAhCAAAQgAAEIQAACECggsE0CIztdzknmdlClI7YA0c5WdZqcmzRpXizcKCkWbNgJ65RhQ4KXtn63VWDk8+JoP89NJlXiwHKaBouyjpaURuNpY/XHTaq0MzNFXCUClDTqRMke6Ks7h8AojOcz/0RJbZGkUpssnLCj+0mSPt9h8BTpleKup7YvNbtkfUvXs0ZgNDW/HJt3TWB0lKSTmomPjbjh/XFk4/zPEeLZwerzcUaH+C7n/t60wGhKfp7vxRuGTrE4dEf7WWhRl5+FuWKLXRQYpdHw/lnSHSSdlXOgR9axkMgRutrOThCcOOWoIwX27efSVGZpX5sWGE0hLoqfL12pQgPvkcu2aPOxa9tm7KUkvaSJeOjPPyDpnpI+t+jMGKyEgJ+J6bugI+CdW9IJdSEAAQhAAAIQgAAEIAABCEAAAhCAAAQgAAEI7DuBbRIYOSrD66IF+7AkRy6gjCPgPeD0OodIshPuBpKunqSY+kgj5HKkIqej+miTzqt25G0VGHm+l24cmXGUkBKBUWD2k5JuIekwSdeLUhbZYW2H/buayEiOvNAWdaeLfYkApe3X/rVrGrebU2Dkcbxn/5ukX5HktFLmF8QU5uX96n3qdBj/OCDMmiq9Ujz/Ke1L16NkfUvXskZgNAe/Ibt3SWCUrqeFhxZKjC1O6ehof04henATPc19Ot2XI89ZbPEnzVn5TuFgaxLIzMXPSMzQ97MZxne07xg/C32/+O7/2hbzKzS9t3oqWJ1qL/cNGq9/m4goR3SzCxGMwjwtcPVzvVYwMSZ60pi9NFUEozE2lLZ1REsLmP2+7HJCI35eKi1gqb3UP0DAokc/E0O5exPJEz4QgAAEIAABCEAAAhCAAAQgAAEIQAACEIAABCCQSWCbBEZOdeG0FqE8U9JvZc6TahCAAAQgAAEIQAAC8xC4gqRXSDq06X6JNGlBbOgIf10pu0KdL3WIb7ZdYBREQRYNWuQypoToRFNFJcu1ZRsFRnHkNEfs+jVJH8ydMPU2RsDpQJ0yN5QXSTpmY9YwMAQgAAEIQAACEIAABCAAAQhAAAIQgAAEIACBLSSwTQKjj0u6bsTY0UvesoXMMRkCEIAABCAAAQjsGoH7N2mjPK8lRBdBHNSXAs229ImItllgFARBXenMSvdXYFETlbF0rLj+tgmMHMnypZJCeuGXSTq2MmXwGG60LSdwe0lOPRzKJyQ5GhUFAhCAAAQgAAEIQAACEIAABCAAAQhAAAIQgAAEMglsi8DIv9A+J5nTpSpSk2RioRoEIAABCEAAAhCAQAEBp+g6RZKFLy5zpo0KkYlOy4jcE4Q4bcKZbRUY2W7Pa0xKtHhp49ST/yuDacG2GKy6bQKjW0p6k6RLSPq6pLtKevvgLKmwBgJOffnVxBCneq1NK7iGOWEDBCAAAQhAAAIQgAAEIAABCEAAAhCAAAQgAIFFCWyLwOi2kt4akfmwpBsuSorBIAABCEAAAhCAAAS6CPid8qGSnttU+ICke0r63AzISgQ2IY3Y5SUdLunsyJ4SgVFXP7E4Z2w0oTDGYZK6IjP9mKSLZYoignjHU+7qLx6zr94My/j9LrdJYHRRSU6z5X3u4rSAD+EHD3NtjVn6PUvSwVHPt5P0tllGolMIQAACEIAABCAAAQhAAAIQgAAEIAABCEAAAjtIYFsERo9Pfk39+5KO3sH1YEoQgAAEIAABCEBgWwlcSdIrJd28mcCRTdq0/5xwQkHQc4yk92X2ayHRXUYKjMJQFvicKOmolrGH0rUNmRuLfcaKldKxgpiqzwa/Xx8n6bwhQyf8vETkNeGwVV05ndZrJF2L6EVV/NbQ6KTk7Hr/PXkNhmEDBCAAAQhAAAIQgAAEIAABCEAAAhCAAAQgAIFtILAtAqPXNykIAlM7rE7eBsDYCAEIQAACEIAABPaIQBw1512SjpD0xYnmH8Q97s8p2MaWMeKWVGg0hThnToFRzCqkjYv/bQr7a9YjrMGmxs+1+cKSnijpsU2DF0j6rYXFWLm2Uq+bwAMlvTj6+A2S7gYwCEAAAhCAAAQgAAEIQAACEIAABCAAAQhAAAIQyCOwLQKjv5HkX6yHciNJH8ybIrUgAAEIQAACEIAABBYicElJvyvp3s14U0YxsnjpahOJi2zeGIGR24doSmdOFPknJ0XaVMsYhGAfa4nsNNUYOf1si8Aojl70KUn3kPTxnAlSZ1UEDpHk9I2hOGXiNVdlIcZAAAIQgAAEIAABCEAAAhCAAAQgAAEIQAACEFgxgW0QGF1E0rcShj8u6Rsr5oppEIAABCAAAQhAYF8JxGIMpzFzuq/Pj4ThiEGOhuQUbFOl8JpasDRyinvZfKzIawloF5X0FEmPaAabUjS3hP2McT6Bi0v69wSI1/fbQIIABCAAAQhAAAIQgAAEIAABCEAAAhCAAAQgAIFhAtsgMLqOpE9EU/lc8+v14dlRAwIQgAAEIAABCEBgaQJ+v3xAlIrIaaWeIem7SxvCeBCYgMAtJJ0i6QpNiubj+KHDBFQ318VnJV01Gv66kj65OXMYGQIQgAAEIAABCEAAAhCAAAQgAAEIQAACEIDA9hDYBoHRHSX9YYT07ZIO2x7EWAoBCEAAAhCAAAT2joAjhVhU9GBJfy/prpI+tHcUmPC2E7i0pN+XdLcmtdb9JDlFGmV7CfyppFtH5v+apNO3dzpYDgFveSwmAAAgAElEQVQIQAACEIAABCAAAQhAAAIQgAAEIAABCEBgOQLbIDD6TUnPjZD4S/6jl0PESBCAAAQgAAEIQAACEIAABCCwAwROknRUNI+HSXreDsyLKUAAAhCAAAQgAAEIQAACEIAABCAAAQhAAAIQmJ3ANgiMninpkRGJx0l66uxkGAACEIAABCAAAQhAAAIQgAAEdomAUzY+JZrQsyQ9apcmyFwgAAEIQAACEIAABCAAAQhAAAIQgAAEIAABCMxFYBsERqdKulcE4L6SXj4XEPqFAAQgAAEIQAACEIAABCAAgZ0kcB9JL4tm9ipJv76TM2VSEIAABCAAAQhAAAIQgAAEIAABCEAAAhCAAAQmJrANAqN3SDo0mvdtJP3pxBzoDgIQgAAEIAABCEAAAhCAAAR2m8Bhkv4kmuI7Jd1qt6fM7CAAAQhAAAIQgAAEIAABCEAAAhCAAAQgAAEITENgGwRGH5F0/Wi6PyfprGmmTy8QgAAEIAABCEAAAhCAAAQgsCcEbijpQ9FcPyrpBnsyd6YJAQhAAAIQgAAEIAABCEAAAhCAAAQgAAEIQGAUgW0QGH1O0kHRLH9a0mdHzZrGEIAABCAAAQhAAAIQgAAEILBvBK4m6e+iSX9e0lX3DQLzhQAEIAABCEAAAhCAAAQgAAEIQAACEIAABCBQQ2AbBEZflnSZaHI/Kcn/RoEABCAAAQhAAAIQgAAEIAABCOQSuKykf40qnyPJ/0aBAAQgAAEIQAACEIAABCAAAQhAAAIQgAAEIACBAQLbIDD6hqSLRfP4cUn+NwoEIAABCEAAAhCAAAQgAAEIQCCXwMUl/XtU+ZuS/G8UCEAAAhCAAAQgAAEIQAACEIAABCAAAQhAAAIQGCCwDQKj/yvpwtE8/ouk77CyEIAABCAAAQhAAAIQgAAEIACBAgL+u9J/X4bivyv99yUFAhCAAAQgAAEIQAACEIAABCAAAQhAAAIQgAAEBghsg8DoP5M5bIPNbLz5CfyYpFtLOr1yqCtL+kJh2/8qyb9yPq+wHdWHCZjtnSWdPFyVGjtAYN/Or+d7oqSjJP2GpFN3YA2ZwnIE/j9J/1PSr0s6d7lhVzOSz48jWe7j3KdYBO6fKSjSx64R4O/LXVtR5gMBCEAAAhCAAAQgAAEIQAACEIAABCAAAQgsQmAbxDp8AbzIVtjIIHZ6/XdJH60c3Q7XJ0Vt/5ekEzL68pivlXSmpOMKBEN28r636T93rD5z3N9BC4sNLOR5gaQnSDo7g5Wr2M5bZLCt6TuYEDtAw79NwThzilSrILDv57cEWbhzrhc1WpvQyOfXwqfPF96LORziu3pt886xf9N1LIi9r6S7SDq84O7etN1jx0/PzdTPhLAvf1HS+0Yamz7DprZ1jHnbcP+Mmd9Sbb1fzijcK13iQK/J/SUdX/AO6nmGe9rvumP37FLc1joOf1+udWWwCwIQgAAEIAABCEAAAhCAAAQgAAEIQAACEFg1AQRGq16enTcuOPd+v9KhnQqMPlbgfA3OwBsXtHH0iFOiVam1O3SxpNN9jIMxFlblbspSEUGbwOhP9zhiRy7nTdbb9/Nbwj7cHWPvjJIxS+qmd5vbjhVdBEf4YS2GlNzVJfPY5bqB5+ULnlnbyKPtWRDPY8rnQq1IuYtr2t8U52iKNVz7/TPFHJfoo219S8aN79S2d7KSvlx3TSK2UtvXUB+B0RpWARsgAAEIQAACEIAABCAAAQhAAAIQgAAEIACBrSOAwGjrlqzY4CFnXXGHMzWocbwHZ0+tkyU4eL6UIWSJneW148Xo2talVJQztBQ5zrCcudQIjErXszSFi+f22YWjPw3xnuNzzm831U2e35K1jh3JY0U7JeMO1R3aWzVCjpK7oqb/oTnt+udBKLJr7HKeVX6mfFiS/zvnuTW0F9r2/1jhWzyPtZz1td4/Q+uzxs9z9mmf3fG+nUJgVPqetUamm7QJgdEm6TM2BCAAAQhAAAIQgAAEIAABCEAAAhCAAAQgsLUEEBht7dIVGW5Hhp1ptanI4sGCA3msYyMnoo5tPkLSKztSSPQJjOyIfVRGpIfcX/aHeU/l2A395Tg0zeGRkl4k6dyOlc9x7OeM1dZ97tzDetQIpUoERrGTb+w+LDpIG6rM+e0Gv6nzW7IVxgohPZb3gNMaHttzB+TY1CcqqhFE5Djca/rNmcs21vE6XlPS6ZXGx0LXbeWas2eMZ+67PT4LJYKlazRnsO1ZPOYZWLklBput6f4ZNHblFUrXN95j6XktEcjGWKZYz5VjXsw8BEaLoWYgCEAAAhCAAAQgAAEIQAACEIAABCAAAQhAYJcIIDDapdVcZi5TCYxynCR2zhwt6cclndAyvb4+ckUoscO2SxjT5ySqpV7qqMp1ytqeqR2zSwuMSplOJfoqHXcb63N+pfctuHC5Z6fPpDTVWK6wJDdCRk5/OfdPjbBwwaVYxVBjBUY1qT27Jm5x3k1HpCe9UkfbochYbfZsYu/kPPvbbI3TCaZ2lz7X596Um7x/5p7bJvovXV8ERptYpfwxERjls6ImBCAAAQhAAAIQgAAEIAABCEAAAhCAAAQgAIEfEEBgxGYwgeCIPkbDzvcpBAqhj5yoAcEJaIFRKgzoEhilDs7XNNGM/rFjuYeioJTYm7Ojwpxc12N3RSWK+8oRZOWMXVMn10lZ6nyLbSmJYFQzh11uw/mVTukR1k19fnP3Uq7AJ7e/UK82Elk8Tm4knDCHMyuFKF1z873n6HS5918po7XWz4k0t7TtNQLNWGSTY2/NGDn9jqkT9rb7OFzS2ZmdpWK7eG5jnoGZw2dXW/P9kz2JlVUsXV8ERitbwMQcBEbrXh+sgwAEIAABCEAAAhCAAAQgAAEIQAACEIAABFZKAIHRShdmYbPSCBl9zsCxAqPg9HqmpFMz59nljO4S3ZSmnuhzogcHkU09riNVW+Y0flAtOGdzIoeERgiMSinvT33Or/RaSW0imDnOb87Oqo2Okvadrq0/t8DI6R/fkWNIR51cgVHuEKWCoVikkSM0zbVj7fVyIkFtYg6lAqAhUe4m5lA6Zq5wNu23T2RSKkAptTm3/trvn9x5rK1e6foiMFrbCl7QHgRG614frIMABCAAAQhAAAIQgAAEIAABCEAAAhCAAARWSgCB0UoXZmGzYmfUkLO3RmB0/UaYc46kF0h6QkG0AKPoEiV1iW6C83NoLjFmM/hmi4DIY7h0pWi7S2H0g8Da0Zja+uxa+jkERreS9OGMCEq5jtgu55vX39EhzuvZ17URjNzuYhlzWPhILToc51da6vzmLGy8l0vuoLa++9Ix5djSVSdXYBTm8sqB6Hah3hcz7rU0ssoUEZnGsFiqbUmksbltKhVKpPbsgsCoZg5DKerGcp1i3bfh/plinpvoo3R9ERhtYpXyx0RglM+KmhCAAAQgAAEIQAACEIAABCAAAQhAAAIQgAAEfkAAgRGbwQRK0uCUCozilDC/URC1KF6Z4KQ5KEmp0ya6CY7zyyfCH/97jbipa4ekkShy5zYU6SP0m0Y3mlpgFAsXhiIpjRUY5URsqhUY1YjJdu3Uc37LV7T2/A6NNKVzPxbi/P6EEdQ8h1yBUVzXIqO+qHPhLA7dhaFeadScIfZr/nxImNJle3xPTyXECmv/+RF7qkacs7b1qXmmDqU3LRWgTM1kW+6fqee9VH+l69t3z5ZG2gxzrNm3S/HZtnEQGG3bimEvBCAAAQhAAAIQgAAEIAABCEAAAhCAAAQgsAoCCIxWsQwbNyIISHKibZQIjNJIFZ5oraO8zbHT5mgJ9rU5uWNn7RzQh4Q6wdnkyEWOYJSWvlRXc6bWGXL0TyUwmoN53Gft3prbrrn75/xOQ3jo/A6NMqVzP+5r6HwO2dX2eYnAyO1z9ljOs6F03Jq5rbFNuL9L7qh4D4Q5TbEXbIvXys/DcythbbvAqC+yjJHEz9tY2DW0x0sFKJX4W5tt0/0z5byX7GvMe1h6dtvej0vnMvaZVTrertVHYLRrK8p8IAABCEAAAhCAAAQgAAEIQAACEIAABCAAgUUIIDBaBPPqB8mNPOGJxBGJaidW4xRpc2imAqPgYLNdxw2k5OqyfcjxWDtnt+tLt+bPUwGUndHPkfTpyOGZIwLLsbEkishYgVFO+5woR+m8UkGWP6/ZWzm81lyH83v+6sx5fvv2QG0Erq4+SyKM1ezNNqFPV6S40P+QeCInIsc+RhyLRQkl91O4N0sjF/WljfQaPV/SQwvTlKZ7bNMCoztKenvlM95zCXvV//vwFhZdEc6G7tqhMxI4uh9HkGoTGtec5227f2rmuIY2ueubY2vOfZnTD3XqCSAwqmdHSwhAAAIQgAAEIAABCEAAAhCAAAQgAAEIQGCPCSAw2uPFb6YeO6ZyoisM/YJ/LqJt46YCI9d5YYfDMNeuuQQKdiY9QdKxHVEjhhyEU6fFKHH05wiEzLfLkZ7TPhVX5Tjih5y9uWu+zfU4vxdcvbnOb98eiSNR5Ozbof0W9zeUbqyrr5hDm0AlFRh9WNKJko6KOkznMiTKCH1aNOEobWkpSeU3xGhbPo/vxJK1jNenpF28d1IxqvfEEyW9dKS4yOw3KTAKY5cKr+I90/ce0/cs7kphGvrOEaDEIu0pBMNrvH+25XzW2unz+c0RAreacfuEgzX90UZCYMQugAAEIAABCEAAAhCAAAQgAAEIQAACEIAABCBQQQCBUQW0HWuSpmkYcmZuWmAUO+Ri0c2zGgf5K0dGBZhDoBD67LNtSISzBoFRydaP04EMzS12WPt/54g0wr59pqRTSwzbsbqc3wsu6Bznt2/LpFFm7i7pSZKG7tGuPmNhyVjxwdhoc2lKnzFsp4gut2NHt3M6banRaueeIxqu6XvudKO5NtWKjPoEtl0Co3A2w/OqLb3ckMBoyrSxtmPN90/uGm5jvakigZXMfZOivhI7t6kuAqNtWi1shQAEIAABCEAAAhCAAAQgAAEIQAACEIAABFZDAIHRapZiY4bEv8i3Ee8dEHhsSmDUBigW3Zwh6aAJxCZjnOhdi2jH0NU6onq4TRjzxj3Rl9YgMEoFB7mbtkRg1CeqiNPimMdnJ1jv3DmstR7n94IrM8f57TvXp0hKRRy1EUVKo1GN2ZO1abt8lz2q456KRSep8MOf3XRE6soxc922tmPu+lRUtusCo9c0+/EfCxa57Y5oE/7EXXo/H99EgLpewVi5VWsEiV2Ck224f3K5rLXelCLAmjnOda5rbNnmNgiMtnn1sB0CEIAABCAAAQhAAAIQgAAEIAABCEAAAhDYGAEERhtDv4qB21LWDKWdWqvAKE7JMyaVxNQCBUc9eLAkR1g6r1n1rsgifU7GMU7nts1WkiJt7GadQmBU6zQda/ua23N+f3h1pj6/beufphdzSrC0xHVyncHhjNcK+XL3auocz4kYltN3fK851dppUTrIK0v6Qk4ne15nzL1cm1atBvkmo6kMRQnyfKYQgLSJ5Cwo7DsvObbV8I7bbPv9M3b+a2g/xf4aM4+5nxFjbNumtgiMtmm1sBUCEIAABCAAAQhAAAIQgAAEIAABCEAAAhBYDQEERqtZisUN6XPEB+dhW/qRbRAYjRHjTC1QiCOFpItsvsdIcp3PD0T3GDOnts01xpFdulnHCozaBFm5oo1SW7elPue3faWmPr/pKOEc5uy/2JahVE6h36F6U+zPNFrLkMDIggb/59MDg+c+GwKXL/ZEdZtintvWRxwBqkZAMPUzoo/f2gVGtn0oKpHrtO39IOC5fBKpy3y9xz33tvRo7m9ugdEu3D/bdi7b7K19zoQ96T4Pl3R2JoyutH2ZzanWQQCBEVsDAhCAAAQgAAEIQAACEIAABCAAAQhAAAIQgEAFAQRGFdB2pMmQwCR1zoXUVblO5CkwdUX6Kem71FGb6zga4hdsbPule+zUdD9HDDgt3VefUKmER1vdmvQsfWN6Ti6nNv8dC4wcaeqFkmrSzJSu5Vgubu9z4DX86BSdTdjH0P7j/PZHGhnily5VqF+6B+NoI13ioT5B54Rb5gddpfdqX1pCN+oSXKS25T4bYiFNjlBrDIO1nt+u/RXWIkfMEvextOAnd63HrF1X2xIRT5xCMkQaG4rSGO7OL0XP5XAGcoXAczxTHT1pF+6fkj2x1vOb+56YznUKgdGQILSE777XRWC07zuA+UMAAhCAwFgCF5F0DUk/LekgSf9N0hUl/aSky0j6fyT9uKSLSXLdC48dkPYQgAAEIAABCEAAAhCAwOoJfEfStyV9U9K/S/o/ks6R9K+S/knSPzYBN/6u+VG761K2kAACoy1ctAlMLnEOxs7gtqFLHV7uoyuyQFtfUwhrgrMvx9mf4zhKmQwxMG+LatJfrHf9exvnKTh0bZ0u+6/f/MI+pHbL2Xpt4oGDJb03co5es/n/cX+vbfgMiR1ybJiyTsp9aK2nHLurL86v1CXWmev8eh/0RS7pW/dY0JPunyUjFwUbu+6SLsd1fG/Osb+nFmPENq7x/KYMuwQzuSKjWvHbmLUsuYPGjNP3LMzZN37XuL+k45sUpeF+uHFPBJm2uYV/GxJ3lIifcrl47F26f3Ln7XprPb85z5m2eSIwKln9+esiMJqfMSNAAAIQgMDuEPDfhIdIumHzY7HrNt/r7c4MmQkEIAABCEAAAhCAAAQgsAkCjvL+CR3w+Z0l6YM9GQQ2YR9jdhBAYLR/W6PWMTink7k2LVBNSpictCk1u2LI2XllSV+IOg48HdEnRFboG7dmrjXziNtMwcoRSk6T9PaB6AtLR+AoYdMWhWpTQiPOr2QxWk0ErL41Hzq/JfulrW7sKA8ihfBvS+6ltnvc9txC0pMktQn84jZ9AovcvRmLEIcEG2O5u/2azm88n5zIUN4jd+kRw2xCXOQ55K71FOuX9jFGxJMTiagtullppMG575NSrmu5f0rtXuv5RWBUs5Lra4PAaH1rgkUQgAAEILAeAn5v9t+IN5N0U0kWFFEgAAEIQAACEIAABCAAAQgsQcCCo7+Q9G5JZyA4WgJ5+RgIjMqZbXOLOZyCUwiPaqPWzCG6qXUcle4L2+5igVFOmWOuQ+OahcNZn9tUjFOdlURzyWm3KUf5EIPweZtIwZ8t6Ujm/A6v1lLnd9iSC9aIxXoPl3RY858lxUW2qC3tpEU+H5Z0oqSjWoSAcwmMau/9Uvauv4bzG9tdcpb7IhxZFLb0Hor30dwp7trWeozAKHDvurfjfZJGPrQQeOh5Pca2mn2d22Yt90+uvWm9tZ3f2ucMEYxqd8A87RAYzcOVXiEAAQhAYHsJXEfSr0i6XSMq2t6ZYDkEIAABCEAAAhCAAAQgsEsELDZ6q6Q/lvTJXZrYNs8FgdE2r16+7bEzZKxTN00PtqTAIp3xHKKbWsdR/mocSLXkX4Ed16RtcduhFCzxXP+gGcy5KscWj+syZxSlHIFRGi1pKKpVKpQYu69zOHaJ6eY+A5zfnNU5UGeJ85tvzQ/XjPf5Enu2686MRU4hilBsW7ynd0FgZA6bOr/xGtTuz/Dc9b14TJM6yiK1TYiLPJ9NRpwbI+IZigjVFlWqJpXp3M+E2jto0/dPrd1rOb/B/i7B05j55bZdIupbri3bXg+B0bavIPZDAAIQgMAUBK4h6e5N1NTrV3T4OUmfkeT//gdJX5T0JUnnSPqKpK9L+qakb0n6TkX/NIEABCAAAQhAAAIQgAAEtovAhSVdtAlecQlJl5Z0GUmXl3QlSVeRdFVJV2/+u3R2H22y5rxO0qdLG1N/OgIIjKZjudaeghBjSLCRa39bBIxNOdO2UWBkB98TJB3bEtYtOG3bHEjxXF8k6VRJr2z+O3ft0nqxw31I7JArMmizJTdaR9veyp3bUo72NhvnHJvzm7sDDtSrFXCUjVJXO05TtIk7MxZPxCKV+L5pu4Nyz37uOW9LQVVHtLzV0uc3tnDsvFOB1NCdXU4nv8U2Coxy0qMFAY6dIiFKX0m0wTHip3z6dTU3ff/UWX3BVps8v7ElCIymWM3N94HAaPNrgAUQgAAEILA5AvdpojEfWmCCo97+laSzJPn7xb+W9I2C9lSFAAQgAAEIQAACEIAABCAQE7i4pGtLup6kG0r6eUkHFyB6p6RTJL28oA1VJyKAwGgikCvtJjjL7EzOiVCTM41cJ3JOXyV12oQ5qcDoypK+UNJpS905BQp2cL6gERid3TP2jSUdLimuE8/1WVE6o5HTvUDzPof1GIdy7Z6JHaLpPOcU9QwxbbNrjqgCnN+hlfjhz+c8v+XWHGgRC0Om3Lc+ky4WG+aUcA59zoNI0VFwhvbuLgmMzGmp8xuvidfqahkptrrWsUvQsIkUZbZxzPMgZ6/21akV8QxFCYznFZ6FvoOfL+mhyfO4y75a28Yy6Wu/lvtnqjlu4vymttc+Z0iRNtUumKYfBEbTcKQXCEAAAhDYHgL+e+RISfdvfkE8ZLkFRX8m6T2SnJLga0MN+BwCEIAABCAAAQhAAAIQgMBIApdsMgD9sqRbZgqOHEH1pZJeLOmzI8eneSYBBEaZoHaw2q0k+QuDcwvnVisW8TB2yhzRRN45r3JcNwtO1UdKepIkOwOD6MYhmU8o7DuuXus4Ghoy9OuoQ11ir3js1HEcOy7fOIPAKKTe8Z5I1ya2qybyyiad0UPrUvN5W6qlGi41Y4c2nN92enOd39q1ilNKTrlH4kgeOZFsApcgXvQLl4VJ+ygwWsP5LdlPbWvdJjgaEoqVjDlUd5N3em0kHrdzCNY4NenQs79UGJYjMLLI5JqSTh+CPMHna7l/JpjKD7pYw/mtfc4gMJpyJ4zvC4HReIb0AAEIQAAC20HgkCaCtr+LGypvk/RHkt4q6e+HKvM5BCAAAQhAAAIQgAAEIACBmQn8lKTbSbqDpNtmjGUfvAN9fDCjLlVGEEBgNALeljcNjqfSiBpjBEbB+VaTri12lBm9nam3iARGFhUFx9OY1GGljiOP6f8M5Xr03K2cbIs2EjtMLSw6qMXx3yYwSiMdhfmbT0jv4v8dnFpnJs7Vrn9Pt3auU8xj3rTFgTs2NdAaj1rs5KzZz2PnxPltJzjX+S1dr3BmHNpxiTIkXgr2nNYIMHOjEtn2Nof+FHPKEUZNMU5bH5s+vznzivdQ13O6TWi0xH2UPo9z5jNHndy55rwbtKVHK42KOCQwivfdnNGn1nb/TL32mz6/pc+ZMP/cd6mUV+14U3Pftf4QGO3aijIfCEAAAhBICfyCpIdLuusAGkcoeq2kN0j6MhghAAEIQAACEIAABCAAAQislMBlm79vnAHIEY76iv++eY6k9690LltvFgKjrV/C6gls2kFY6lwLjrs4SkOaIs0wwrxqozmUOHJiJ9dQejHbFsRFbc6/mEebk3KTAqOavRLzD+3bRBApi3RfxJ8PiSiqD8MWNqxZkymnuU/nt4TbXGKcPhty1sL3h8WhQXhYKzDqu1dzxae7KDgs2SNDdeOIRbkCGvfZlVKy9lnYZ+e2raGZmk8svE3n1zcntz0jI9Vsn8CoTQxWKvAe2jtrvX+G7N62z0vuz3huCIzWtdIIjNa1HlgDAQhAAALTEbiOpMdIuldPl45o+weSXiHpk9MNTU8QgAAEIAABCEAAAhCAAAQWIeC/e+4t6X4DKaBfJelp/N0z/ZogMJqe6bb0WJviJNeJ3MahTRCUw6srMk9bf6Hu5SVZxejiX2M5kkiOQCVXYJTrLIydxW1zbRMHhDZBtJTa5DRmJ0paIoJRrcNySDAVWAw56tLxp3bI5uy/Ndbh/LavytTnN3ftu87JXFF60juiz87g1H5mJHIcOndxf7l1c58N2yZOyd0DY+qlz5Mx91zNM6fU9m1aw8D2LzoiCHruQ/dG7XMwh2uOQHConzXfP0O2b+PnuXdiOrcpBEY577HbyHQTNiMw2gR1xoQABCAAgTkJXErSEyQ9rGcQf5d0kqST5zSEviEAAQhAAAIQgAAEIAABCCxI4IGSjpZ0cM+Yz23+Xvrqgnbt9FAIjHZ6eXsnt0mBQqmDJE3vEybWJVhKnZ9DDtcpd0EsKGgTIYWx+hi43RGSnOrtvBbn55ICo1w2gXEacSPXcetx2qJL1Drycu3e1nqc33lWrlQQlDr2w7meW4CRKzAK58+0jmvuE//vknOVWxeBUfmeTKMOlT4bh0YsiXRWInQZSgU2ZNeSn6fP/75Iel8aiHI0ZPfSXNZ+/wzx2tbPl05BF3Oa+o7Y1jWYwm4ERlNQpA8IQAACEFgLAX+ZfkLPL3edBu15kt60FoOxAwIQgAAEIAABCEAAAhCAwMQE7iTpN3vSpzmSq7/D948uKCMJIDAaCXCLm2+TQKEr7VmXwKj2V+JzLGcssClx4Ma2bDKCUS6TLnFBsD2NthT6DWvV5djNFTfk2rkr9Ti/m13JVLSQpqFai8DIdr6wieZ2doSs5Fzl1kVglLcn20RFH2oi7R2TkYYrb5TzU6aFvdkltA2iUPd7TUmnZwywtJAmw6SsKrHgKhZqTDWfqfoZmsy23D9D89jWz2OBUUkKwtp30/gdEIHRdLsGgdF0LOkJAhCAAAQ2R8C/0P0dSYd2mPBeSY5k++bNmcjIEIAABCAAAQhAAAIQgAAEFiXwq5IeJcnf3baVd0r6bUkO5kGpJIDAqBLcDjTbFoFCcKwc1BJZoEtgtDZnjJ1KDlV9rKRzO/ZOcOI7atGpSZ007ds/LJgiLXerd+2nrvR2od/gcDszibASPs8VN+TauSv1OL/Lr2RJur41CIxy7pTDmpes9/XgzD2DNQKjZzV3me+9PhuWX+3pRkyjnbSlP5s7IkqbCMJjPl/SQyXF4rOhmQ9FpRtqv+nPY/strrKoy+8SIa1qCYt0LnMKjLbt/tn0Os85/iYFRiWCpjkZ7ELfCIx2YRWZAwQgAIH9JvD4JmpRG4W/kfTknhTB+02O2UMAAhCAAAQgAF4MrAgAACAASURBVAEIQAAC+0DAfjr/3eQfVrcVf5/vv5soFQQQGFVA25Em2yJQCI4c/+oqFd50CYy8RHM7+KfeBnYeXlnSyySlYptUpPPNFQuM0hRTQwKioVRPueKGqddj7f1xfpdZoRKnfmzR3PfP0LmxLb4fXRwqPy1d58rn1QKMj0YNcs9gqcDId/olJR3VjFWanm6ZHVA/StgDbYKitNc5BUYe/9HJmtbP6vz0elMIcsbYMbZtGgVoiv03tcBom++fseuzi+1rIxjtIos1zAmB0RpWARsgAAEIQKCGwHUk/a6km7U0/q4kv9c+taZj2kAAAhCAAAQgAAEIQAACENhBAo+V9CRJP9Iyt3dLeoikT+7gvGedEgKjWfGuuvNtESjYTocyO7wlykKfwCg4ck7r+VXXJhfI87ppS9SeNid9KtKx3SdGjvmx86hN3RaP2+VYDfusK63H0Oe54oaxDLatPed3/hUb2pt9FmxaYGSRkCNdOCT+eS2G9p2rNIXX/KTPH2EKkceS9k411tTCgznvzaG0llMxWaKfVMAzNjrMlAKjbb5/lli7bRxjynOeRrYcE3lrG1lOYTMCoyko0gcEIAABCCxN4IGSXiTpwi0Dv07SYyR9dmmjGA8CEIAABCAAAQhAAAIQgMDKCVxN0tMk3b3Fzu9IerCkk1c+h1WZh8BoVcuxqDHBebXooNFgOY7kkMrkix0ioT6BUdu87JBxjvp3ZE7aX968sSWtWde/Z3b7/Wp2NB0nqS31Wyoesc0WCgRmgcuNE+FVVzqyrihCQ9GFcufTlzInrFGb4zYn1c6cjvLc+a2xHud3eFXmPL9Do29aYDRkX8m5Kqk7NK4/n5tNjg1rqzOl8MBzm3rNYl65karWxrjNnjYxXZcYNmc+UwqMcsbrqjP3GcuJoDbG/l1tO9U5j9+dAqsx+3ZXeQ/NC4HRECE+hwAEIACBtRE4qeNHZv8i6RGkQ1vbcmEPBCAAAQhAAAIQgAAEILBCAv7u/NmSLtdim4NxHL1Cm1dpEgKjVS7LIkZtWqCQEzXHzpjnS3poS/QiQyoVGLk/51o8PSJsR+xTJD0uERIFB+37EnGT//23m6hKOQ6d4Ah6pST3FZeuSBCpc9gipFMkhfHWJjDq+iV9l+ApMBj63PXmdJQvctBmGoTzewDs3Oe3dvnW7uAvOVcldXN4zc0mx4a11ZlKeJDerYc1kazSZ8+Y+e/K+sUCWz///R4wNl0fAqMxO2tdbTf9jK2hkSPcr+l3V9sgMNrVlWVeEIAABHaPwDUk/YGkm7RM7VWSHibpy7s3bWYEAQhAAAIQgAAEIAABCEBgFgKXlfRcSfdq6f0vJd1P0qdnGXmHOkVgtEOLWTiVJVMs2UF954rwYnbWObzzqR1zKxUY+Vf3Fuuk/XWNExzrJ7SIg3KdrBYD3VrSH0YCoXg6XesQz8317xJFK1qbwKhLKDUU5WDoc887R9xghp9vWaPCI7FV1Tm/5y/XnOe3dlPk3g+1/eecnb6+c85VaF9SN2c+c7PJsWFtdbZJYNQXlW5tXLvs6XqGxhGNasQaCIy2ZQcM29kWJWi41WZr5Aj3N2vhukZHYLSu9cAaCEAAAhBoJ3BbSa+QdJmWjx3C//cABwEIQAACEIAABCAAAQhAAAJVBB7UpKBOG58j6d6S3lbV6540QmC0JwvdMk07NO8v6XhJ5xVgqEmP4l9c3V7SczpENm3D26ntL0ye1WNfqcDIjm2XVGDkObkvf35uYoz/7VFJKrJQpWT8Lsdj7LyPIyIFh/PbJV0ySaW2NoFRn0gqFkbFaHPSo7n+kLihL0JUwbbeuqqc3/OXbInzW7pB5hbRIDAqXZF1198WgVFO1Ll1kz5gXTifaRTCVFTSltqzb34IjLZh9Tdn49TnfHMz2Y2RERjtxjoyCwhAAAK7TMApv1/cMsEPSzpS0lm7PHnmBgEIQAACEIAABCAAAQhAYAECN2z+7jq4ZSz/3XXyAjZs5RAIjLZy2TZqdI3AKBhc4px03W8OiJ9KBD62wfXP6ElVdkzLZ8FmR8g5LrEndkYOpUvrE8oEZ+eftoicgkPqtChV29oERm1O1Ta7442bu4+GBEZ9UaY2elBWOngu9zbz9/n8li4nAqNuYnOzKV2rNdSfWngwdG/WznmssK123CnbDd2B8XO9NCIMAqMpV2r3+pr6nO8eoWVnhMBoWd6MBgEIQAACZQQeH33/E7d8paT/Iek7Zd1RGwIQgAAEIAABCEAAAhCAAAQ6CFxY0v+WdETL5/7O/8mQ+2ECCIzYFaUEhpxzQ/3FzruaFCRx/yUCoz4hypAYpi8lTGh7PUlD0Q66hER9TqfAO+57TQKjLtvNzLa3RYUKa3H5jshQ8RoPOcrb+AztwX3+nPN7wdUvOb8l+2ZuEc1YocfQuSo5gyVcXHduNqX2rKH+1MKDkvUtmb/v9a6odCX9bKpuVzrP1J5Q78wWYXGf7aUCo1tJ8i/Q08iJY/nMfcbG3j9j57et7ac+59vKYS12IzBay0pgBwQgAAEIpASeKemRLVjGfn8GaQhAAAIQgAAEIAABCEAAAhDoJhC+309rONOSMx1RIgIIjNgOpQRqBAqxEz8d72MZIpMuG0sERn2pzoYiswzNOdjRFoEotr0rHVqXYMht3feVEidnl0Cnax5dztJcJ6rZXa3lF3RdkR76RD8lUZ88/yFHeXCkDom7Svf5rtYf2stt8+b8lu+GkrupvPcD4r33Ng1r9v7Queq6t2rGSuc3t/ihhuem20wtPChZ39y5Dwlxc/vZVL0SYatt9Bk7qCWlap/9JQKjsWc4x465nFBz2r6p/bHEuFOf8yVs3uUxEBjt8uoyNwhAAALbS+CFkh7cYv59Jb18e6eF5RCAAAQgAAEIQAACEIAABLaCwH0kvazF0hdJchYkSkMAgdHub4XgzC1J9RE7J6cmFOxwvydKOqoZoMZxnevEH4paMOR4HPo8drYNpUrLtdlYgt1p6rYxAqOvNUpL876FpCdJGtobV5bkL7Rct6uE9Qu2OXT3qUnlUnGRm/c5ymv6m3o/z90f5/f8c/ClyohYU57f3PXuUjrnti+tVyokKIncVCNWCfvW84hFpDGXUptLmWxT/amFBzVrNsRrm6MXDd0BQ3PP/TxXYNQm2hx6d8i1wfXWfv+UzGWX6k59zneJzSbmgsBoE9QZEwIQgAAE+gicFH0/Fup9XdLdJPnHbBQIQAACEIAABCAAAQhAAAIQmJ/AYZJeL+kSyVD2pR89//DbMQICo+1YpzFWzikWSu0qdZDFtg1F/2ljkCPWyUnJNuSMjftoE0LljBHsL4kg4/m5nJBMvstJ1SWkSsc8OIp+4q5LHP19jtHAweKi9yU2DzHs2uMl+7d0/405V0u1LZn/WJtK+e3j+c1lHO6mIfFebn9D9bwW35R03lDF5vO5BUaxGbEAM/73GlFp5vS2rlpflLCxk6l5tqZjhjUsvSPG2j5F+1JRR9d+ncKWoT5KnsV9fa39/hnisKufh701JnLnrrLZxLwQGG2COmNCAAIQgEAXgbbIRf8k6U6SPgg2CEAAAhCAAAQgAAEIQAACEFiUwCGS3iTpismoRDJqgCAwWnQ/bmywOJpErhFLOUBqU210pedK5xccbX3zGRIYuc/QT5dTPDftT58IJ7bdTtH7Szq+RTTQ5TD1PF4g6QmSzo46c33/27GSzm3+Pdhbs85dqdWu39gaj+3hclOxde3N3GgMUzjSc8/HkvU4vxeMgpOyX/L85q770g7+XLtCvVjQMiQayeGbM358jpcSXuXYtYY6cwqMPL+hNe5jENbfotFU7LoGdn02hPeL0mdDX5rPtc85fl/hnK1rtWrfd9c1i92xBoHR7qwlM4EABCCw7QSeKemRySQ+J+lXJX1y2yeH/RCAAAQgAAEIQAACEIAABLaUwHUkvVnSVRP7n9VkCtrSaU1jNgKjaTiuvZdcUcum5mEBxaMkHZ4IY/rsyREY5TrGQ1837rHBjiH/qqzExjE8+yKSTJHuZYn55HAtYZS7niV9bkNdzq/UF+0mZ58tsd/jvWSbbi3p9JVusCUjGAUEYczTtlCoMvcylkbZmdue0H84W1/cwjXb5/229vtnqf27tnEQGK1rRRAYrWs9sAYCEIDAvhJ4fMt7tsVFt5f0qX2FwrwhAAEIQAACEIAABCAAAQishMC1JL2lRWTkH9Q/eSU2bsQMBEYbwc6gExCIBUZjojNMYApddBCwg9fr9FEIQSAhwPnd/JYoSat2ZUlf2LzJO23B2hgHgY5/UX3qTpNnchBYhkBtRK1lrNu/URAY7d+aM2MIQAACayPwQEkvToxyWrTDiFy0tqXCHghAAAIQgAAEIAABCEBgjwk4kpGzJKTp0o6UdPK+ckFgtK8rz7whAAEIQAACEIAABCAAAQjsHwEERvu35swYAhCAwJoI3FbSWxODvi7pUEkfXJOh2AIBCEAAAhCAAAQgAAEIQAACOkTSOyVdImFxO0lv20c+CIz2cdWZMwQgAAEIQAACEIAABCAAgf0kgMBoP9edWUMAAhBYA4FrSHqfpMskxtym+VXsGmzEBghAAAIQgAAEIAABCEAAAhC4IAFHm/2TBMo5khy5/tP7BguB0b6tOPOFAAQgAAEIQAACEIAABCCwvwQQGO3v2jNzCEAAApsmYHHRTRIj7ivp5Zs2jPEhAAEIQAACEIAABCAAAQhAoJfAfSS9LKnxl43IaK/QITDaq+VmshCAAAQgAAEIQAACEIAABPaaAAKjvV5+Jg8BCEBgYwROknRUMvr/knTCxixiYAhAAAIQgAAE9pXAf5V0Z0kn7ysA5g0BCECgksD/lPSkpO3vSzq6sr+tbIbAaCuXDaMhAAEIQAACEIAABCAAAQhAoIIAAqMKaDSBAAQgAIFRBB4o6cVJD6+UdO9RvdIYAhCAAAQgAIE2Av9d0mslXa/58DcknToRqh+TdKKkG0s6XNLZE/U7tps7Snq7pPMyO7qVpLuscB6Z5ssO/jOa1LO5bZzGyO1+XdK5USPvl/tLOr6An5tbpOV9ZbG4o1RSIACB/SHwCklHJNM9cp9EmwiM9mezM1MIQAACEIAABCAAAQhAAAL7TgCB0b7vAOYPAQhAYFkC15H0EUkXjob9sKQbSfrOsqYwGgQgsAUE7AB/b2LnoyU9e4I7I/3F/a5GUftJSXeQdKikG0iyeMDFQpD3S3qrpD+V9LWF94N9cT8l6e6SbiHp5yX9hKSvS/pos+5vkfSBCdZ67NR+uUnfaXu99x4n6VtjO12wfXyOPtbMxc7gWFQy1pxwnn6xQFxyZUlfGDtw0j4InkKUxBJ74rYl7Saewve7O645m7mCrbYIIiV2xfNNBWkl/YS6U9+nXptnSDpW0t9Lclqm99QYRhsIQGAWAv7bzs/rg6Pe/bed3zs+OcuIK+sUgdHKFgRzIAABCEAAAhCAAAQgAAEIQGA2AgiMZkNLxxCAAAQg0ELgXZJulvz7z0k6C1oQgAAEWgi0CYzsXHbEjbERMnZdYHRZSY+Q9GBJlxjYXRYxOL3JaQsJZywseXJm5Lq/kvTYJjrL9zZwSi4nyaleHBHnU5LuIenjG7DDQ3rfnyKpNAJR2OtTiz5iDLE4J3ectvM9B9oSsVCIwnNYBeepbA/r7P5yWY4VGMXjTCEw8pmxSCo3glQOu5+V9BpJ15J0epNq919yGlIHAhBYhMANJX0oGendkm6+yOgbHgSB0YYXgOEhAAEIQAACEIAABCAAAQhAYDECCIwWQ81AEIAABPaewOObtBkxCDu+f2/vyQAAAhDoItAlQHhT41z+8gh0uyww+oXmbg0psXIxPa+JzvON3AYV9Wpte6ok/2dO29LpOCKDI2Y55ZOLhU6OovLdinnHTZyOy9H7SiIIxaIT9xULOCzucWoapxtNBR2x8KdUmFQ6zVickyuMyRkj9Ou6aTqvtH0awahmzvG9k9Pe9t15olRAbXeeI4wNzTvcZzn2mllftKYgMPpSxrgx/7mFbD8i6beae8DjerynryDCWc4epg4E9oXAgyS9KJmsz6pFxTtdEBjt9PIyOQhAAAIQgAAEIAABCEAAAhCICCAwYjtAAAIQgMASBBwuP41S9KrGcbXE+IwBAQhsJ4G+CCd2ND9nhNhjVwVGcTqveNUdpejPJP1DE9HIUV1cNy1TpaBr23GOQOLUXKnwKbbtIpJuIslrn0ZestPS676UyMip2xwx6ApNxCyLNz4/wVGKhThjugsio4s1kaqe1SIwCmIRj3N4kxovd0yLWm5aGIkmFkKVRA7qs6lE8DKFoCruI0fcY9vnjsY0FBFoHwRG5nxQcybN+5+bKFNn5G5o6kEAAosQOFXSvZKRHN3IwtqdLQiMdnZpmRgEIAABCEAAAhCAAAQgAAEIJAQQGLElIAABCEBgCQLvkHRoNJBTWlxX0pjoI0vYzRgQgMBmCfQ57Z0q7a4t6ThyLd5FgdHVmyg2N4ogdKU/sy/sBpKeJunWUf2vN1zfngsys55TtlkkcaeovtfQ0e1e35Ka7SpNNKUjE9v8/50mae6S2utxXyIp/ftpSjtq03NNkdKqbx65Ihv3MRTFyOnxvlAILdwDQyIbd9sXmadk2CCU+liLMMv2vLBCsJWOH8aYItrTvgiMfG89QNKLG5hTRLMr2RfUhQAEhgn4+fkJSU4xGso7JTl6384WBEY7u7RMDAIQgAAEIAABCEAAAhCAAAQSAgiM2BIQgAAEIDA3gaNb0qDlpvCY2zb6hwAE1k1gKCqIhSlHSfpKxTR2TWB0UUlPkfSIiMUHGmf8J3v42AFo4cYdozovk3TsxJGC7t8IdMIwFhfdR9J7emy7eJOSzOk0Q7GgwH3VrHnuNklFDHaM3ruJmJLbR029WJxTEv0nTZ9WM/ZQmxKRUZfYpU20Y3HU7SSd2GNAiRAnh+EDJb1xIEVdEG2dmURwSu+kMe8zJfMaWp99ERiZw5UaIeXNGyhLiP+G+PM5BCBwQQJtzyWnTztpV0EhMNrVlWVeEIAABCAAAQhAAAIQgAAEIJASQGDEnoAABCAAgTkJXErS30q6TDTI65pf/c85Ln1DAAK7QWBIYORZPkzS8ysiy+yawOjnJL1B0k81S58j4Am75JeaqEBOBebi1EN3aEltWburLi3ppUn0otx1u6qkV0sKUZkcYem2TcqyWnuG2sVpmFzXEVNs/9ylJp1ZENS8UpLT0sSlJLVYOrfgHE4FNHGEoLE83PdfSzqkSfHWlcKtRDwTeFy+J8LQ1BGfakVGCIzqd1AsWHxfkyptivSF9RbREgIQSAm8VtLdo388R9LPSPrqLqJCYLSLq8qcIAABCEAAAhCAAAQgAAEIQKCNAAIj9gUEIAABCMxJwBEJ7EQO5buSriHps3MOSt8QgMDOEEgFRhbN/B9J14tmWJsqbZcERj8i6XhJnlMoj22i//jeHSqXaFI+HRFVdHShVww1zPzc6/g2SR7HxZGV7inpcxntLyLp6U0UmVDdkfEcdWmOYh/hQyU9t8LWsfaE/Z4bLWgoHVitgCWIdCzYOE7SecnEphLoxKnBwtz7BE05UZ1qRFpj1622fe36tI1XIsJy+75IT7XCtGDDFCnfhpimwsNcweJQv3wOAQhMR+Bqkj4tye8oofjZ6ufKzhUERju3pEwIAhCAAAQgAAEIQAACEIAABDoIIDBia0AAAhCAwFwEriPpE0nnj5P01LkGpF8IQGDnCKQCIwsvHEnmmVGkHk/aQpiHSPpaAYFdEhhdsYlec7Nm/iUCnoDMDr/flPQZSd9rUhCdUsCzr6rT2MVpUSw+fbSkb2f2v+RapdGLTpD0REk5Qq3M6XRWKxWcBC5tgqScSD5dhtiOR/VEABo7z75xvecsHgvCpjAPt7Fd5w4MXirSmmsuOf2Wrndfn+kZyRk/1En3zxQCshwxWImNad1UVEkUozE0aQuB+QhY7Oz0rXG5rqS+1K3zWTNjzwiMZoRL1xCAAAQgAAEIQAACEIAABCCwKgIIjFa1HBgDAQhAYKcIOFXLvaIZ/Y2ka+3UDJkMBCAwN4E2gZEj69y3iWoTj3+kpJcUpEqbQrTyk5IObdKJ3UCSHfMujqr0MUnvkvRmSY4EY9HOXCWNEFQq4JnLrtCvoxg46tQNJTmV2+sLUo5ZSGCRz2MiI+2wfNpMRsepl5wq7tckfXCmsdJuS6LQBHGK+2gTc7SJV9y/90qfUCeIS46ZOQ1dF9LAIIiMDpb03kR01Lcc4c6IRUoLLV/xMHMIjGrTtcXG10YwKgYwskF67y2VynCk2TSHwN4R+JSka0azflXzHNopEAiMdmo5qybjh5KLFa+UzRHwS4xDfH50cyYwMgR2gsD1mzC2Z+/EbOaZhH8J882WcL/zjDZfrzy/5mNLzxCAAAR2mQACo11eXeYGAQhAYHMEfkHSXybDT+H02tyMGBkCENgEgTaBkZ3y/6URE90+MsoOrHtI+nimoWMERo5y8whJFjuFtF99w75J0pMlfaRAAJU5je9Xc7SX50QNzOG1JR2suO6lGzHSnSIb79gIt6Y2Ox3L62bB0VemHqilv9KIQ7eS9D8kHdsS1aerr6GUajbLZ84CuX9cYM5tQ8Q2OtWWy5Mk5b5DTCnamRvBHLZu4ntur9nFMqJLTc3zMk2ktds0HS95XqeeC/1BYJcJxILYMM+bSHr/Lk0agdEurWbdXOKNvrTK2Q/iR0p60QYexnW05msV54D1KFOshf9ovFJH3uCpZuIX8CXEaYhGplmxONxn7h8p04x8oJdw38w5dhrS1L+eOlwSgqPzVzKsQ25+86E9EP8h7Lpzrm9sC8+voZXhcwhAAAIQaCOAwIh9AQEIQAACcxBwdIq7Rh07+sBN5xiIPiEAgZ0m0CUwcpqkW0hyOqUrRARObr77/UYGlRqBkf1Hh0l6bhStKGOo71f5N0kPb1KZfSe3UUa9H5X0bEkPbuo66s4dJJ2V0XbtVczb33e9MjJ0zlRIaUQU7xGndkn/ZpqD25RRY/oiIcV+l7nTWAVO/q701pJOzwSXnvuS77NLokBlmvODalOukTudQ2BkG58v6aELfv8f5jGFD69kTXw/OPWuI5y5fF2ShYh/VtIJdSEAgUUI/EUTbS8M9gZJd1tk5IUGQWC0EOgVD5P+YTGVwzlnyvHYS73c5di1iTqxg36KF5PU4V/yUloy/zlfYIMdsWDEKv7wAlViJ3UPEEiFbP63KfZbCd+wnqfNtJZtOZPZNxdcoZovlPrWuI35EiIjnl8lJ4+6EIAABCAQCCAwYi9AAAIQgMDUBA6R9IGk07miTUxtO/1BAALrItAnMLqwpEe3fJ92RCPiGRKFlH4fZN/RPSWd1BK1yOIhO7Udjf+7TTrIm0n6qQSnHeD+LtcpzKYSGTnqjgU4IZqTo8c5PaWj0LhcSNL/2/zg0Oncbtz8u3986OgBr5Zkx99561p6XbSZx7Mk/URkW2kqvNxpORXb8ZK8L0KxKOYduR2MrDeV2CRHBDP1jy37ph77ZUp8bfH5zP0uOydCU7A1h1M8r7bve8f68KZa89jO1A82clsWN1/at+JIXm+PrPT9+sTmHi42ngYQgMBsBH61RWR6owVTkM42sdAxAqPZEa96gFhsEDuDw8tMyQtQ6UTTP2jcfgmHdKmdU9X3y5NzL3eJY3JfBnOjErUJSXJfTEvm3LaOJe1r6o59ka0Zc1fapPvCe8IRxJZOlzWnyr/0j6VdWdvcebTdDWMFiHP8cTg0H55fQ4T4HAIQgAAEugggMGJvQAACEIDA1AReIckO/lDeI8mOdgoEIACBUgJ9AiP3dfmWVGn+XsdCIKdM6yulAiPbcmoiGrKwyBE0LPBJoyZZIHMXSf6+0d/PhWKRkUUyrymF0VHfIqZXSXK6EZfgw7BtN2ic7b8yMNYnJD1B0h9K+t5EdtV0Y9GY1/Tmkh4i6eeTTp7X8M6JUFU6fppuyRGgnGrub0s7qqwf9uOY7/pzfSrh+2Kb2hbpPpy7Lv/JWBFLzhzDGBbE5UbjL00z15a2p2T5xvoL5/gOeezalMy/re5YJqXjp8KvP2neQc8p7Yj6EIDA7ATeLemXo1H87nTv2UddaAAERguBXukwXS9WbQ7oJaaw9MN4iTmFMca+vKW2DgkChl6ap5r70hGMcl7Gp5rbLvaziZCwbRynjtgVj4HAqH/nxl9U5Z4nM71mR1jfsKc+X5iO0e1e0HyZU5O+jufXLt5QzAkCEIDAMgQQGC3DmVEgAAEI7AsB/5js75LJ3lnSm/YFAPOEAAQmJTAkMPJgjjLjVBuXiEbOSZVWIjBylCBH5ojTefj76Ac1UYD6Jn315jsf2xnKlGm+Ugf7SyQ9rEmT9sIk+s/Q4lhk9IwNRDNKo5Ckdlos9eQmetRckZZuKOmPopR7dnwe06RdGuI29vPwfaL7sd/EKQBrSq5gJXwX7TGOS9Y73U9dfpdaIYv7e1RGZKjcucScgu1nFn4vW8N6ijY1cxwaN1dklvZT6z+Lx9tEwIRLNSLTkJZ3l1JEDq01n0Ng2wg4heEbE6N/WtJnt20ibfYiMNqFVayfw5Ayu6vnHGX0nBFK6me8uZZLC4zC2s4donFJgdGXRv7BsbnVX8/IaxEYmUiN0CWHJAKjfkrhzJbcDX1/hOdGVYutSv8gzxU6xX3w/Mo5DdSBAAQgAIE2AgiM2BcQgAAEIDAlgadL+u2oww9LstOWAgEIQKCGQI7AyFFvnBLnsdEAjhJ0dJP+qytVWonA6JaNUDKImNy/Hdpxap6++f1sE7HoWlEli4CeL2koldsQN0d4sR3BNourPiTJqcVi0ZVTuDmi3Lcl+TtRpyuJIyuFcZx27tkTpnAbst+f9/kK7Hj0c+XNje05/dXUcRSFl0cNn9akS3PKu7lL7fd6sV1tKbymsnvpH8Ln+Nva5hbOCpEvCgAAIABJREFU9ByZK6ZiGfezawKjmu+0x3J1akNnSXlM1NF9JDmaJgUCEFgfAUcHPDgy63eadLfrs7TQIgRGhcB2qHqtstcIcl54EBhdcLMMvTzlrEd48c55wV1C+OMZLjEOgpHpLp41CYy6Ulx5tj4PDi/vX86U/kqH/dK9X+I/vEv+AKr9hU7uzh2KyJb2k3Nfdo3N8yt3VagHAQhAYHcJIDDa3bVlZhCAAAQ2QeDLkpxmJhSnAbKzmwIBCECghkCOwMj9Xqn53syptUL5gKT79aRKyxUYXUSSxZOO9BKKhUG/JelbmZOy38ntLdwJZapUPikjR8a+ZBSJx4724yU52nZcLiTpFpKemqQimzqFWw6idC3a2jiNm0U/jn6Qyz1nbNfZtEghx6fQJ0JKM3D0RZJZ0/fhXeuTwyNtuw3zSm0e8pHl7t+4Xu33xFNEMCr5fr1mbl1tjmqim4XPLTj1f8aKN6e0kb4gAIEDBB4o6cURDKczvOwuwEFgtAurWDeHPie8X2jOkOTQpW1lSgetx7Iq3/mcd7kMvTzlvAjlCoxq8vXWss/5Y6i277RdjrBqqrF2tZ+1/eHRlms7PgulwhOvGwKj7t07dA91tcy5n0rOzNgIRjy/SmhTFwIQgAAEUgIIjNgTEIAABCAwFQH/YvxlUWc784XxVIDoBwIQKCaQKzByx3dsREZx1B6no7cQqO0He7kCoys239XfLLLe6c7eUTgbRzFyKjenTHOZKpVPyig2KycakcVZTqVmfqG8q/mx4xcL51hT3QIuiwGcYtPffTpi0FUkOWpUW4Sl50l6nKRv1AzW0eZiktzvA0aucY1JqTgop484Qk9b+20WGPX9UL8rA0D83WpJlPoc1nPWqf1uus+m2u+tt1lglKZYdJrI35T0zTkXj74hAIFqAukPUu6bRBCs7niTDREYbZL+Zsfue5gvKRoJFLbpRahm5YZennJehGKB0UObkLKHSUqV0kvm3l1yryAwqtl5F2yzlMBo6og3Jb8GQGDUvk/6cpt7vfzFQle+85z7yaP6nrtpRs7vsbmqeX6NvwvoAQIQgMA+E0BgtM+rz9whAAEITEvAzvZDoy6f2Tj2px2F3iAAgX0iUCIwuqikp0h6RASoLxpPrsAoTUH2l5LuJenvCxfiUpLs+HZqtVD6hCC53XcJjF7U3ME5Qpy2FG4W27w014gZ6jn1nSNSeU1/Puk/RzhVYlIq0vG+sYjszJJOKuv2pYdr69IirGMkOQWpy4mSDmrEUY+X5GguaxMYhT06tN9zs4B07fmaH+eWLFvYJ44G5ohkpZkG0rGGfGQltoW6ud9bp31vs8AovaPxm9XsHNpAYDkCz5D0qGi4d0qyUHCrCwKjrV6+auOHItwsKRoJk5j7ZagaVmXDqQUWQ2bEKv7wojb0AjvUZ87nNeE7c/qN6yAYKSXWXX8pgZEtmDIPdsleZr+0r3+4F9rEWn3p6txbzh9qbXde17qNERjx/JruPqAnCEAAAvtKAIHRvq4884YABCAwLYFrSHJanrhcV9Inpx2G3iAAgT0jUCIwMhoLLU6R5HahOFXaEZI+k7DLFRj9qqTTo7aOQmTxzVcL16ItDVf8HXZhdz+o3ia2+JSke0j6eGants1p1MwklLX8ALotwpKjP3l+f545v6Fq6fe2S/lmwvd6V5V0ucbIw1uep23fHaY/nnS0FouNlhIYhfMzJOZI92fXvsoVF8VrGa9b6Zq57RMkHdvzI9N4rFSEVjpe2x6cW2A0tO+n/rzkR9FTjp2e37Oa++FvpxyEviAAgckIXEeS056m9/mnJxthAx0hMNoA9BUMGV5yul5uwstS1wv/VCnShuxYAapRJtSE+6wd8OFR3lW/WFvF3PZynvZvG+8s6eTKgREYVYLbULMlBUYbmiIp0lrAh3V32ssTWj4f+vIqR2AU/2Ez9MfVGIHR0HOD59emTh7jQgACENgeAgiMtmetsBQCEIDAmgk4akL899V7JMXphNZsO7ZBAALrJTD0HU2b5RaevFjSUKq0XIFRGmFmjPAmd8ySFWkTGNXY6H7eFnGrjdRUYntu3WtJerWk60UN/J2/Ixl9O7eTnnqbEhiFtfs16f9n722A7z2uu77vtBQG8dKhhNTgqBFuAacvI+NQ0JS4gBvbkAIONkQtIEhxEqWRR0VJRNMYbNnCgSIHB9cKSUyaUElgAQoRLWmiUPNiixE0GKe0JUpboWAbNCRqBwrShALTOdZda7Xa59mz++zzsvf53BnN3/7dfTn72bPP3r3ne8/qP5f0iokYRvrd4fdfru2LM+l4v1/s9X34kh+Upz/CXCK0sTVlIrSWjEJLEwuUxFUl11wy7qm2l8xLyd7S+6XvwEv1W9/fa/222ks9CEBA+kuSflUEwp7Hv39kMAiMRp69dtvDB4mpDZAAbTvbqZqlD0+eAH58RZq1l7vOqOZ6tPjDdeuHQwRG/X1lzRZ7HajWtHFp22QwejlBe15YCsYp0WF6uHxMkqWVDr9WS59PlpLYvtT46OVwbz2GNtIvdKyuzcknIrO8XwDkfIH9a+kKoT4EIAABCCAwwgcgAAEIQKAHgb8p6TVRQ18j6Y/2aJg2IACBUxNoERjZ9yx2/YZlJgkvu/LKshjFmYi8Yp81BUYtQqDUIex6M8uq9IuiN+zHt/ZdVc3r35L0YUlfeKlkGZ/sOjdvFqSavmrLWtzOBCTfHFW04KTNzd+rbSxTPmXYIztNyazwfaCVs6CqXZ/nERjZ3L5J0gPR95DWhvf7xdL34d52SuPzvO+JAVk79hyw9ToVA/L0dcQypRhZi81epmnbI1+R9vmS/oSk/+AyqC3Wb8vcUAcCEHiRgIlqLeYWXhYv+6UjA0JgNPLstdnuyTKBwKiN7Vyt0ocnzwchj8DIez3alLK7VnW9VPVeQ7pVBFXTx4hlbS5vaEhtWjvXo7BBYPTSmQqH6PQQHkrFe8JU1rr0+WR32dtB5t2XX1I9fBEv5Q4z6S8qbB1bWm3PHelTBz/79RYC2VFWJHZCAAIQOB4BBEbHmxMsggAEIDAagVya+8+V9OOjDQR7IQCBwxFoERjZIExsY9/9/IpoRJbJ2jKnWNYXex1BYPQHLnb88wXk0++arKk0Q4yn+dztA0f6vjTNsNRTAJX62RYCBevz/st3iD9xEQt5BEZTc+sVBs0JjHIxkh7X+OX8rxQfSuuEOTqST3rW1VyZWgae/jxxtVw7IwuM1ri+zsOaMhCAQDuBnyfpHyTVh75eG4FRuzOMWjP9BUJOtIHAqP/slj48eT4IlQRGPdJB1v6KZMsMRk80pv7sP5vHatEjEAkWl36xEcrZrzCflPT8xkM1++xXn+9b0DcCo5dOWrhLPnc1mpUMz6Y5Ad/c8yn+QiJ34I2/vArve78ASN2P/WvjBUl3EIAABK6UAAKjK51YhgUBCEBgQwJ2RY0FycPLrtj5kg37pysIQOB6CbQKjIxI7qo0y4DzDkk/eRCBUQ/xRk4YdI0Co5yQqpfYZOsMRukPIMP/7yUw6v1E6MU52GXfhb4xySjmsTk8D1r829P+1mVKMbIWezxxtVy7IwuM0uxrWwgEW+aGOhCAwEsJfJ+kXxf96b+S9AdHhYTAaNSZa7Pbq2xFYNTGd65WGhhf0sOUECB8KHpE0pSYIPRbmuMl9m1RN06p2nLf8BY2btVHzS9OPAKjUCa+07p1LDdK+qSzcmzbkg/FNQKjmuxPzmEcqpixuOeSIjt3paLHH2xAUwe1nKgxnrupjHktAiP2r0O5FsZAAAIQGJoAAqOhpw/jIQABCByCwF+R9LrIEq5HO8S0YAQEroLAEoHRz7hclWbPpPCyq9Ls2q/HKgRGvzERQth1ZJaN+h9WEv6pl8CZfXcbXt+YCDQrm/xMccvk/kcuNoX6LVekpd81GSsTgdiPXI/wWlNglLa95LtYD6v0B5C9BUZzAhzv95+ecexRZvQ4TsxsDYFR6/yOLDDaev3u4ff0CYFrJJBek/ZRSf/hqANFYDTqzLXZnYpcpj54lT60lD4AmnWhr7mMOOHAVJs1p230+9YqXV3mUVoHXlO/9Ah9eBT2pTnel1a59zgrytoHoLI1+5YILMI6CgftJYISa8PafeXCrFFLhXUeX07pewVGLSKXfWe6rvcwPkuPba+PzVQv/Xos93zK7QPx4cbusLeX/Xoubb+FPftX3fxTGgIQgAAEpgkgMMI7IAABCEBgCQE7C9nVLvHrJkk/tqRR6kIAAhC4EFgiMLImvkDSdyVXpf1FSbdJ+l2S3hORnvo+6Asl/feSfv6l7N+4fL/zf1bO0s+5XNv2H0f17HuihyvbyRW3X/1/U/TG+yVZdrl/WtF2GqRvHWfa5c+S9JbLtXWWJf5nS/oqST9SYZsVfbWkPyXJrlCx19+X9BskmZ1LX1tmQLHvAX+TJPvRdPi+uhRf8nx36CljnFoFKDnG9n35U5fr3ebmwHzL5u9R50TFNqY/LveO09nVrsWuTWC0V2aptZ5duzoHnUPgBAQ+P7q2Ngz3c6K9cSgECIyGmq5FxoYPKXb3sr3sMFESGC3qsKLyGQRGJRwegdFcGzVZZ7wfSntcuVYad8/3W8QoPfvfoy3vXAbbag5UvbJE2cHBsiGFZ8/anLwCI++982vbu1b7nyfpvssXQGkf9sz9NknffflVVikLWPp8si/T7cugZy5i0ljMlj43chnXWv2W/Wstb6FdCEAAAucigMDoXPPNaCEAAQj0JvBbLgHf0O7HJVkwnhcEIACBHgSWCows3mPfxYUfnAWbTIzzLyT93sjIKYHRL7gIKH51VNYy+/xg5QDTa7h6CmTecMnKFEz6a5L+U0l/p8LGtI3WTE1plz9P0p+Q9MXRG2+V9D0VtlnRNJPUX5X0WzsJWnPXzG353fqoAiPPD+Zj8Yc37pWLw8Sxu9ZsO6nL2ffhNgZ7RuR+nJyWL81TpUt/NilB6ceuNe3mMn3V1F9Sdi+B0dJ9YsmYqQsBCCwjYCLh10ZNfJmkP72syX1qIzDah/sevcYfHixNqkdg1HOjz425lJGnByf7gGEf0D7Ro7EFbZREFl6BkY3nbZLeJen5yB5jeb+kWyU9WbCzRmSSO2wswLBq1TU+0B3Ff6bAecU0oX7N3FudGuHampO7NBOS1zbvoc/b3t7+Ex82UqGP7Qn25YbnmZE+nywVtf039SucdL6WZjA66/7l9TPKQQACEIBAHQEERnW8KA0BCEAAAi8lYN+9xNcP2Q87fg+QIAABCHQi0CNwbFelWUafr4xssuu/7Lvkz43+NvXdf+5qs9rvzP7ly7MxzjL0/ZdMSmkWuBZ0ORGUXeP2nc7GftrlOrk7o/L2/dN7JaXnBWeTny2W42c/8nu7pH/ibCwnOKmdg7muctfMvVnSn3Pat7RYSbji+XGip4zZWft9+NzY0vXp4ZCLWaSxongsuR9rWj/hx7KxEMzssb97BUPpD2499sdllorQ1shgFAuMauxrFW15/a6WbU35VHzY89lQYwdlIQCBegJ/SNLdUbVvlXRHfTP710BgtP8cbGFB2CzNSS0DRPggURJk2GZpv07wpnL0jsU+SNjrIW+FBeXSD01TH9AWdOGqGj48TV3n5REYpWKf8IEp1P20pHsd1rR+6HI0fXVFjuI/U2BrP5S3HKi2EAJ6HMfGahtvSRBTK7ry9N1a5gj+k0vdG+bUe+jyPJ8Co+CT9qz9o5K+9/JGfNCpOYidef9q9TvqQQACEIDAPAEERngIBCAAAQgsIfC/RNfVWDu/XtKfX9IgdSEAAQhEBHoIjKw5uyrtT0q6eYbu3I+L/yNJf1aSXfdlLxMo/eYka9DcxFn2og9f7Ajlvu4ifFoq4LH2cgImi3tYvMMyqZder5f0YHQNnGVX+lJJf71U0fm+XZH2SFS2hp/F7Cwbk2UfD/ytqZYsSFPmWh/2A2b7L7y+WpJ9f7fF62gCI7PnueQH3TkOtRmMpr57tWzy3xf9UNzzXal9R3rPRagWZx+qERmF76q9iQXi55G3zpz/1MYyPL7YGuvqITDyfrfuGUdNmdsvz4dQ592S7L8ez9YaOygLAQjUE7BrY/+HqNrfkmSfmYZ7ITAabsqqDc6JT7wCI+vMG9T3Gtb7Q4mn35zif2uh0RoZWMKHupoPkcar9cNTjvUvvqTT9KTU9MzVVBn7BcVjjg/5S/qYqnsE/8nZVjqIzdV5k6SaD8A1z4w15qCmzSMJjMzuo/lPfF2mR5CYjmHOb4KfxGKi+JAXnlmeQ3PcbyyerPHFa9i/anyfshCAAAQg4COAwMjHiVIQgAAEIPByAnaeSjNv/KuS/hGwIAABCHQi0EtgNHVVWmzmnGDg51zEJnYtZHhZ1vyvkvRXCmP9RZI+ePnhcihqV5jdJun/6MTJmsldjWRXw5mQ6cdn+jHx1XdJ+hVRmW+W9A5JP9nJPssU9aHLNWcxg/9M0t+e6cPm7ddI+m8lfX5Uzq5PMVHB/9PJPmvGfsRpIrDwsqxX3yDpn3bsY6qp0vfanu8OPWWs/9IPbuM1V/q+vEZgFBint02Y3SYGsWxb4T3vWKZ42velr5RkwqX41ou0fKvAqFcsbQ2BUau79oyRtdrQUi+XIe0/kfRwS2PUgQAENifwsyX9w6TXz3FeW7m5sXMdIjA61HSsYoxt2q9LPlzUBmhNzb/Wq5RFqVe/uSC/tb1V/6UPT54MIbkPw+FvdniyjFA2t/aaEw6ED8I9Phh6PlQvncNS9qel7Xvq7+0/ORtb2JcOVKVDX60wycM2d9D5yCXbWkv9owmMbAxH8p/cgbP0K53S86l0CA6+GjK4/d3LL9bsi5G5ZzD7V8sKoA4EIAABCJQIIDAqEeJ9CEAAAhCYIvDrLhkHwvsfl/SF4IIABCDQkUAvgZGZZEGs/0bS75iwr5SRxGyx75tjocv/Len3S/qOzHVfdu3Yl0j6AxfxT+jWsvdYdhzLqDSVYSN39VTpe/upTD//s6RvlGTfL/6LaOw/RZJlLrLrSeLMTvZ9lWUMmhP+5MRMJX52M8SfSbIQWV92rabZ9s+SebH5epuk3yvpX4veM7tMQGAZ9Hq+LGOC2WeCMHtZNj4TgfUUMU3Z21tg1JPLnN95vo8vCVds7CbAs2xEvQRGgadl75oTGSEwetFTSvNU41Mlf65pq1TWxJ8WC7QsKPYy0aZll+v9fCjZwfsQgEA7gb8h6bVRdfvs9D+2N7dPTQRG+3DfqteptIktAqPSB3rvmOJMPlvfDZpeMRZs7jW2OQZrCYzSAHwuIJ/aVbLFO5dWruXe4Zr207I9RFGt/e/pP6nNJcFH6fDWIhRKRSLpry9yfb5Bkn3h6s1wFV8pVjqkT43xiAIjs/UI/mNzeH/mmjnjbmmWp66fm/M3r1/E17KZT9ivouYERuxfrU8q6kEAAhCAQIkAAqMSId6HAAQgAIEpAhb0jX/QZd9rWdCcFwQgAIFeBHoKjMym3FVlwdbSd29TAh6rb0Kj/0nSJyT988tVaL86ESOFfiwrjmUISgU1MbMWgZHVN9GQZSz6g5kJ+JuS/sLle0n7Xu43JsInq+IRP1m5FoGR2WZiD/veLb7qzNqz71WNn/0Iz657e40ku5YuFhZZuR+T9Lsk/cUVrj+yDHx/7CJOsL62FCqUBBmlHzOavVM/6Fy6FufiDz0ERrnbKDzjLY3LE/NBYPQixV4Co5wfrhlvfLWkPxVd12siwa/IZEQp+QvvQwAC+xGwK1AtNhZe9mw28fZQLwRGQ01XlbG5VIuxs77Hmb0nfDDptSmG9rYWF4Wx5w4rW4hWSh/wPIKRNPvMj0h67yV9axBw2AejD0i6M1LAx47T48Nq7vDnnc+WD26B3RbzVFpke/lPalfg+IQj9WlctzWDUfrs8M7FlKimxDm8X/qiI9fOUQVGZuue/hPmwr4Mtzvp09ecyCj3fIrn1rs/2JclQZg2JzBi//KuEMpBAAIQgEALAQRGLdSoAwEIQAACRsCuqLFfiYeXXRVkV+DwggAEINCLQG+BkcV/LPhsGYfSl+d7N6v/pZmsRJ7xmgjJhJn2nJwTF1lbrQIjq2uZk+x5bN+Tp0KeOTtNvPO1kv6sQ7zTIjCyvk1kZELUb6q0zepatqM7JP1Vh32e+UjL2NzatXCxcPbNkv5cS2OVdXoLjOa+m1z6fXg8tB4Co1x2+ZaYzVdK+p7oh72ecY4qMIqTFlS62m7FPc/XFuNMKPloVNEElvY9+1R2uJY+qAMBCKxLwJ7f8ecyEwrGV9Ku23un1hEYdQI5WDNHyGDkFaSsgTbOkhLaL92vu9SONQRGOZFAemVaarfng2bNWD0fquP2lgiM1vpQVjNeK7uH/6Q21qzhuO7S+Y8P00eZj5TNkQVGe/lPOKR+9JLaOufzc6l0p65nfK5wr/fU2mo5NIe2anz/2gSytc8qykMAAhCAQJ4AAiM8AwIQgAAEWgnYD73szBlev0LSX29tjHoQgAAEMgR6C4ysC7tSx76LT4NXNd/t3STJypvI0iPi+e8uohpPBnSzcYnAyOpbnOuXSnq3pF/v8CwTFdkPsC0Dk+fVKjBqsc2EWZbd4Fsk/bjHuAVlfrmk75X08y9tmFDBMk790wVteqqeVWAU/Oi+5Dvalu9KLTvW9yU/Mi/9UHtUgdFa2ao8vtpaZo3450+9ZGuzubfX378IQPks2jpL1IPAPgRs7/1rUdf2Wcmykw31QmA01HR1M/bsAdpcVhVvBo7WSegtMJo7ANr82iv+9UGwOxzWvBloSuM9o8BoD/+J52GJgGapwMjsiAVWa6+bkv/l3l/Cp6W/2jp7+I89f1418UyI7Z96TuW+RKkd91T5mi+zYv/z+B4Co16zRDsQgAAErosAAqPrmk9GAwEIQGArAhbU+cmks58p6Z9sZQD9QAACpyCwhsDIwP0ySfYL+c+PKNZ+J2OxpM+T9CWS7Do0E/QE0aUFx+xKsr90ET18qjKjxlKBURjWvyTp35b0my6ipX//cu2YXYVmQfi/fMlY9L9L+hcVHrVEYBTbZu38BkmvlxRss/eNnWUssu/sPyLpH1TYtqRoek2azZ99n/b3ljTqqHtGgVEQydwi6dZEGFQrMJrK/h77ae4H9aMKjBwuVV2k5Yfw1Z10rvALLsI0e/7a67slvZ3Pop0p0xwE1ifwMyT946Qby8a4tri368gQGHXFOUxjLQKj3oNbQ8FbY2Mc5LcP7+mHupq2PGXXSOM4lXUpd49vsDHMfS/+ZxQYGcut/Sf2sTCHLVm3egiM4oPKFmvHs77iMkcXGG3tP7ZGb5u5Si8neErndXSBUa0Plcr3en6W+uF9CEAAAhBYhwACo3W40ioEIACBayfw70r6W9Eg/87lhxzXPm7GBwEIQAAC103gbZL+WDTELa5Jy30fOUc590NDryinx/fhwTZPLGRKuDIXl/GOJdhhY/qgpHsqhUoIjF70shEFRm+Q9Fi0UN56uSbvup9QjA4C10ngKUm/MBravyfpfx1pqAiMRpqtfra2CIw82SI8FgahzdkCtHMZjLzZRTx8rczUNWk9P0ynH6q9ti0pV/urmiV9HbVu+OD7xIxgZM72Xj4QZzE62loeQWC0lX8ZCzto2i8Znr10OiUWCs/43EGz9OuX2vHEh+badc3+VUub8hCAAAQgkBJAYIRPQAACEIBACwELuNo1MuFlAZ43tTREHQhAAAIQgMCBCNj1aHal3RdfbPqApN+TydrX0+RagVHu+2evKMf7fbiV+xpJ75P0/MRgWwVG8Y/Pcz8a9o4lmGV23D/xo/m5HycjMHpxYkcTGFl2kz8k6c7LEP6CpN9xuSat59qkLQhAYBsClrHwjVFXXyrp0W267tMLAqM+HEdrhQDtsWYsFmv0urrM2nxlIkLpfT2aUfR8qI5pt3xwK10vd6zZXNcam1dTprdm3PIeqEqjSEUqLdmUSn20vo/A6AVynqxDuefN1HNiLjNaOle5O8DTMrauX9cglGP/al0Z1IMABCAAgUAAgRG+AAEIQAACLQT+C0nfElW0YOdXtzREHQhAAAIQgMCBCFiM0EQLYY/725J+i6T/bUUbS1ekebr2inI834d7byuovaXCssTfIcm+zzRR8tSP+L1jCVyCHbXfybcKjKzf2r5yc1jbv8cPWsu0xKla++pR79+R9KclfcGlsa+6ZB5Lv9/o0RdtQAAC6xP4Nkm3R938bkl/ZP1u+/WAwKgfy5FaIkB7nNnKqfXjoH96/7Q320dOxV4z715CCIy8pJaXCx96H5F0b2NzngOVt2lvFiMrZy+vzXZAunuBiAqB0YszmDv0lq61Cz5irVj9kPko5xdfeUnDGpex+m+R9B2S1shuVfMcC+MnA593VVMOAhCAwDkIIDA6xzwzSghAAAK9Cdwn6eujRt8h6Zt6d0J7EIAABCAAgR0I3CTpwcuPia37r5P0fklriRdqvn+cwhGLctZAlovD1AqMzC6PMCceS+n71PhHpaXveVMu8ff5LczmvmON7cqNIX7fG+NqsdFbZySBkcXx7Qe933wZ3F+UdJukT3sHSzkIQOBwBL5R0nsjqyx7nsVFh3khMBpmqroaSoC2K85FjZXSY6YfGN8l6WOSXn35d+oDZ/iQ/vhF2LHWByYERoum3105HDKsgn2YnErTWmqwp8AoFr/NZd5acnDxHMDSMSMwepFImO+nK/3Gnkv2eqjgUPHzKz3QBv+oPeiWfJj9q0SI9yEAAQhAoEQAgVGJEO9DAAIQgECOgJ2Pfmv0xpdL+uOgggAEIAABCFwBAYsTfsXlB4M2nBEEDGsLjHJxl/C9ZEkE1OISrd+h19iyVQahUmb9Xj8GbeEc6qz13fUSm6bq2k0lD0j6NZcCZC9agzJtQmBbAr9T0ndHXf6Jyw/+t7ViQW8IjBbAG7hqS4C293BrPvj07nuL9uIPuFMB9lgrBj7RAAAgAElEQVTsMaXazokl0qxGU+3H12l9maT3SOqtDkdgtIU3vZBJZklWn2BlT4FReoibEgO1Ho7Mr23MP1iJGIHRS4F5xEK5TEQe7OmvdtLneni/19WPZhP7l2dmKAMBCEAAAnMEEBjhHxCAAAQg0ELAzqZfHFX8tZLsrMMLAhCAAAQgcA0EPlfShyT9xstgji5iiL+b7h3zmJrP8F3nGrGtFsFU7bhrvlft5dNpLKvn98RLbIztavmR85K+a+qm4r8/e7lW6cdrGqEsBCBwOAJ2beb3R1b9BUlvOJyVMwYhMBpptvrZWvNBoiXto8fSNT6Eefrdskz64WnNvnMfJlOleO9MIjaevce4JtOjtB0Y9/ig21NgZHzi58PULw9qfhnRwz4ERnWea8z/y4uYa+7XI+aHli45zmpUOlTX3h/usZz9y0OJMhCAAAQgMEcAgRH+AQEIQAACLQT+pqTXRBV/maS/0dIQdSAAAQhAAAIHJfBGSX9G0s8aIIuR58fbB8V8OrNK3yHvAWQUgVGcvej/lfSbJT22BzD6hAAEuhL4Qkk/FLX4CUm/tGsPKzeGwGhlwAdtviVA2ytt4RE/TOwxTV4hRY04IzeOOHtMraLdw2XLDEa9fNAzrqOUCX5iKTBL11V5bPb6nactKxO3h8DIS22/cib4MQGWfVhJX+HZPPWcyGVC8jzPcwK5IAK7r8Gv2b/28x96hgAEIHAtBBAYXctMMg4IQAAC2xL4O5cfXYRe/01JT21rAr1BAAIQgAAEViXwUyS9W9I3Xnr53ZI+ICk9Q61qREXj9l3nDZKerahDUQgYgfCd9VEyKuVmxeL3d0r6lsub3yTpXZL+GVMIAQgMT+BVkv6vaBRPS/qFI40KgdFIs9XPVgK0/Vi2tuSZgx5ikKPdJRuEBcbtVklPtgI8Qb2Q/eWjDSKMKTw9fCpt23zs/pn5rBHJ9bCPDEbTi2NOEFjKNmTz+BFJj0fNewRGU9YEW2qFj55nZ+gz2NdLnLhkvCd4ZDFECEAAAsMQQGA0zFRhKAQgAIFDEbCrKD4nssiukuF6ikNNEcZAAAIQgEAHAnHGlDVuROhgIk1A4BQEvkDSn5R0s6Q/L+krJD1zipEzSAhcP4GfJ+kfRMP8CUn2t2FeCIyGmaquhtYEaGvKeowMAdojK4M941hSxhtYXxrMjsUaZu8RrqVbIjAKAgjL5hOLHJbMxZHrmp+8XtK9HY3sIeCpNQeBUS2xPuVtvVha40eT5sIafELSXZKej96fWp/Bb8wXewmMrNsWAVDNnlRT1kOd/ctDiTIQgAAEjk8AgdHx5wgLIQABCByRwD+5ZEkItv1MSfY3XhCAAAQgAIFrI/CrJP1xSZ8v6ZslvUPST17bIBkPBA5M4KdJeq+kr5P0Y5J+p6S/fGB7MQ0CEKgj8DMk/eOoynOS7G/DvBAYDTNVXQ31Bl3jjBZdDZB0VoGR92qgpUKQeO7sTtZ//aJ07pXJo9UfWgVGqS/WZj1ptffa6i31qxYeCIxaqC2vE9baIxmR2tR1aFNZjKayVNWKIM3/7INSEDW1+CP713LfoAUIQAACZyeAwOjsHsD4IQABCLQR+P8k2dUx4fWvcEVFG0hqQQACEIAABCAAAQhAAAIQODEBO1fa+TK87OpDO18O80JgNMxUdTWUAG1XnO7G0oxCccVUMBPmqDXrUKgfhFy/VtKDlw5bREZztrsBdC54VpHaEowtgo4l/VldBEZLCbbXnxI0zl2HFjKsfdElW1Eoe9Ml41B8p3mtwMjatnYeioZU2wb7V7s/UBMCEIAABF4ggMAIT4AABCAAgRYC7B8t1KgDAQhAAAIQgAAEIAABCEAAAimBoc+XCIzO6dAtAdpUlBKCwrX38HqvBzvLzIS5yI23VUCTm5s0A1AQD9RwDmIFu/P1CK8PS7pb0qeOYMwgNiAwGmSiOpppz5i3SrpV0pNRu97rvuae2bXiICtvr1hgVOuT7F8dnYOmIAABCJyUwNAH+JPOGcOGAAQgcAQC7B9HmAVsgAAEIAABCEAAAhCAAAQgMD6Boc+XCIzGd8CWEXgDtFNt50QxaQaeWNDSImZpGdfodUIgPx1HTcahEPC3NlLuaRaimnZ7sW29Iq1X/2dvp1bM0YMXGYx6UGxvY0ogFAsGp57RpTI1AqOwJ3w0ERjZyGr2pJqyOWrsX+2+RE0IQAAC10Jg6AP8tUwC44AABCAwIAH2jwEnDZMhAAEIQAACEIAABCAAAQgckMDQ50sERgf0qA1Mag3QpgKVuQw7Fky+QVJ8NZcNLRUibTDcIbqIhUHG6KnoSrMwgNJ1aWFe57JKpVmItp6PXgKjIFb4tKR7h5jhYxg5ksCo1TeDjz2TudLrGLOwrRVhzl+RZDEqiUDjZ8XUXNQIjIIdj2fWbHot2xwh9q9t/YfeIAABCFwjgaEP8Nc4IYwJAhCAwCAE2D8GmSjMhAAEIAABCEAAAhCAAAQgcHACQ58vERgd3LtWMq82QJter1V7LZoNIxW2tLSxEo5dm42zFuWY5K4lS7ONxPPjuVYtlylpqyxTvQRGcRYSz5h3neSNOk8FgNZtLEpL532rOZ+7BrCEpiXLFgKjl1OdeuabT9wm6S5JzyfVgr/MCRtrrsqsKTvnF+xfpVXD+xCAAAQgUCIw9AG+NDjehwAEIACB1Qiwf6yGloYhAAEIQAACEIAABCAAAQicisDQ50sERqfy1c8O1ntlUU3GIi9JhEYvkKoVyExlE4nnqCbjS5wxKZ67WHSSCsu8c7xHOQRrL6c+N39birK8z5teftNLxNbLniO0E9Z7i2Brzv6pax1LY16yXr3+xP5VmgXehwAEIHBeAkMf4M87bYwcAhCAwO4E2D92nwIMgAAEIAABCEAAAhCAAAQgcBUEhj5fIjC6Ch+sHkQI0E5lpkhFQGuIEUqZe6oHdfAKnkxEtUNYmhEknoMwxyYweizKZpLLilNr51ble4sntrJ7i37SLEJbsvIKQnpxCH69RMTSy5ajtBOeP3dIsivKer1aRYi3S3pE0rMNhrB/NUCjCgQgAAEIvITA0Ad45hICEIAABHYjwP6xG3o6hgAEIAABCEAAAhCAAAQgcFUEhj5fIjC6Kl90DyYEaGPhUE5IsvYVSnFwekvBgxvUwoIp015jjNtd2qYJD75E0vsXjpXqxyZwpmvDYuHc2s+wY8/6dVrH/nWd88qoIAABCGxJYOgD/Jag6AsCEIAABF5CgP0Dh4AABCAAAQhAAAIQgAAEIACBHgSGPl8iMOrhAuO1EQK0cfDd/mave3cYjglmnouy5uxgwlBdvkbSL5f0HUNZjbEQ2IZAEOA9IOmhbbqklw0JsH9tCJuuIAABCFwpgaEP8Fc6JwwLAhCAwAgE2D9GmKX1bLTvGt4i6UPrdUHLEKgmgF/6kMHJx4lSELgmAvYjZPse2W4BacmiPzoLS+5wQ6ex2zP0tZJ+cHQoHe1nX+kI88RNDX2+RGB0Ys9l6BCAAAQgAAEIQAACEIAABE5GYOgD/MnmiuFCAAIQOBIB9o8jzcb2trxB0lsl3SLpVklPbm/Coh4tyPqRymvTp4KzliX7bZLeVflj0fCDMPtx65Lr282umzb+UZnZ/kFJ91TMvdn5esePeVvaDs6Qu7r+nY4+FznTgJVHW782r2+U9KiT9V2Svs/pm3Hm9/h2i9BVeiMD2eFfEKg8eAHkuU0i3CRwc0Ud51RTrILAjZK+/LJ3j7hvVwz1JUVT/+uxJyzZa94s6bHKzwu5sdc+59h/Wz2IelsSGPp8icBoS1ehLwhAAAIQgAAEIAABCEAAAhDYk8DQB/g9wdE3BCAAgZMTYP84uQNIigNsewfdawJtNnMhG3DrLMbjTYOXLW0uCXjGY/EE+1vsC3VyY/X2GQs5vDZ42w7t5YK+OdGIt/9rLjfa+jVRy22O7Cuxn3meSyXxQSow+nZJ9rx5voNz2BxY/5/o0JaniV5ZV3Jree4ZljI0W6fWpc3z05WiyyB4qn1eeJhdW5kwF68YVBzsnY/cXhDXXbov5Nr/YSdT89e7nWWnxlu777P/ej2HcnsTGPp8icBob/ehfwhAAAIQgAAEIAABCEAAAhDYisDQB/itINEPBCAAAQi8jAD7B05hBOLA8V7B3Tibhleos1RgFPfTQ2DUKlrIBTl7z4OHlYd7S4CzlkvMw8PBxvbUxtmfjvTkGGn9xuu8hmFJZBTW7zMT4qWYUamtGrtCWRvX6zqKluZsCGu5dl2lbaZrucQlXpclYUeYZ6+NqS2edd8yT9dUJzAuzcVoY/bsVeZXH5dk/3r2rSkGtXtN3E7LXliai9JYWvr0rsFgWy2Ts++/pTk96/tDny8RGJ3VbRk3BCAAAQhAAAIQgAAEIACB8xEY+gB/vulixBCAAAQOQ4D94zBTsbshceDKE9y1gP1bJH2og+W5oJknaBoCkR57zcy5bC8lgcLUMIMNpcDgHKYwfk/mBBvD10v6VknPTjTqCUJ6+so1H9ouzU/t3MR91QQ442B0bSC1g+sepolR1m+LwMjm9f2Fq9JK67ckMAo+99FGoVrLuHo4zxKf967lYGdNtqylPErPlx7s9m7DfPbVFVcGpvaWfHrv8Xn694iJrJ0lfj5nR81ek7bj2Wc9DOIypXF61yz7by15yvcmMPT5EoFRb3egPQhAAAIQgAAEIAABCEAAAhA4KoGhD/BHhYpdEIAABE5AgP3jBJPsHGJNdorQ5BoBtppgW20Q7agCo9pxeIOyxrIUsHS6x2eLbR3grLXvDMKEHJNR1m8QnpQEeWkGnNdKumlG/LNEYJRmEGtZM0sFNbV+Hsp/raRva7zqzbuWQ18tAiMvy2sQy9TO4VKBUZiPWxZe02V2L8nAZfvRKyeyd5WuOMsx8wqGa3mXnpu1/Yb1U3qW9bAz/cxV2udqP1PENrbMWahfsqsnC9o6NoGhz5cIjI7tXFgHAQhAAAIQgAAEIAABCEAAAv0IDH2A74eBliAAAQhAoJIA+0clsCsvHoLkuew2Fky7v1Mg88GF15qEaagNoh1RYBQC6zYm4z+VlSh2vR5Zk1pd2StKqJ2b2J4lWSVax3UN9UZYv60CI5sfy2J0+0YT5RXGBHO841pqfnhevKLDs9i7loPNU89PG7u9HooGV3tFWstzcCnLveuvLdBtGV+LQKRWXNfSR8tYPHWW7DVnEBjViq48zClzDgJDny8RGJ3DSRklBCAAAQhAAAIQgAAEIAABCEhDH+CZQAhAAAIQ2I0A+8du6Dfv+CslfU9BwBKygDyRZCNIA6FLgk49A/G1IpYjCowCjy+S9LjTKxAYOUFdUbFrWb/e9V8rUFmSwaiHm3jHtbSvowmMYnFJLMqqnb8zCoxqMtEt9Zua+rUCoNq5rrFl7bJ7Cow+7zK4T1UM0isKrP1sFJuwhEnFUCh65QSGPl8iMLpy72R4EIAABCAAAQhAAAIQgAAEIPBZAkMf4JlHCEAAAhDYjQD7x27oN+84BOBv7tRzq8ioZyC+Noh2NIFRCKqbsOjeinlZQ2D0Bkkfd2RQWhrgfI2kJwtXOrUGOK3eDY4xVKA+TNFrWb/e9V8rWkBgNO+qtVlmWh0/iFN+rSTLVOfNBHU2gVHw1zsqhKWtc1KqV7uPpu3VrtWSPWu8b/uWjTPNEljaa+bYLMlgFD/Paz5Lsf+u4R20uQaBoc+XCIzWcAnahAAEIAABCEAAAhCAAAQgAIEjEhj6AH9EoNgEAQhA4CQE2D9OMtEHGqZXYOAxuTYwGoLYb5KUZgwqCRSm7Fki9jEWt81cjRbaTm1d0mduHLH4oJRJaWmA05OxqRT0nZqLnr7l8b8zllnK2Fu/VrRQWr9za9/m0ZMham6+veNa6jNLMhjZc8NeQczoXcvB5jmBZjqu2vk7k8AocLyl8pq7+Dmdu8a0xbcC96eTrIU1bdXOdU3bvcpOrf+5vaaUubHnFXdeIZ53zU59NmL/7eVRtFMiMPT5EoFRaXp5HwIQgAAEIAABCEAAAhCAAASuhcDQB/hrmQTGAQEIQGBAAuwfA07a4Cb3DMQvuWImvQamR4aYkjgnnroQ8LRgf+5qtDggavVie5eMu+Q+petxegU4S3Ysfd8bsF3az9nqL12/3vq1ooUlAqN4PdWs4XjuveNa6i9LBEZp3961HOrVCIxC2951eCaBUfA3LxvjH7MP81F6Vnt8zWyxuUoz+3jqhjK1a7Wm7V5l0/20pd10vkYWGLWMv6ZOjW/XtEvZcQgMfb5EYDSOo2EpBCAAAQhAAAIQgAAEIAABCCwjMPQBftnQqQ0BCEAAAgsIsH8sgEfVJgI9A/G1GYzmDC4JFJoGO1MpzSaSFk2vNLKA3R+W9KOXq17eI+mdlVerTZkT+vIErL2ihKm58dT3ZFlIx5ILILeKRXrP9TW1t3T91l7VFQeq1xTWxXNUc2VRqLeUi9dHEBh5SR2zXKuYLTw3azMXzV0baXveByTdebm2spXY3gKjN0t6rHDt5pSAbS6DUSnr2ZIr0lpZe/ZPa5v9t5Uw9XoRGPp8icColxvQDgQgAAEIQAACEIAABCAAAQgcncDQB/ijw8U+CEAAAldMgP3jiif3oENbIxBvgcDnCgHG3jjmArelviywe4+kt0t6NlO4dEXYWlekeQRLtQFOG14s9PHUT0UoHqFQqNMiDinNF++/SGDp+l0iMDIrzPdfmbnOqSQQLIkFls7xUi7e/hEYeUkdr1wsLqp5TsW+W1MvzsqXPtttj3m3pO9cKC4yynsKjELfJeHVEoFRGGO6V48gMGL/Pd5z4CwWDX2+RGB0FjdlnBCAAAQgAAEIQAACEIAABCAw9AGe6YMABCAAgd0IsH/shn6YjkuB+9qBrBGI75WJoWYsrUHVIB56YOJqNLOhJMI5gsCohlWcGak0tjhgnQZHp/oMPnqfpIdqDDtB2aOtX+/6r11fpXEiMHq5s3vWYlyLK9K2f2DkrkZrtWKta6tqRYOt9pfqzYmMrk1gVGIRv8/+W0OLsr0IDH2+RGDUyw1oBwIQgAAEIAABCEAAAhCAAASOTmDoA/zR4WIfBCAAgSsmwP5xxZObGVopCJ9WiTMghPc82WTmqHoFBjUz0zMIW9NvKFsTuLXxv2rmarMwllsk3TqRXeIIAiPPdWo5lh5Rg8dH4mtxjMdTJxAXXcP69cyt+c1eAqM3SPr4RGaxrZ9ruf5Gy2BU+zxtfa7U9jNK+SXP+vCsbdmnavgcRWD0YUl3S/pUxvijCYzCPn/T5VmXy2TYun/OzR37b41nU3YJgaHPlwiMlkw9dSEAAQhAAAIQgAAEIAABCEBgJAJDH+BHAo2tEIAABK6MAPvHlU2oYzhLg4FLA8BegYFjKJ8tsrfAyMvEgpxfI+l90XVuaRA4DGruKpwlQecc1zXmZGr+egQ4Y+HbUsFbjZ8doezo69fra3sIjGK2tX7lHddSH0JgtJTgOPWX+FTrtWotdGrXaksfU3XCXli6Ou5IAqPc55Xa500rQ/bfVnLUqyUw9PkSgVHtdFMeAhCAAAQgAAEIQAACEIAABEYlMPQBflTo2A0BCEDgCgiwf1zBJA42hCVB06mh1lzdE7cRhCr2t6lsQbk+4/5Kgc24fgiG5tq0613ukGRlnpZ0VyRCSsufWWCUE2TVZJAabLkcztyl69dbPxYtvEPSeyXdvjGNmrXtHdfSIawhMGqxqSSICOvUuzanBCAttl1DnVjs5hWw5vaad85ky+vF6ewCox4cW+a4pd+lAiP23xbq56wz9PkSgdE5nZZRQwACEIAABCAAAQhAAAIQOCOBoQ/wZ5wwxgwBCEDgIATYPw4yEScyY41A/J4Co1KgPZ7aUuYCY3Ob48qUOaHSUleqEVV4+rIx2euhy79xgPNeSfdLutnTUFJmq4Bs3K0J0mwOP9Fg77VUWbp+vfVT0cINFx9604YgveIYM8k7rqXmryEw8q6lmufsEQVGo6zf1JfseW887e+eq7S2FvzUzvXSNRDXHzGDUc/xl9pi/y0R4v21CAx9vkRgtJZb0C4EIAABCEAAAhCAAAQgAAEIHI3A0Af4o8HEHghAAAInIsD+caLJPshQ1wjE1wS+Yww9MhjVCIysbwvGmqgmzZg09ffctK0pMJoSG7xG0pMzWZVydsZZOIJY47WSPiYp9PPqy/+P6z984bNF9o2aZZFy9wozavo4etml69dbv4dIwis+6MHcO66lfSEwaic4wvqd8lmvyCj44ZbPJgRGkoll13yx/76Q3fE9EeQtfXzNub3Wtoc+XyIwula3ZFwQgAAEIAABCEAAAhCAAAQgkBIY+gDPdEIAAhCAwG4E2D92Q3/ajtcIxI8kMLKJv1HSJyMPCKIBC1I+7vCM3lekObpUEGO1ZBsK7ZvI6BFJj0UCo1xGjh7iEs+YWsrkslCdKdC5dP166/fwAQRG8x7uuS4pbqHmOVsrOtnqirSjrl+PcMz8+a0z13nuIS4y/6id65bn7lQd7xqf8q+5605LPhnGvYUQlv33BQ846vrt6dPX0tbQ50sERtfihowDAhCAAAQgAAEIQAACEIAABEoEhj7AlwbH+xCAAAQgsBoB9o/V0F5NwyHI9rSkuyoz2OQgeAUGNQBrAt9xu3tkMMqNy4Kk9vJmQdhDYGSM7ZqqIAiqFSeEcXvq7RUo9/pcLshpdXtfL+e1Z67c0dZvnNXKM76pa8q+UtL3FK6M8ogPwjPgiYXPt9pxecY+V+aHZ4Qm3rY9azFuq+Y5Wys6KYk5vGPylDva+q1hNZfhyLK77CF2rLHfMz81ZTxr3No7usAoPIdMgJv7HMD++6JXHG391vjrmcoOfb5EYHQmV2WsEIAABCAAAQhAAAIQgAAEzk1g6AP8uaeO0UMAAhDYlQD7x674N+/cglj3SHp7ITAfDAtBuTdd/tAjqL22wGhrqLVXpKX2GY/XJeKGELCdajsWGH3XpcFPdRi49WuvNbMoeUQNabaGkt+FNgOCLTJKpGsj9L2myOga1q93/ZcyGIU1MCVAsvkoiQ/SOZxrq7S8EBi9lFCt6GRLgZFZusf6TX2oRrAV1w2+Zs/FOy5+bnv0HuIis6u0VktrZ8n7pTWefpYJ9gahrDeD0TdI+glJ8T7bK4NRut955rFVZMz+u8TbqFtDYOjzJQKjmqmmLAQgAAEIQAACEIAABCAAAQiMTGDoA/zI4LEdAhCAwOAE2D8Gn8AG80NgqqHqZ6p4gl9zbXsFBjX2Tf2ivaaN1rJLBEZzgpHAKdd+HFz8VkkPSXrg8m/rOOKAe0mgE5etHb9XeJCKhmrGtdRHvX3lbFy779HXr3f9l0QLSzlMzXGtP4d2vOPy+tZUOc9VWt4+PGKDuK0aQUxp/lIbtxYYWf97rN9e/pIKpErPbK9PtJSrneuWPqbqbCUw+gpJv1fS7T2Nn2lrbh9h/30B3J7rdyM3GLqboc+XCIyG9j2MhwAEIAABCEAAAhCAAAQgAIEKAkMf4CvGSVEIQAACEOhLgP2jL09aKxNYIxBfE/iOLdzzijQLEn7wklHqyQy2MKZbMlchxQKj90l6/wqBz7mA9ZKAsldglCKZE5SsLeqZ8+qcXa0ilfLq2b/E0vXrrV/yMU8GD4/4wJMJyUPdOy5PW3Nl1hAYtdhU8vFaHnsIjGzce6xfY/Oqiisx0/mZEtQuycDV4gOhTmmtLmm7VNezxq2N3lek9VyHpTGm7y/hzf5bS5vyrQSGPl8iMGqddupBAAIQgAAEIAABCEAAAhCAwGgEhj7AjwYbeyEAAQhcEQH2jyuazEGGUht49gxrNIFRsNeyDk1dRxaPKQ0cx0HV71lBYBSu3vm4pOeTCZi7UsYzV0uCo572ty6Tu2ppzWvSth5f2t/S9eutX/KT3gKjpXPmHdfS+espbNgig5E3s85eAqPR1m+ctSWwzQmOSgKwpX4Y1y+t1Z59pW3FArG5NXwtAiP235d6wGjrd821cLS2hz5fIjA6mjthDwQgAAEIQAACEIAABCAAAQisRWDoA/xaUGgXAhCAAASKBNg/iogo0JnAGoH40QRGFhR9auJKszhgasKimyS9SVIcMM4JjNJMR1MB1ZC16QlJd0UCoqm/p9Pvzfpk8/y6pA9ra4357+yi1c3FQU4TZ90qKZeVqrrhA1ZYOn/e+iXRAgKj5X62psCo9Qq7PbKRjbB+w3P35plrSnNCoy2eR2Gt7v24mhvrtQiM2H9f7mUjrN+918Ye/Q99vkRgtIfL0CcEIAABCEAAAhCAAAQgAAEI7EFg6AP8HsDoEwIQgAAEPkOA/QNH2JqAV2BQY1ccYKrJ3OAN1qW2tAqarB0bv70euvwbB45DP3HGotwVMHsKjFqCyfGchPq5bBMpizRzU/z+0owzNf5F2RcJLF2/3voIjPJeN0IGo6krvDzraA+BkceuvcrEGYtqxEJTAq+a/dE7Zu+a9ra3Rrm9BEa2Z31A0p0zotOwr90xk9EwMGH/XcM7aHMNAkOfLxEYreEStAkBCEAAAhCAAAQgAAEIQAACRyQw9AH+iECxCQIQgMBJCLB/nGSiDzTMNYKRewqMaoQucbA4NyWpoMbKhDq563AsWGzXmL1f0hYZjHLXkXhcqySYCm2U5jHtHzGCh37fMkvXr7e+V2DUa3Q16zjXp3dcS+0dTWDkFbTsdUXa0vlYo34q0FrynGvZc2rHtJXv19oVl99LYBTm8qMTGQvTuc59BsjtjzUs2H9raFG2F4Ghz5cIjHq5Ae1AAAIQgAAEIAABCEAAAhCAwNEJDH2APzpc7IMABCBwxQTYP654cieGZpkNLOhoQcFnHcPvGdC27tYIRuayADmG1qWIV5gwl9Vjrg2rd5ukBy7XmaXZk7YUGHmBhaB2mnGjlPmpJDIoCZC89o1cbvT1613/CIzyXtrzebzWFWktNpbW/shr1mt7mnXIu7d426/JfjMndOif044AACAASURBVEn7y2XZ89q0Vbm9BEbhM0/uulB7L5dpqoZ9jh/771ZeRT9zBIY+XyIwwrkhAAEIQAACEIAABCAAAQhA4CwEhj7An2WSGCcEIACBAxJg/zjgpKxs0tTVKd5uvRkpptrzCgy89li5WGBUY1+PK9JqgsCxwKY1iDiSwCgdY7A9zbYU5jrMxzMTAjgERvmAdM1aqVkfuXaXrt/w/AkZuUrPial14mnHI3zwlPHwXcrF04eVaRHvTLXdQ2CUE4KV1nHOnrMKjHKioh+S9LAkz5VZXr8J/YT1P5XZKIhCrd1XS3rU0UGvNeToqrnIngKjqSvQ4rmv+RxRghDmlv23RIr31yQw9PkSgdGarkHbEIAABCAAAQhAAAIQgAAEIHAkAkMf4I8EElsgAAEInIwA+8fJJjz6xXwpwB/IxIFIb505qmsE4vcUGNUKNszWeyS9fSaDVAiGWtaihxKYqcDg7254RZp3tUxlnymJCMI8PiHprkvGprhPBEYvCoy8a/FI63cui9eUbyEweimZFoFRzD3OKrZUYHSTpAcj80LbnyPpY5JqRJSlZ4P32XP0cmm2vdz1Z2tn5MvtWdbnByTdKenJCoilrHQVTa1adEr0FttvIh97xT5t/z83RzXrMPRhbdm+Zi+71vT2ibaXgmD/XUqQ+j0IDH2+RGDUwwVoAwIQgAAEIAABCEAAAhCAAARGIDD0AX4EwNgIAQhA4EoJsH9c6cTODMuT+SOuXhuELhFdQ2BU6nPq/dYMRq39eetZ8PJGSd8tKRXbpIH45w4sMEpFMCUBUfC1KfEMAqN2gVEuSO71x7jckvUbB/Ntjj9yEaLkBA+hnym7Pc8xT2aVtIz5qNn5iUo4S7jUdFUjbMg9x2v6ailroiK7ttH+rcnKcu0Co5I/x6zXFBjZevqGBv+e8oVWf2zxrSV1vAIjE/Sm/HNCudpxh73NREVfcxnIrZViLu/4p55F7L9egpTrQWDo8yUCox4uQBsQgAAEIAABCEAAAhCAAAQgMAKBoQ/wIwDGRghAAAJXSoD940ondmZYnsB8XB2Bkc9HagOOcasWEHxdJmtP7qqTNEho7YRsCD5L50vVZB2ZamlK2BECn1PCg9L7CIyuS2D0VJQtJM6sY34VB8m/VZIJ6Z6PHM7zHKsVGIWrqW6W5M0QFUw6usCox7PB00ZrRptrFxh52IUyvYWvaz43W67Dq2HRq+zU55g0g1HIGBjWs/WfE0DW7vehH8v6ZW0/22tgmXbYf1eES9NuAkOfLxEYueeZghCAAAQgAAEIQAACEIAABCAwOIGhD/CDs8d8CEAAAiMTYP8YefbabPcE5uOWERiVOeeufqrJ3mFBWrs6JRd8TK87ee0l60sQQIS+b5EUZ0SYCthPZTEoZTcoU3ihxJzAIPheLmDrESasGSj3jm/vcte0fsNYjKkJjO6W9IMZwPG8b8m/Rmw3usDI7LdXeiVjLe9WoVBrvVr7Rig/ksAoJ4I9IuNagZGVt+fTlBioVmBkTIINNZ8Nalmy/9YSo/xaBIY+XyIwWsstaBcCEIAABCAAAQhAAAIQgAAEjkZg6AP80WBiDwQgAIETEWD/ONFkX4Y6qkAhzigwyqylWVBC8O8BSY8ng5jKBJGKakyE9GB0/dDRBEZTgdeSgKD0vuFCYDR2BqPY5afm0oLw9ydiuTD3drXQ+y6ZjGqfY1PPDE+WI8/zZmSBUSrgigWAtZlXStccTrH0rH/PPFxDmZEERlv5/dJ5nfLjqQxGpf5aBEYeEW2p39L77L8lQry/FYGhz5cIjLZyE/qBAAQgAAEIQAACEIAABCAAgb0JDH2A3xse/UMAAhA4MQH2j/NNfm1g/igZjHJZgo4+e2kGFBvDGyV9byQQiseQZisKV0LFc2bl3xoJMI4mMJoSSpWEB6X3bdwegZExfDoj4Dq6r3jtG3X9puOby3wS1kEu01Vop5bDFF8ERi9eRxcYxdfV2fPlBkkm7nrPxHMrZjuXpWzOxxEYvUhnJIFR63x7n3drl9tSYGRj6T23KR/237U9hva9BIY+XyIw8k4z5SAAAQhAAAIQgAAEIAABCEBgdAJDH+BHh4/9EIAABAYmwP4x8OQ1ml4bmD+KwKhxuLPV1g72TXU+JWqIBTTxNSrBzsck/ezkKrWjCYzmRFKxMCpm483sUBIYzWWIWsN/9mjzGtZvab6nfDrmXcuhdi3Wzu1WmVxaMqfMjSVeUz8wcyWUtRGYT10dt+SaRQRGL85S732p9Nys9fVQ/hrmbGuBkbELz4pYyNc6B2k99t9eJGlnKYGhz5cIjJZOP/UhAAEIQAACEIAABCAAAQhAYBQCQx/gR4GMnRCAAASukAD7xxVOamFItYF5BEb9fWQu4BsChLlgfwg8PyLp3otZRxMY5cRTObtjqnPZbOJypUB5eN/YpFfQ9Z/FfVq8hvXrEaJMZeII1Gs5TM3W2TMYhfF7xA6xGCMnMvJknpqah2sQq/R6IowiMPJknevFZK121hIYhXbN7rsu1zrGYwjrzv42l6mtdtzsv7XEKL8WgaHPlwiM1nIL2oUABCAAAQhAAAIQgAAEIACBoxEY+gB/NJjYAwEIQOBEBNg/TjTZl6HWBuYRGK3jI1NCorngcpiLOCB5JIHRlO3mc2a7jfnZBGdNRpaSwCjHZ53Z26/Va1i/3muV5sZay2FqxnoJjGLBwFbesVSYEJ5BZq+3rbDG0jolEWGJCQKjFwmNIjAyn5/KSlea76O831tgFK+PqUxfNvb0ytd3RqLhVjbsv63kqLcGgaHPlwiM1nAJ2oQABCAAAQhAAAIQgAAEIACBIxIY+gB/RKDYBAEIQOAkBNg/TjLR0TBrA/NTAeVWcrX9t/bjqdc7kOvpM5SZug5t7nooY/fKJCPClEBnKmA/lT3Gk1XGbDdRwqsywdCp7CZzop/a4G5JYLQkg0rN3O1Ztnb9HG391ghR5sSNtRym5qyHwCj24x5CgTn/Kq0Br2+2+kVuzYa/3VS4Ys0zrvCMSYWI3nFdQ7ne+1Ivn4nZ1qzjI89J7R6U7t+vkGRXl96dDDK+4nRq/KnIyMqV6rH/HtmbsC0mMPT5EoERzgwBCEAAAhCAAAQgAAEIQAACZyEw9AH+LJPEOCEAAQgckAD7xwEnZWWTlmbamAuAhaDjzZJyv96P3187EO/B2DuQ6+kzLlMjkgi23pFc/7VEYPSPLoFRy17yeknvmZi32OYbJX35pezUeEM2lGDbA5IeSgq3BHbnAuUt7dXO1xHKj75+57JZpXznslvVrJ2pduLnUSmwPzf3owmMgrjIcy1abtzG7QOS7pT05EVUZAKLWy//P1cnXru5fntnyjvCWm21ofe+tIbA6BqyF9n8tO4bcfaveJ7nshbl/CEnMrJyU5+P2H9bVxX1tiYw9PkSgdHW7kJ/EIAABCAAAQhAAAIQgAAEILAXgaEP8HtBo18IQAACEBD7x/mcoCYwv4ROHLzPtbMkoL/Errju0kD7UjtC/56gpM2bve5NOp0KRoe/P5NkFUn7fK2kj0Vt1gi/cnMc5jUETk1c9HhicxxU9V7NZE3EgfIS+yP4V8nGlvdHXr9TIrk5DlNChhYOU8F867/GD1N7RxIYTT0XWnzR6rRcSzi3N3ieha22jlKvtHcuGccPLMgyFfoNc34Nz9hWgVH6LGkV6wWmsXDU1sAjkj43I8yN5579d8lKoO7aBIY+XyIwWts9aB8CEIAABCAAAQhAAAIQgAAEjkJg6AP8USBiBwQgAIETEmD/ON+k97gSqJZafB2P1e0R5Ky1IVe+9ZqgHn1bG3MinDSQ+DZJ75L0fNL5lMDIxDgflHRPklXEytvf3i4pXEMUsjG0BEmnrlZ7zcVWy3CSjuVhSU8kV715mXoz+BzFx7zj8pYbdf0GX/90RiTnHXtcrkVgFOqn4oCziFrC865GRDg3Ny2CsbS9dD1fg2ilxZ9zz0jLBLjGawnjIPI00Wgqdl3D1rXbjEWrtesi+P99BSGQdwxmy1skfchbQRL7bwUsim5KYOjzJQKjTX2FziAAAQhAAAIQgAAEIAABCEBgRwJDH+B35EbXEIAABM5OgP3j7B6w3fiDiOVIwfy9BUZe+hZ4fC4jLrL6c9dIeds3DvcXrjjytjVVLog6bunUzxrX/iwd4zXXX7p+rf6rOooSlgiMbJ6mAvPXOoe917i1Z3Ng8xqEii3sWMcvp9b7irSWecnV6S0S7GXXknaWCIys37skfd/M1YBLbOtZl/23J03a8hAY+nyJwMgzxZSBAAQgAAEIQAACEIAABCAAgWsgMPQB/homgDFAAAIQGJQA+8egE4fZXQgEgdG1ZrvpAqlTIxY0tyDnJzq1RzPjELB5v02SXZeXZuBqHUVvwVKrHaPUs2ddelVhq+0tmVZa+zprvRslffJAg++dredAQ/uMUM7Wx1Kx3JHGlNrC/nvk2blO24Y+XyIwuk6nZFQQgAAEIAABCEAAAhCAAAQg8HICQx/gmVAIQAACENiNAPvHbujpGAIQgAAEIAABCEAAAhCAwFURGPp8icDoqnyRwUAAAhCAAAQgAAEIQAACEIDADIGhD/DMLAQgAAEI7EaA/WM39HQMAQhAAAIQgAAEIAABCEDgqggMfb5EYHRVvshgIAABCEAAAhCAAAQgAAEIQGCGwNAHeGYWAhCAAAR2I8D+sRt6OoYABCAAAQhAAAIQgAAEIHBVBIY+XyIwuipfZDAQgAAEIAABCEAAAhCAAAQgMENg6AM8MwsBCEAAArsRYP/YDT0dQwACEIAABCAAAQhAAAIQuCoCQ58vERhdlS8yGAhAAAIQgAAEIAABCEAAAhCYITD0AZ6ZhQAEIACB3Qiwf+yGno4hAAEIQAACEIAABCAAAQhcFYGhz5cIjK7KFxkMBCAAAQhAAAIQgAAEIAABCMwQGPoAz8xCAAIQgMBuBNg/dkNPxxCAAAQgAAEIQAACEIAABK6KwNDnSwRGV+WLDAYCEIAABCAAAQhAAAIQgAAEZggMfYBnZiEAAQhAYDcC7B+7oadjCEAAAhCAAAQgAAEIQAACV0Vg6PMlAqOr8kUGAwEIQAACEIAABCAAAQhAAAIzBIY+wDOzEIAABCCwGwH2j93Q0zEEIAABCEAAAhCAAAQgAIGrIjD0+RKB0VX5IoOBAAQgAAEIQAACEIAABCAAgRkCQx/gmVkIQAACENiNAPvHbujpGAIQgAAEIAABCEAAAhCAwFURGPp8icDoqnyRwUAAAhCAAAQgAAEIQAACEIDADIGhD/DMLAQgAAEI7EaA/WM39HQMAQhAAAIQgAAEIAABCEDgqggMfb5EYHRVvshgIAABCEAAAhCAAAQgAAEIQGCGwNAHeGYWAhCAAAR2I8D+sRt6OoYABCAAAQhAAAIQgAAEIHBVBIY+XyIwuipfZDAQgAAEIAABCEAAAhCAAAQgMENg6AM8MwsBCEAAArsRYP/YDf3QHf9KSb9P0m+T9OzQI2kz/qdLuuGkY28j9tJaxu/9km6X9NslPdSjUdoYmsCNkj459Ai2M/7nXtbMvZIe367b1Xr6JZK+5PJMWK0TGv4sgWvzn72m9jWSnpT0/F4G0C8EDkxg6PMlAqMDexamQQACEIAABCAAAQhAAAIQgEBXAkMf4LuSoDEIQAACEKghwP5RQ4uygYCJAb5c0lsl3XoJsp2BjgXCH5Z082Ww75RkQf5eLxNtvUfSF3UQDsQiHrOvt61LxpxytLYQGi0hOl3X/ODrJX3rgQVxQfDwpo5+auLHBzu2t87s1LfaY10H3tb73iLR8MwzW374ZPtJ/ewvr9HDf5ZbMXYL4dkSRjG3t5p/f8S5n1u7TzvL5gj2Eu7G4/uBAzwjxvaW81o/9PkSgdF5HZeRQwACEIAABCAAAQhAAAIQOBuBoQ/wZ5ssxgsBCEDgQATYPw40GYOZEoLUr7jyoHAakE2nqWcALg62Wz9LRUFpe9ZmD/HSUlcNAcxvl3QXGSCW4pysn/puPPfhvY82ZJCy+butY+A5FZwtFZrk1mxvX4tFUatNoLPhlrEFRjd1nEenuZ8ploo04rpHeEbVjKWl7Oj+0zLmXnXCvralKHXOX21cU88sy/b4McdeHsot2fdzPtXCKLYlzFlLO73mm3bGJDD0+RKB0ZhOh9UQgAAEIAABCEAAAhCAAAQgUE9g6AN8/XCpAQEIQAACnQiwf3QCedJmQtCtp8jmCChzwpzULgvqf1yS/btUCGRt50QRS4UW8TiOErSPxSRHsekIPleyweOTpTbs/RAoTkU93rlYIwNKLni/ZE3lBEt3XNZrz+uMcoF4zxysUcY7f3HfW4tEc5nLzJ4WgdQaDLduc3T/mZrPLTmuIXwpiYrj8Vn/338RaVr2oVQw2zrHLWsi7mvJZ4ceYqctfYC+jklg6PMlAqNjOhVWQQACEIAABCAAAQhAAAIQgEB/AkMf4PvjoEUIQAACEHASYP9wgrrSYhYgfLWkRxvHF/9iviXA3dht12pe4UZLwK/G0DioWSOu+MWXq6+ezXS2R6aH0piDTTVjTNs0v71H0tsPfO1XiUPt+zVB77m2Q0A+9Xuvf+dEBUvWfvwM6SVUDGPzjql2LnqVP8I1bkFMsESQMMdjKvNLr7nuNRcjtnMk/9mTX+vzp+aZ2rpfhfVVehal6+RLJT1Wmd3PmxmwlFXJa/Oec07fxycw9PkSgdHxHQwLIQABCEAAAhCAAAQgAAEIQKAPgaEP8H0Q0AoEIAABCDQQYP9ogHZFVZYKjEKA7pYO16RZcOx1jVdmmaDglRN1a4KIYWrXyIpQcptYaFHTfxyYTOsdTWAUApdLxAXpNTCtweXSfBz5/VIAuBRoXpK5podALGYbZ8voMZctGbJulPTJHSb8CAKR+Pm4ZF0avtKztsf87jBNh+3yCP6zJZxYFBkLdmrW71RGoXTvjH25Zj9OeZSe1aH80r26xt5UzJSKn7w2bzn39DUegaHPlwiMxnM4LIYABCAAAQhAAAIQgAAEIACBNgJDH+DbhkwtCEAAAhDoQID9owPEgZtovb5jzSG3BLmnsmRM2dnSx5pjtraDMML+962SnnR2mGaiice2NGjpNMFVbK3rdNbKvOIa1E6FSgHgksBoyi8sSH2bpAcmMmeEOXxGkvWRy5pVg6Q1a9dUHzVB9tBG/OyoEcC85sLIu05zNvcWiNj43y3pOyueH2ZXvA94xBSlrG/xmjzSM6jGN9cue03+szarVLhWs05bbWt5luT6Kj2rrU4QfNr/bn2u1ohG0/X7YUl3S/rUZQAem1u5Uu88BIY+XyIwOo+jMlIIQAACEIAABCAAAQhAAAJnJzD0Af7sk8f4IQABCOxIgP1jR/gH6LoUKN7LxFoBUElQsdc4avptze4zF8A/SnC/NTtTyi/NXmTvm5jBgqM/WAN78LKlAPDceggioUck3ZtwiIUm6ZVAc9nKWoPxrT4/NX21QsNcOx6BjdV7s6QfqRTypP31FBgtEWHE66r1KqipOTnKM+hoS/6a/GdNtrEwtbdvztnd+kxL2yw9q6186coyD19vG55rbT02e2yizLkJDH2+RGB0budl9BCAAAQgAAEIQAACEIAABM5EYOgD/JkmirFCAAIQOBgB9o+DTciG5oTA3R2SHt+w31xXS4PQ1yAwahlD6Yq6pVx7uEXPLDVz18H1sHWUNkoB4ClfCnNh47wryVKUu94qDuhbmybkymXXSrNTeQSCcX+5jCT2/g0VWZJasyvFIssasdpRxZmxD9dkepl6Viy9Eu8Iz6Ajrutr8581GIfnmOd50rv/LQVGYZw16zUeb+lZGpf1PCdL+0tv1rR3nQSGPl8iMLpOp2RUEIAABCAAAQhAAAIQgAAEIPByAkMf4JlQCEAAAhDYjQD7x27od+24JEyZMi4WePS6mir8ov7pjOjBC6lFnONte6tyLYH80tUqewf3e4qLYhHLty/wla3mc81+SgHgqfVgf7cr0HLX8MTZi9JAd0mMGPwsCAGec4iDQn9TGYPi+S4F3j1ZOXLzUdNHXN/6e6+kd1QIoHL998xglMsSdqOkT0rKicda/LNl3e39DGoZ59p1RvOftXmk7ddc97WWbbUCo6kMQqVndejnpgXXo4Xn2BOOfdHzzCnZvBZz2r0uAkOfLxEYXZczMhoIQAACEIAABCAAAQhAAAIQmCYw9AGeiYUABCAAgd0IsH/shn7XjkPQtyZgnAtS98gsYLZYQCsnevBCGl1gVMpAkGZZCVlkSoHAPYP7PcVFcVs9fM7rV0ctV5r33HqwIPQ9kt6eEcXE4qJU8BPYf1TSQxkgwcdqBIceUWF63dncvLf6eetzY06oVeMznmB/aK80D6Etj2Crxsa0bEnslZZvnZslNh697oj+sxXTtfwlPHMsW2N6NWRubDUCo/j5aW3Fz6rSszqIg+6beL56uJfWfvoMuV3S3Dou2Zza9JWSvmeh2NIzTsqMRWDo8yUCo7GcDWshAAEIQAACEIAABCAAAQhAoJ3A0Af49mFTEwIQgAAEFhJg/1gIcMDqsVilJlgcgk41QgLDM3fVkQXXPiDpTklPLmDZKhRY0OVLqr5Z0mPJlVM1bYcgo9XJXUGVXqcTRASlwKI3WGvtWAapXlfl1QRnPZxisUmNz3raHrFMKQCcrod/Q9LDkm4uDDYnTvFe5VQzL3PXrYVnxvslWSA8vEwM+Ycl/Wgyhtg3asRnrVlScuKo9Io4M9Fji1dglIo702dweP/TTvHElj7vfQZtadOefeE/L9C3Z5hl7QmixakMQD3nKhUC9Ww7bSuIt18r6WOSpsTcZtP9E/u+x75SFsO4jdK+Ecp6y1l59mbPLJ2zzNDnSwRG53RaRg0BCEAAAhCAAAQgAAEIQOCMBIY+wJ9xwhgzBCAAgYMQYP84yERsZEYsFpjKdJEzJXf9jsfkOPD+ziT4bUHxd0v6zoXiojjIVZORyWO/p0wIsNUKr7yBvzmxTpjPKXGHJ7gfB13TOfKMPy3Teu3UVF9xezU+22L7KHW8gfKwHmxcqWAnCGBefQmAT819ri+bB8tYEdqsEReVrlszW+cyKsVzFAt03nexxyuy8Yp74v48wrmcIGvqueSxYWqu4+dNr4w4a/i/5xm0Rr9HbBP/eXFWUlFej72n55x75srTX0msY+vjlY6rzab6qhFmeddiyeZgS+7ZdLR59MwRZdYhMPT5EoHROk5BqxCAAAQgAAEIQAACEIAABCBwPAJDH+CPhxOLIAABCJyGAPvHaaa6eaC5q9FaG1tLAJRep9Rq39J6rSKjOaHBVKDTk7mgFFDMZV5ZMkdplqsvk/QeSa3CoFjYRuDyRe+sFRg9f8k0cVtyFWGY/0dmMt9MCYJK4rbcWvJk2on9fc4Xc4F1bzaQMKZnKq9mDGP2ZCdK11ZuLHPrPn2mTbGwNfJeSe846BVFpWdQ7CdLxRZLn99r18d/XiQcP9vDX2uEimvP1RYCo8DArmxryR5YY2OO91oMW/f7teyh3X0IDH2+RGC0j9PQKwQgAAEIQAACEIAABCAAAQhsT2DoA/z2uOgRAhCAAAQuBNg/cIUSgRAUbRF4pEKIJeKVOTuPIjD6sKS7JX2qBDV6Pw4ShgBrTvgTN2lCpnddMkCVrr2qMOWzRVsChFPX1LVmNPIKTVrGN3qdUoaJ3FzYPBjTT1wGHwLOFti2ALe9rN3XZ8RG6RWA6RVnHuGQtW/1XlfI1uG5ijGUmbrSbS4jSE1QPvaTpVeqhfE/GzWaCoxSMWfLOuzp2zbm5xZc/Wi2eAVGceanVqFmz7H3buuM/jPHcG/xaLrW0s8mc8+J+L2S2HDuWW3vmd/bcyB+Lnh9L/18NWdL6TrVuM/S/uK1j3LnJjD0+RKB0bmdl9FDAAIQgAAEIAABCEAAAhA4E4GhD/BnmijGCgEIQOBgBNg/DjYhBzPHc4XPlMmt16q1IJgSt7S0VVvHE0DvkQUqDbqHMc9lffDYVjvetHw8z1O2xGW8IrOabB9LxzBa/VIAuLQepgRBb5D01guMuyaEJVNZgsIcPz0hIDKB09suwri3SHqwAH3Kl0p+nxNOxV0Fv/L64Zq+seT5uqZd1nYQBtr/vvVyjWVJ+NjbpiNltOk9th7tHdl/SuPz7BulNpa+n15nGPtbSYg4Vze2a+5ZbW08JemhhoGknynmRHmebIdemxtMpcpJCQx9vkRgdFKvZdgQgAAEIAABCEAAAhCAAAROSGDoA/wJ54shQwACEDgKAfaPo8zE8eyIswKVfqWfs35J5qNaGiVBRW17NeW9Ih5PcD4XUJ/KfGH9WvByLvuB17aa8cZla8QacUC0lKEktFsq12r36PWWCIxK2YaCnz6REQqVriDLXVsWWJf837L12MuER7nMPcFuKzMlfgp9TWU4Cs+JLf0qvZoozgS3tUAkFUXUrIMwJ97r+WranirbkjWvR79HauNI/tOTy5EERnPPm9snnkfezzdTz2ob/wcl3XMR79WyTdfhXLazuYxvuX5L+0utrZQ/J4Ghz5cIjM7ptIwaAhCAAAQgAAEIQAACEIDAGQkMfYA/44QxZghAAAIHIcD+cZCJOJgZaeDbI2aJh7C14GfPgFiNiCeUjYVEpatLgjDjmUhMVMoWE+aixrYaFww21wrP4qDylMhjDxGId+zpNWPeer3Llfx9bv3NZc1IBSixwGPuOp9UBGHjzQW850SLwc8fyVzRZu295pJR6UknzHRdxQH5XplxajKT5frMCYzmrntcKoyqsTfF3Jrxaa1nkNMNXlLsKOs3GFUzH0fwnxbmU3V6C4yM5Q2VV43N+aY3g1FJBDf1rJ66jtLDONh2kyTLGDclgrK2vJ8V4n5L+4vHxjXKHG39rjHGa2pz6PMlAqNrckXGAgEIQAACEIAABCAAAQhAAAJzBIY+wDO1EIAABCCwGwH2j93QH7bjt5Xw7AAAIABJREFUqaCbV2TUKj5ZAmTPgFhNAD2+Jup5SSFQeEt0DVHKITe28LeSUKLGNi//OaGJp41Y6JEKlI6euSgV4NQKrDx8PGVK/j4lMDL7P3Lp4GOZjsJ4PkfSw5KCqO3VknLl4yZC3VA2J0gJ/v6ApMejyjXZiTx8Qplcxp7Smqlp38pOZfQpCQ+sbk5gdKOkT0ZGzGUMahX91I5xSfk1nkGt9hxl/cb2n9V/eguMWrKB7SkwCuvf/q29Ii3e/18v6T0Tgs7Qx90zny9ya6m0v7Suv6X1jrh+l47pmusPfb5EYHTNrsnYIAABCEAAAhCAAAQgAAEIQCAmMPQBnqmEAAQgAIHdCLB/7Ib+cB1PXcUVG2oBnrfOBKv2EBeZfXsGxJYE0D3ZBaaynNxWuB7NuCyxbU0HjQOFQfAR/raXaMc73lzWka1tLvl7TmA0J1RJxTCx8O3LJX31JUtGyiiXUSf4tJWdu74vfa6Urvvzzk9aLudrrW3l6sXZRLzjDe20iCLSq+bmrkbqOc7Wto72DDrC+o1ZntV/egqM0meb93kc++b3J1eW1WYwmhL9ep7Vr5rI2pZbc4GbCTTvLezx4VlxX6WIqWRz67OgR72jrd8eY7rWNoY+XyIwula3ZFwQgAAEIAABCEAAAhCAAAQgkBIY+gDPdEIAAhCAwG4E2D92Q3+ojmsCSnMZjuyX9N7gXk8ANfb37NfaWhJAD3ZPiQRyQc40wDg3niW29eYUtxeLJL5W0psu/+3hOy3jnLraaCuxR8nfcwKj9Bqzkq3WRgh8xwH8Ur3A5qPOoLa1fX9GtNhy5VE6lzlRVe8MRtan+bNlbnq00plaBEaVXexe/IjPoL3XbzopR/efmqvcdne4iwGp+DEV5s3ZaYLL90l6f3T92A9dsrrd7BhgerWkZX+byzZma8ReJhgqvazsKyXddbkycm591bQb91vaX0o2rv3+0dbv2uMdtf2hz5cIjEZ1O+yGAAQgAAEIQAACEIAABCAAgVoCQx/gawdLeQhAAAIQ6EaA/aMbyiEbigM1NYH3EBi3IN4dF5GNiUT2EohMXQm1xaQsCaCXMkLlskpNCTJyY11i2xbs4qCv50qpLWzy9pEKdkK9kgDH2/5cuVIAeO6KtDg47bVl6mozb/2pcoGhBdbjK9OsvPcawKm204xY8TVvucxLrWOxfp5yiqla+5hb2zXP7dr+UzFDbX0rf9Rn0J7rN+Y4iv/UCHRa/GSNOumzODwXS33Z8yHO3Bba8da39sO6LD2rrWzwRbs6cu66tNzeP7W+rKxlOQxCpNKY4/c9Nte0t0bZo6zfNcZ2LW0Ofb5EYHQtbsg4IAABCEAAAhCAAAQgAAEIQKBEYOgDfGlwvA8BCEAAAqsRYP9YDe3hG16aPSMN8OwpEBlRYOS5Hi0EdZ+JrpuqyUpw1OC+LY746qotRDlrLMhchpwtRHZz153F40yzZnze5c1PrQGjsk1PpqMWkdGcaC19ZvWYqz2C8en8e0VGJUFjPIXx+lwiyDryM2iv9RtzHsl/Kpf4bPGeV6S12jXnm7VXpE3Z4J1f+wxz98z1s1NizKkx3Cjpk41gvDY3Nt+t2hHWb7fBXGFDQ58vERhdoUcyJAhAAAIQgAAEIAABCEAAAhDIEhj6AM+cQgACEIDAbgTYP3ZDv2vH8fVHLYZMXVExdw1ISz/eOiMKjDziiVQEZuKJD0i6U9KTDjhHDO7HgeUeAo+AwVjZay4DhANZdZFYiBEqewUf1Z1dKpQCwC3rYU58E96z7q3tZ1sNj+p5hHLhOXPLTOA9NBk/k0qCmFwmktY584q9OiCbbML73J3K+uGxrXWtHvEZFI93j/Ub9z+S/3j8xFsGgdFLSZUEx1OZrtZYX6X9JTfHHsGo1zdqyu29fmtsPVvZoc+XCIzO5q6MFwIQgAAEIAABCEAAAhCAwHkJDH2AP++0MXIIQAACuxNg/9h9CoYzIA6IhqxFOcFRa8C+BUiLoKKln1yd1kw8peuHctfX1QrDPMFHEy3Z9VGP9gIy004s7OiZtSjnkxsM5zNd5EQbPceWG0cpANyyHubWcPpeScBTYm/2vc55fU9prKlt3ufOlEjSbK+Zv5J9UyyWCCxGulrQ8wwq+cua7++xfuPxnNV/lvh/L38IvpnLvrh1BiMbU7AnfYaZLTdMCDvXWF8tPhl/Dtoym+Xe67eXL15jO0OfLxEYXaNLMiYIQAACEIAABCAAAQhAAAIQyBEY+gDPlEIAAhCAwG4E2D92Qz9cx3FQeyqbRS5ov1SM4AGVy0jiqde7jHesISj2wEzGndz1aLXXnpSCj3FwzpsFpYVZ7Dst9Wvr1AhEatvOlY85en1gSb+lAPCUwCheJ+kanguop+v6Pkn/dRTwDvZ4uFvZ2xziopzPxIH3moxFc6znsvp41kRpLqb6XiKwCGys7Vud2cyW+NtU3TdL+pFC/6VnUGjbk9FqjTFYm1uv33gcZ/WfJf7fww/i58cSgVHpGVEzv6FsjUBnan2VrlybY1hjs7WT+/zVmvGsZW73XL8t9p6lztDnSwRGZ3FTxgkBCEAAAhCAAAQgAAEIQAACQx/gmT4IQAACENiNAPvHbuiH6TjODlMjnshdXWGD9mYYqQGUXiVWU3ePssbU+MxdNzU3Jqv7EUmPF4yfC+7nxGC9g4JLrmRqnZdSwLe13SPVKwWApwRG6XVMMSuvwCgnIkrFQFNCIyv3NknvkvR8BHTKT8Lz5pdJelCS2fv7Jf0xSW+SVBOI98yfrZe3Vop2SnMx1e8SgcVRBEYeQYRHYBT75RnWb+wTZ/WfJf7vWculMvHzLudz3udhyV9r5rflKsqp9TWXoa3Eptf7vZ/PveyinW0IDH2+RGC0jZPQCwQgAAEIQAACEIAABCAAAQjsT2DoA/z++LAAAhCAwGkJsH+cdupnB54Gp5YIT1JRQ9pxKUDnmaGRBEaB7UdnshflrkeLOawp3OkxH1P2rRVw9AgdPH40SplS0LokMMqtZ29AfU5gZPymMup4s1jlRIxxNq97L1lznr1Mlo31aYfYbmpuvRmV5up/7CJ+uisRTs350xKBxVEERt45rV1XnkxYtW0etXxpLU/ZPbr/LLG/11zas8OyqeWEvqUr0uK6Zo+N50czhtXMb2nfz43bI+Cr5VVjc23blD8PgaHPlwiMzuOojBQCEIAABCAAAQhAAAIQgMDZCQx9gD/75DF+CEAAAjsSYP/YEf4Bu06zDvUO9NZcZVYjdFkjyLbW9KSCqznBxjOFLEclG7fmkgqLwtjWFoAhMHqpJxxRYGQWTmU1K6314FevyAiYwlhrsqsFWrFApqW+tVMSUJbW6JL3W2w2XvZ6yNFxEDzYVY65bGmB3xOOK+/muosZriVCdAx3lyKj+U8vSEcQGM2NpSQwCnVL5WrFOrV7dm15z/zV2uxpkzLnIzD0+RKB0fkclhFDAAIQgAAEIAABCEAAAhA4K4GhD/BnnTTGDQEIQOAABNg/DjAJO5uQExX9kKSHJd2xIDNIOqzQT7gibSqwGoLmVv/Vkh518FkjyObodnGRWHAVC416jadXO6WBpnOZXoOHwKhEsO79UgB4qcAonb9SEN2bUSeICizjUE22H6NjY369JMtgFL9qRIslyi2CytEEIq28csKf3gKjs4mLgl9bBqw9Xi0CtV527iEw2uLasFQsWXpWT31O8j6L1tjja23u5RO0c10Ehj5fIjC6LmdkNBCAAAQgAAEIQAACEIAABCAwTWDoAzwTCwEIQAACuxFg/9gN/W4dp9fa5K5LWuvqmzDoVMBgf7c+PyDpTklPVtBpuVakovnVi8b2W8DXRF0WNMxla6k1Zo3gY7AhzVY0d40eAqPamZsvXwoAtwiM5gL+vQRGNipvBh0bo71ymXNiOkt8q4fIoTQXUzO5pG+voCvXd6vAaG6f6JXB6MwCo1IWr3Qu9/KfXk+yJfYvsWHtzzZmW/z5pvb5ULtn15b3sKu12dMmZc5HYOjzJQKj8zksI4YABCAAAQhAAAIQgAAEIHBWAkMf4M86aYwbAhCAwAEIsH8cYBI2MiEElueEIMGUNYNw1v83SPpEp3HPXZ/UqYtNmkkzofQItvcOPtaIimJoS0QgHvhckfYCpVQ8MpVNI/cM2Epg5JlPK/NVkr5GUkm8ssS3eogcWoPxS/ruITDyCFrC82PqWUQGI683T5cbzX+Wj/iFFpb4fy8b5topiSq9NtTMb0ufvfd4G1eNzV4OlDsfgaHPlwiMzuewjBgCEIAABCAAAQhAAAIQgMBZCQx9gD/rpDFuCEAAAgcgwP5xgEk4oAlLAti54awZTAy2PnMRWDx7QJ5ek1IBTy7Tk7ctK9cz+BiEHN6rW2I7l4hAPOM9s8DoH0m6O4JkwpGPS7J/awRGc2u+FPhe8rywutZ+TnDoWdtLfKvHc2kqW1TJb5f0vYR3jb0IjEqzuPz9mvmIe9vLf5aP+IUWltjfy4a5dkrPPK8NNWKdWNjt3ft77vFhTDU2ezlQ7nwEhj5fIjA6n8MyYghAAAIQgAAEIAABCEAAAmclMPQB/qyTxrghAAEIHIAA+8cBJuGAJiwJYOeGs2Yw8ZqCYSFYGDNsEfSE+msEH1vcdYkIxNPfWQRGcdA75RKLiaZEC3NZzALDXHajUrB9yfPiDZLuk/SIpHszk10SYCzxrR7PpbDGPBmB4uEt6XsJ7xLP2EYERp6nz7Iyo/nPstG+WHuJ//eyYa6d0jPPa0PN55OwNu2q1FudV8WuscfX2OzlQLnzERj6fInA6HwOy4ghAAEIQAACEIAABCAAAQiclcDQB/izThrjhgAEIHAAAuwfB5iEA5qwJICdG86awcQlAoMjoY+vG3qHpPdKuv1iYOt1aWsEH1uYrT1HZxAY5cRnNhc53ygJjObmMCeUmRM25drKZd+wNm6T9ICk55NKc5mK4r7nxtqyRno8l/YUiNwsKWVtY7Jnhz1DctncEBi1PMHWqzOa//Qi0WPt9bIl185aAiPr642SHk06ja+3rBErrrHHIzBa07PO0/bQ50sERudxVEYKAQhAAAIQgAAEIAABCEDg7ASGPsCfffIYPwQgAIEdCbB/7Aj/wF2PJDAKATbvlSJHxB6CmbckmQtiUUmLgGKN4GMLPwRGLdReWicV+cz5+5SIJASO56zJZcyqFRjl2vi8S6aifyjprozIaE74EuzOZfZY4ls9RA5Twq/lM+5rIfUDe3a/TdK7MoytRQRGPq5blRrNf3px6bH2etmSa6dVYGTz+RFJj18aTcU69mcTGH3vjPE1n2XW2OMRGK3pWedpe+jzJQKj8zgqI4UABCAAAQhAAAIQgAAEIHB2AkMf4M8+eYwfAhCAwI4E2D92hH/grkcRGIUgpaG0wHkuY8eBMX/WtBD0T4UZNaKS3DjXCD628FwiAvH0d4YMRsbB1uU9kt5e8PUaEUlo9+EL6NzVPK3B9nTuwnp9OiMymstUFL+XBt+X+FYPkUOr7y3pOzyfcxmMzB7LFJUTcYXn5IOSPFlSuCLN8/RZVmY0/1k22hdrL/H/XjbMteN55uUEmyYE/m5Jn7w0XhLrpG3UiIusizX2+JLNW/Cnj/EJDH2+RGA0vgMyAghAAAIQgAAEIAABCEAAAhDwERj6AO8bIqUgAAEIQGAFAuwfK0C9giZHERi1BmePNEWlYF4c6PSIAuKxrRF8bGG3RATi6e8a/MAzTitzYxS8nqpTKzAqXdPkCbZ77Z8S01n9uUxF9t79SYYvq7PEt/YUOSzpe06oZTxeh8DI647DltvLf3oBW2J/Lxvm2kmfeVbWhHnpK5dVLS5T2t+trD1/7XVvw8DW2OM9NjeYSpWTERj6fInA6GTeynAhAAEIQAACEIAABCAAAQicmMDQB/gTzxtDhwAEILA3AfaPvWfgmP2PIjCy4NpbM6KDY1J9uVWB8zOFDEyh3BMzwoHcmGuDj2+Q9PEVMkEtEYF45vJMAiMPjxqB0Vw2nNBXT4FREBa8IrNuY9GB90rAJb61p8hhrb5tzb8SgZFnmQxdZi//6QVtLfuX2Bc/C6faKQmK0npri3Vq93gPn7Vt9thAmfEJDH2+RGA0vgMyAghAAAIQgAAEIAABCEAAAhDwERj6AO8bIqUgAAEIQGAFAuwfK0C9giZHEBgFGx9p/OX/3tM0J7TI2WZBv5skPVRheE3wMb6qpfaalpJJpauWSvVL769pe6nvI77vFRjNXUsWj6unwMjanfOHWsFQbfl4XHuKHNboO8yTjXGLK9J6CRFCOz8w+FWXWz4L9vKfXmNcw/6SbeG5UyoXv1+bNTBtu9cambK5Zo/3jnttm712UG5sAkOfLxEYje18WA8BCEAAAhCAAAQgAAEIQAACfgJDH+D9w6QkBCAAAQh0JsD+0RnolTQ3gsBo5OxFteKiVrfyBh9zmRt+e6WYac7GlsBu65itnjf7zZI+jlzXKzAK81ISdvQWGM0JSmxtfFDSPZKedEDuJTCqzUziMG22SEu2plKfgYWVm5rTuEypvfj93JqKhX01bZXK9hY4lvob8f29/MfDKn5eeMpvNd8xs5xdazwDvM9iD6dcGe8eX9M+AqMaWpSdIjD0+RKBEY4NAQhAAAIQgAAEIAABCEAAAmchMPQB/iyTxDghAAEIHJAA+8cBJ+UAJnmuCmk1syRm8LQbAmA9RTCefnuUqRVvrRXE94yll1AnBEGXZoPw2GxlLJD8nKTnvRWurFyJdywA8MxJb4FRT4Fdq2AmN+W9/N3rTmsL73LPx1Zeued2a1slPh6fLLVxhvf38J9WrlP7WI/PAzU2BZ/d6rND6VlcY3uu7BrZAQOjredmKQvqH4vA0OdLBEbHciasgQAEIAABCEAAAhCAAAQgAIH1CAx9gF8PCy1DAAIQgECBAPsHLpIjsKbAyPpbEtwL4oTHB7warfUqoFBvq0wPvVfF2kHW3vaO3t5cZqJ4bXvXYZz5w1unxNBsNL+2YPazpcIz7y/JYLSg225V1xKJTM1Tz4wqPdvqBvRkDW3tP0vxpvZuvafZs+y9kt6x8Lnj5bD23rdG+2Fdr5HRycuNcuMTGPp8icBofAdkBBCAAAQgAAEIQAACEIAABCDgIzD0Ad43REpBAAIQgMAKBNg/VoB6BU3WZtnZasghk8qnBxQXBaaPDGj70vm1eXujpEeXNkR9F4GcwGjJlUprCIxcA3EUGl1g5Bhi1yIm6rpf0q3OK+jmOucqpa5Tc4rGwj54X8crOI8Mbg0BUDxe7zWXNYwQGNXQouwUgaHPlwiMcGwIQAACEIAABCAAAQhAAAIQOAuBoQ/wZ5kkxgkBCEDggATYPw44KQcx6UZJnzyILWbG2QKTB0KPKYMRyGW8sqCxvR4abCyYCwEIQGBkAmte2RkERj0zQYXPWndIskyRvCDQQmDo8yUCo5Yppw4EIAABCEAAAhCAAAQgAAEIjEhg6AP8iMCxGQIQgMCVEGD/uJKJZBgQgAAEIAABCEAAAhCAAAR2JjD0+RKB0c7eQ/cQgAAEIAABCEAAAhCAAAQgsBmBoQ/wm1GiIwhAAAIQSAmwf+AT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cA0EfrqkN0p6tHEwN0r6ZGXdnyvpOUnPV9ajeJmAsX2LpA+Vi1LiCgicbf3aeN8v6XZJv13SQ1cwhwwBAr/yguBxUOxK4JdIsmfMJ3a1gs7PTmDo8yUCo7O7L+OHAAQgAAEIQAACEIAABCBwHgJDH+DPM02MFAIQgMDhCLB/HG5KTmuQBcQsMNYaFPt9kt4T0XunpHsdNK3PhyU9IemuCsGQBVM/dmnf29ecOdbeTRuLDUzI80FJ90h60sHKipidr3ewbWk7mBALMMLfejB2DpFiDQTOvn5rkIVnzs1RpaMJjWz9mvDp6crnoodD/Kw+2rg99vcqYxw+IqlGkGPPX6v32yQ9GxliPvU2Se+q2MOsephn2ytr7MgxMJsevLzx7Sv4zRx3e/58vaRvTbj0mquR2glz+qaOc2E+98qN53Qk5tj6cgJDny8RGOHSEIAABCAAAQhAAAIQgAAEIHAWAkMf4M8ySYwTAhCAwAEJsH8ccFJOalIIOrcGJlOB0Q9LutUpnAmCllsq6sTBVJuyVrvDdG8ZdF8icIiFVV5XrRUR5ARGP5AJqnv7p9z6BM6+fmsIh2fH0mdGTZ81ZdNnm9X9ooUClFT0ENtT86yuGcfRy6Z7Vq298Zzknum17S0Vcabj2fKZHfe91FdruR2tfLx/9njGpPvxWdfr0eb56PYMfb5EYHR098I+CEAAAhCAAAQgAAEIQAACEOhFYOgDfC8ItAMBCEAAAtUE2D+qkQ1dISfcOOKAWoJiIcDYGiQNAdpnHEKWOFje2l/MPTcvtaKc0jx6gtmesbQIjGrns/YKKRvbUxtnfyrxXuN91u801T3Xb81cx0KQIwkhSr7VIhapeVa0tF/D/YhlPc/kObvj53UPgVHtczq2Ld4T470rjHHN+c1x7L1/Hsl/TAD4qpksgvFannvGeLMS5cSBns8KR2KGLdsTGPp8icBoe4ehRwhAAAIQgAAEIAABCEAAAhDYh8DQB/h9kNErBCAAAQhIYv84nxtYINICUK1XkcXEQgB5SWDS2vNk1DGbb5P0wMQVMHMCIwvI3e3ITuTNLBLG3StoGtrzZAbwXAXjCex7+sqtDu/Yw3y0BHprBEZxcHmpH47wNGD9Ts/SXuu3xm+WCiHD89KuNXz7wuug5kRFLeInj2Cmpd0aviOVrX1GzglHagR2MaMe/hjv4fa/48yBc5mr1pyrXnvzmja2tp3LMNbaltUrfRYIvpXO7ZI+qXv9BIY+XyIwun4HZYQQgAAEIAABCEAAAhCAAAQg8AKBoQ/wTCIEIAABCOxGgP1jN/RX0XEvgZEnyGnB1a+W9DMnfrk/14ZXhDKVhSGeLG92gJoJrg00ewL5of/eoputBUY1HK3sNQeWa1mUyrN+pcdLkDq+7107c12mgg2vYMeb4cbTnuf50yIs7Ih6iKZqn/tHFhgF367NbBP8+RUzAmCvcHCISe9g5NYCo177RIeh08RABIY+XyIwGsjTMBUCEIAABCAAAQhAAAIQgAAEFhEY+gC/aORUhgAEIACBJQTYP5bQu866IRB9h8rB9x6Bp5rAZAhG3puxbUpglGbp+PAlm9GnJqavFMyssdfjIWFMVtb6ftZRySPIcjTTVMQrkqgNnsfG1GQwahrEFVdi/UoPSpoS1vVev15X8gp8vO2FcqXsI572YtHSnMAojOEJSXdNZJLz9JeWseeeZafzPv9a+jhindpn5FEFRktEtwiM6j0zfEaZEnN55sO7j5t1tX5aPyJqXCOBoc+XCIyu0SUZEwQgAAEIQAACEIAABCAAAQjkCAx9gGdKIQABCEBgNwLsH7uhP2zHaYaMuYwwSwVGIWB9n6SHnESmgtFTopvaq2PmgughcGem9gqwh2ChJ3NIQITAyOksJyzG+pUelpQTwayxfj0u5smMVttOKG8CI7v+8Qc9DUyU8QqMvF3UCobijEi1GXC8Nh2xXK1w46gCo7k91sb4kRmxck+BkfX1VMVniSP6hMemLQVGweducVwx67GdMuchMPT5EoHReRyVkUIAAhCAAAQgAAEIQAACEDg7gaEP8GefPMYPAQhAYEcC7B87wj9o13GwuRTsbREYveaS+eInJH1Q0j2SnqxgMSVKmhLdlIJxua6NwXOZDB3Wh70sg1L6svfeWhmEC6zqtpQbAAAgAElEQVTtmqZcm1NY1hAYvUHSxx0ZlLyZD6aC5zb/Nt/Pz8x5awYjq3eDYwwV7jZcUdavtNX69ThH7Mul52mpvfhqpJ5XkHkFRmEsDxSy24Vyn3Y819LMTj0yMpU4HuX9axEYze2xnuv0es9H72tBe9u3tL3SZ5raDEZ3SvqApDdJSoXOa2UtW8qA+scnMPT5EoHR8R0MCyEAAQhAAAIQgAAEIAABCECgD4GhD/B9ENAKBCAAAQg0EGD/aIB25VVqAkq1AqNQ3hC2BshD8Oym5EqdnOhmKjuC/b1F3DQ19WkQ1Tu2UqaP0G4a9OstMIqFC6VMSksFRp6MTa0Co1Lg9cqX7meGx/qtn+XW9Vvqqae4KBbi9BZQeAVGNt5Q1kRGc1nnwlosPQtDublMeSXOo75fKzCam6faTH2B2dK9pJThZg+B0bWJ1NJrXtf291gI6V3Ha9tE++MRGPp8icBoPIfDYghAAAIQgAAEIAABCEAAAhBoIzD0Ab5tyNSCAAQgAIEOBNg/OkC8siaCgMSTbaNGYJRmqjBsrYHyXGA2FygN9uWC3LGoZo0pLAl1QrDYMhdZBqP0NXfV1ZpB21Kgv5fAaA3mcZutvrW2XWu3z/rtQ7i0fku99BQXxW2V1mfJrtz7NQIjq+/xMc/eUNtvy9iOXGfJczz1g9z+Wjv2Fp8vzXNJwNTrirSSHbUsjlY+/Tywpn1fK+nbLh28X5L3ejSz8S2SPrSmcbQ9DIGhz5cIjIbxMwyFAAQgAAEIQAACEIAABCAAgYUEhj7ALxw71SEAAQhAoJ0A+0c7u2utWfOL9TgjUSuPlqBmsDEWkaSBzBCUN7vuKlzJNWW756qR1nHPXbdmbaYCKBvrH5b0o5JKQdtam2qyiCwVGHnqe7IcpWPMBWBbfKuW3dHKs35fnJE11+/cvLdm4JpqsybDWIs/5oQ+U5niQvul7DuejDpnzzhWYlgzlx7eNe15y05l2Uv9ZEqwjMDIS/rFcqV143nuefbhmmx48TNkDRFkPSVq7E1g6PMlAqO93Yf+IQABCEAAAhCAAAQgAAEIQGArAkMf4LeCRD8QgAAEIPAyAuwfOEVMIA5MeTLA7JU1INdvKrqxMvdLulXSk43T7AnUtTRtgbt7JL1d0rOZBkoChbUERjVZq0pBxDg7Ryz08QQ2U3GVRyhUI6xpmbMR6rB+XzpLa63fOV+IM8l4/LbkV3F7pevGptqKOeSuj0oFRh+XZJlLbo8aTMcS7LIiuWdsaNOys1mWtvRVI14oMRr9fWP1XKMItnXs5hM3TOw/3jY9vl7aqxAYeWm/WG4rgZF3T526wq3H86+eDjWOQmDo8yUCo6O4EXZAAAIQgAAEIAABCEAAAhCAwNoEhj7Arw2H9iEAAQhAYJIA+wfOERNIr1kpBbT3FhjFgpg4kPm+S4D8gYnrx7yzvoZAIbQ5Z1tJhFMK2nrHF8qVApZxey1Zq2IxUmls1ldtxpbgt/dJeqh28FdUnvX70slcY/3OuUvw7SDi+TJJ75FUeo5OtRkLfzziP49tre6eCgqXsO2RXa51HEesZ+v2A5LuXCCGrR1XLgtgaxuhXk50WtqrEBjVUn9xf5x6JnjWZmkfnhIN1VjrEanXtEfZsQgMfb5EYDSWs2EtBCAAAQhAAAIQgAAEIAABCLQTGPoA3z5sakIAAhCAwEIC7B8LAV5Z9fi6ExvaxyTN/Qp9L4FRDnscyPyIpJs6iE08gbpaF7DA7qsmsnpYW6HPW2ayL5WCti02PSjJI2IoBSZLfXvqewRPb5b02CXrh/F4qsN8l2w/+vus35fO0Brrd8oHpgQbniwvuTZrs1Et8c2pbGOlNm3Md088p2KRYJo1yd573YKrK0t2jfZ+DzHHkjG3CEHSKylzmbHMptJehcCofubSDH/1LbxYYyoTYXhuPTLzWSW0UprjJfZRd1wCQ58vERiN63hYDgEIQAACEIAABCAAAQhAAAJ1BIY+wNcNldIQgAAEINCRAPtHR5iDN5W7sqZ0RcZRBUbxlTxLroLpLVCwYOrXSLIMS89f/GUqI9Bc1pPeAT2PoKeXe/cQGLWKNnqN4YjtsH5fPiu9129u3tPrxexKsPQVl/GKOcIaL11FuNQXU3FLr2uN4ueaXbVmQoVwHeSNkj651PArqr+3wKjFx1KRy9R+VdqrEBjVO3Lpc5nnuRfW55SoOPTheR6U5rh+hNS4BgJDny8RGF2DCzIGCEAAAhCAAAQgAAEIQAACEPAQGPoA7xkgZSAAAQhAYBUC7B+rYB2u0bmAVAg05TIUjCAwWhL88gTqaiY7zhSS1jO+d1wyPjxdyO6xZEw5e0cSGOUEWV7RRs1cjVSW9Zufrd7rN+0lrEOP/8W2TGV7Ce2Hdkvlevhoeq1eSVBgghD770cLnXv3hsDl045MKT3Ge8Q2Wv00zN3/z96ZQP831ev/WY3+dDX8G6RRdf3JvYhErWik0myI7k2TpKQBadIqmRqQBqmUUmgyRN0mzUWRREpJkUgaSJO5Wv/1ZO9r278z7L3PPsM+59lrfZef73ePr73POZ999vN53hzTdhHh1dz2UsL3WVGQFdM1hQFseub1MRch12If7U6pztT1ZMdg57ftcwjzd11LU+KmvuQlUPT+UgKjvItBtYmACIiACIiACIiACIiACIiACEyXQNEb+OliVc9EQAREYPYE9PyY/RQHDbBNYOIfQttvvYceIgd1oiVTndNPTN2xTg2hB3Vt/Gwfq5wq3AN91rMDAP7Xun1Uja/PQ9uUA+emOeBYmI4x/3UdjOg09R4A68VMoskbO5cJTaxQhNcB5/DsHJVlrKNt/en6bQ712MbPnyqbP3YNuk5GdeKhJkFnxiXzv1X599W2MIkhjjOsPPTZ4Drh9C0Omer1G/qc8ec/h8CoTVBW9/zh/HLu6MgXIjBqW1dd13abI0/X+ll+KuuH3Cn+qXJLYz9D1xPHsyOANzqOivba5XM5RLQW4uCWg73qKI9A0ftLCYzKW3DqsQiIgAiIgAiIgAiIgAiIgAiIQBqBojfwaUNWKREQAREQgQwE9PzIALHwKkIPgjlMPyyKP/TYA3d7aPfJCpFJVV05hDVWQBNy2B9yUOczaWNA3lWHd3W/r1peOTjULdu6/q9vHDJsaLeQZV8lHtgAwCkAbDtrmf936+N64OFm34fSIWNw8/jc2+Y6tv6U/Lp+gTqxTl/XL9dBmwiwbi5dQY+/foZ0LrL9q7uX1AlP3PtmynptK5Nb4Dj165f9C1mnVdzGEBjZNum2R4GLXT9t88YxbgHgpLYFEPl3X8AaWTwq+1Tu/20ixJD15F/H9nqPdRRTuNKoJbSozEXvLyUwWtRa1WBFQAR6JHAHAHcEcCfnx/3/2wG4DYBbm//y33U/TXlu2eMYVLUIiEA1gX8AuL7m54aGv9kyNs9fAVwJ4I/Oj/v/f9YEiIAIiIAI9E6g6A1873TUgAiIgAiIQB0BPT+WvTZixAkuqT4PmVPDAqWEDfOdXXKthrbD1nsBuMRpzPKko0+dK4Hbt5Sxdh1bDlZ0KDkewMmOwKjKqckeoPbtaJLCpMqFaiyhka5foEqcmDKvbpm267dr/a5QwR7s298NuZaq7uPsz6ONK02VwC/UsSR0bboixBQ3ndi5mNL1a/seIgipGufQAqMq8UmowIj951zvGeiMEzKvrlhvKDHqFNZPm9A7hJ2fx3WljBFQpq7BlD6qTFkEit5fSmBU1mJTb0VABIYhcCsA9wbAFxn8cUVD/LcrHLL/lvBnmLlRKyIwZwIUMlF81CRC4t9/DeBi8/P3OQPR2ERABESgBwJFb+B74KEqRUAEREAEwgjo+RHGaY65Qg+AY8aeQ3iUelDYh+gm9eA3hhnzsu9MFBiFpD7G2tYuWazshG5zQ53FuLmElEsNQdU2hlx/rzpkZt19C1Pc/uv6bZ/Noa7f9p7cPIcr1tsdwOPMz5DiIvaoKuwkRT4/AHAIgJ0rhIB9CYxS7/ux7Jl/Ctev2+/UdZoq7khtj/flTQHs5oTUihUYHZ0yYYFlhrr/jr1+2kI6hsxv1XVsf3eUCWka8rkk5HkeOH3KNjMCRe8vJTCa2WrUcERABIII8IMABUT2hyIi9//vEVSLMomACIjA+AQudcRGFB3x251WfMR/Xz5+F9UDERABEZgUgaI38JMiqc6IgAiIwLII6PmxrPn2D1e7Hur636Qf6oCvatb6EN2EHNR1XUFVh7b20K7O0cMd64dNB/iFna6J7TL16aIUciDpuyW1uVr5Qomu6zqEY52Yru9rwF2TXcep6zdkpvvL467zrnOZ0kt7H3FFTvae4/bNXdNzEBiR1VjXb9U81QlWUuY0tkyoaxTXw94AdnVEpmwrRWCU6x5ZFYIzJoRnLCs3/5jrpy+Bkf9ZpOqzic+srS9dGKts2QSK3l9KYFT24lPvRUAEqgmsAuCBANauERIxXJmSCIiACCyBwN+M4MgVHlGA9FMAPwFw1RIgaIwiIAIi4BAoegOvmRQBERABERiNgJ4fo6EfpWErxGgTbIR2rsoBI9fhYWgfbL4SBUZ1h7Yckz24qzoAdsd6mHEbsK4DsdxsfvfAtE3sECoyqOpLqPNO1doKHdtQTjBVfeyzbV2/oSvgxnxDCATjenRTbjdM2hj3THsNrwbgJUYoQicl935TdQ8KvfZDr/MxBQpDX791a2XqAiP2700AjgDwM28QUxAYjRVKc6z103bNhNz3/Ov4PAD7A9jLEZDx88m7ALysYt79++sY97DUe6/KDUOg6P2lBEbDLBK1IgIi0A8BWg5TSOT/3L+f5lSrCIiACMyOwAVGaESxkftz9exGqgGJgAiIwI0Eit7AaxJFQAREQARGI6Dnx2joB2/YOlLwMDnEoSakg6GHyCF1xeSpEub4AiO6evMLKV1SyEFdav084DvUuEL4h7as07a9CYDtvAM+d6wHOeGMUvtSVa5JZGQPOFMOdlPXjCvI8Pvbp6injWlVv0JdQdrqdv+u6zeG1o15+7x+43tzYwn3YD/nuuU1yXRMYMfsdcjr3IoUfYFRVVVzEhhxfENdv03TkrpOhw6RVjWGJQuMxlo/fQiMqj4T+iHT/PkPvRcE3pKUbWYEit5fSmA0s9Wo4YjATAnwA2SVkOgBMx2vhiUCIiACYxP4RY3waCgb3bHHr/ZFQATmS6DoDfx8p0UjEwEREIHJE9DzY/JTNEgHNwfwAy/0SUjDqWIR1s13YjsAoPNO7H7MdQ6wIpdXAtgHAA/MreiGobf3DRlITZ7Ug9+2Jm29HHud2Mtt2xfyuIe6J/QgMKLDFYVoXBP+3Lj9SnEt6CJOauM6xt+rQuWkcOnSd12/1fT6un5T58oN6ZRzjbj3wzb3MXvvPQSAFS9eboRJSxQYTeH6TV2nEhgBRwNIEbqmXsN+uTHWT26BUdM9g581mKo+R4WEO83FWfWUR6Do/aUERuUtOPVYBOZO4A4AHgJgYwAPNsIiCYnmPusanwiIQCkErPDo+wC+B+B0AH8qpfPqpwiIgAjIwUhrQAREQAREIJFA0S+AE8esYisSsAdWsY4aXQRGViSTEq7NPajnaOgY82hHYMTDsLZv34esg9iDX7bJn/NbKufYL6xxG3EdNXhwel8A/sF/lcDIdzqy42dXyOsK0yd7KH0agN0cAVHd7/2hhB5qs81NvTZsX3goHCKECJmjKeRxD5lT1nPXMej6rSbY1/UbO1/2mlkvtmBi/jbxku3P8UY4EONEUiWoSOzmzYqNeT8Y+/qNXacWXOi92J+f1Paq5jnFwSjHenHrGFNgxH4MvX78zz85eNa57vEzHufY/Qxh27NzPzb/HONXHfkJFL2/lMAo/4JQjSIgAnEE1nUERRQV/WdcceUWAREQAREYmcCPjNCIYiOKjs4ZuT9qXgREQASaCBS9gdfUioAIiIAIjEZAz4/R0E+q4T4OrGIGGHtAZQ+23EMxP0Qa27fjSg1ZFXMQ6x4ytoUXY99sKKMq8YHLo+oAd0yBUcpacfnb8lUiCJ+Fvy7cv7eJKGLWX+l5U+Yk55iXdP3GcOtLjNPUh5C54P2DwgErGkgVGDXdV0PFp21uLDG8S80bw98dY6kCo1z37rm54YWu36Zrhn+7X0fnRrcfdULt1DUbOkblK59A0ftLCYzKX4AagQiUROAuxpnIOhRRUHT7kgbQ0NerAFwJ4I/mx/83//967+eGit+15fn7THhpGCJQEoFbAbiN93Prit+15bkjAP7cyfz4/16lJCgNff2zIziyoqM/zGRsGoYIiED5BIrewJePXyMQAREQgWIJ6PlR7NRl7XjqQV3oIXJVZ6sEQSGDqnPmqarP5l0NwHam8k8CoJNIyCFnqMDIzWfHUOUG5YYyqhprlTjAlrGiJb9PDGPmhjv6mam4DwejVMFEm2DKsmg7tPTbj3XcCllfJebR9Vs9a7mv39C1UXed9OXS498jmvppRSkHOiLHtuvOrS80b+izQQKjmzvgxIhhcwiMQp6DTespxcGoa5u2P6n3vdDruMR8rgNirucj67yH50ao8Gglro5h+1z0/lICo2EXi1oTgaUReBCAhzoORWsVBIBxlS8GcAkAxqJvEg9RVHRtQWNTV0VABKZJYKUa4ZErSFodwL3Nz52nOYzKXp3niI5oMX9WQX1XV0VABOZFoOgN/LymQqMRAREQgaII6PlR1HT11tnUg7rQQ+SqjsccTLrl/fA+9m91giX/ALtN5JMTsisoqBIh2baaDlxZbgcAR5lwZmMKjELZWMZ+uLA2wUedKMq2GypuCO3nXPLp+u1nJmMFQb6wyF7XfYtoQgVG9vojLTc8Ysx1FZo39NnQN5t+VkbeWocOoef2vqvYJ+Y53uRel0I09b6X0lYJZaqEja7IyP/sE3p/Y7n3GJG2FTDHzHsJ7NTH/ASK3l9KYJR/QahGEVgygbsCeKzzc6+JwqBzEMVD9ociIvf/+W86EimJgAiIwJQJ0PHIio34X95z3f/nv+m0NMXE++5XnJ/fT7GT6pMIiMAsCRS9gZ/ljGhQIiACIlAGAT0/ypinvnuZelAXeohc1f/UA6q6sGd1AqNUl4c+mLsCm5BQRlV9KElg5I/R9n0T77DSjtPO1W+d8E0ug1BxQx9zN+U6df2OOzv+wb3vQtO3iCZUYFQlFCC5mOsqNG/os6FvNuOujLDWXYGRHIzCmDFX6n0vvIWycrqhMqvWkbvOKP59I4BTANA4gf+t+0xir/lTTei1KX2mKmuGltXboveXEhgta7FqtCLQB4FHANjciIoY8mwq6TIAPzE/v3LciCge+s1UOql+iIAIiEDPBKzjkRUf3QfAA83P3XtuO6Z6hlL7shEcfTOmoPKKgAiIQCSBojfwkWNVdhEQAREQgXwE9PzIx7LkmlIP6kIPkavYpAiMrEDlvhUClDqBkSvI6erWkGOOeTi3N4BdAVxRU6E90KNr0TFeHj/sG98HDhUiLXT8deupzaHIHlzSHdh1WLHthoobQvs5l3y6foefyZhwfX2LaEIERiH3lMcBaBO4hF6Doc8Gl81B5l7G+x7FDEtJYwqM2ua7bQ5inuOuAKat3pi/p4p1Y9oYM6/7GcZ3Bax6NtY5E1UJeH1xZF39nOetjTD4GQD2ARDqgDQmO7U9HoGi95cSGI23cNSyCJRK4AFGTGRFRauOPBB+W8cKidz//mHkfql5ERABEZg6gbs4YiMrOuJ/Vxu543/x3I1+PnJ/1LwIiMC8CBS9gZ/XVGg0IiACIlAUAT0/ipqu3jpbikDBHpAdWCG8qRMYEVrfB/y5J4aH+PwyzZEAfLGNL9K5esICI/8Ask1A1CaUCBU35J6Pqden63eYGYoRFbk96vv+03bdsC+8PzLtW4Gq7rri9Upxw9lOmdBrMFZgxHs6z2J2Nm1JvNC+pqfgJCOBUfs85cgxVmhX23c/jF+dECnHWFXHPAgUvb+UwGgei1CjEIE+CdwKwBMcl6K1+2ysoe7feUKic83/S0g00oSoWREQgdkSsMKjdTwB0t1GGvFPHcHR5wD8Y6R+qFkREIF5ECh6Az+PKdAoREAERKBIAnp+FDlt2TtdikCB/dyzJrxWk8DIHo4dX3PAnh1oZIUc16YVrj1Vh/S+SIdN0cHIHsxHNr1C9hxuEHWHznad1TlJtf09VNzQlUFp5XX99j9jbWuzqQdjC4woEqJTDcMgXVPR0abryl7L/RNesQWJjJqp5xQY+c54Pwuc8BSBUS4nwdT7XuDQiskW+lxs+owUMlj3XqBrM4TYsvMUvb+UwGjZi1ejF4EmAk8DsJX5WWVgVBQTMVwOf74H4BwAvx+4D2pOBERABETg5gTuCmBdAA8BwJCY/BladHQVgBPMz4maIBEQARFIIFD0Bj5hvCoyHIEnAvgPE5qZB7PXD9e0WhIBERiAgJ4fA0AuoIm+QpeEDj3ksMqGCbm0RiQUe3jGQ7kNTEjrkH7uZPZrflizut+H1Gnz8KCYIcGqQr/5h6jsM4UClpnlsoknvKoLR1bnItTmLhQ6Hjecix9+x85RVViepnK27dCD1NC+ziWfrt/2mezz+m1rfWyBUVv/Yq6rmLxt7fLvfbMJ6UOpeXIJjNx7r2URKgKSwGj81RMyBzmuWyt4lnvR+HNeQg+K3l9KYFTCElMfRWA4AlsaQRFjhd5huGZxhicoOn/AttWUCIiACIhAOoE1PcHRRulVRZf8EwAe4FJw9Pno0iogAiKwVAJFb+CXOmmFjNu+tMzhaFDIkLN0kw65QwuWYzt+LYCzAFwXW1D5Z0VAz49ZTWfyYMYWKIQ8Y3iY+i4ALwNQ5a4QKzBifWsBOMmhxkO4/QHsBcAVEtnDuVM9cRN//2rjqhRyIGsPco8CwLrcZA+Lf2sO3W37/sEgRUhHA7DtTU1gVOeEUSd4sgza/s58OQ5Jky+SCRfU9Xvj5PR9/aYugb5FNCEh0pr6HnNdxeQN4dU3m5A+DJFn7Gs0ZYwhwt8QcYttOyZvSH8t0y95z8yQsnPJE3rtd3V78sNDhnxmmwtjjSONQNH7SwmM0iZdpURgTgQeC4CCIroV0Z2i7/RrT0xElyK+sFUSAREQAREon8BKnuCILkf3HGBYdLmzYqOvDNCemhABESiXQNEb+HKxL6LnEhilTfOYISVCe7zkF/KhjJaQT8+PJcxy+xhTD5+qQni1tcaDKr6r+0BbRu/vvK9eCOCYmnKxAiP2nWIdv766duwB274V4qDQQ3KKgbYAQNfaKkFS3Ty4Y+Pw+b5zOyO0mprAqE4o1XYQ2vZ3jjtE3ECGF1XMUeRyKyq7rt+bpqvP6zd1UYTeH1LrD7l2muoOua5s+Zi8IePpm01IH4bIU+USNES7XdoIEZGEiob6HP9S9zP2WXtgw+ei0Odm0zpx5+5k8wWa9Wo+w3RZbyo7LwJF7y8lMJrXYtRoRCCUwGaOqKjvg99zAfCw97sm3NkvQzupfCIgAiIgArMgsIYRHT0UAEWt6/Q8KgpZ6WpEwdG3em5L1YuACJRHoOgNfHm4F9VjCYzSplsCozRuKjU8AT0/hmc+xRZ5ULUjgDcCuCaigykCI7rFMvzm2yMOqHiovQuAgxr6Fysw4sE2ky8w4phYF//uh0Pj7/b0QpFZXDHt1x3Kuof3rgDJHiTycG9VL5Ta1ARGTSIpVxjlLrOQ8GjM3yZuaHKIiljWxWXV9XvTlA1x/cYukL5FNBIYxc7IPPLnCpHWhYYERl3opZf1HYXcmnznqa57eVveCrkeb1wU2WaIc2P6KFWyZAJF7y8lMCp56anvIhBH4D8APMd8++l+cUWjcjNkDQVFXzb/5bemlERABERABETAEuAzaHMjNqLgqM+QnHwGUWz0EQA/1hSIgAiIAICiN/CawUkT6PpSctKDK6Rz/wbgPQB2MOGBXqWwZoXMXBnd1POjjHmaai9TBEZ2LCEhsdy8V7eIn2IEPqyX+b/WEKrsJRV/s32mQ85uXn9ckUzboVuTUKYp7Is9UOaXTuikxDQ1gVHVgXNVv901HbqO2gRGTS5TU72GxuxXKPeqPi75+o2dMwmM6on1zSZ2rkrKX6rAyH8+2jXwwxrxbt2cdBXWlTTXIX1t+nJLqstT1dz4blQPX5hjYMhcKE/h7yclMNISFoH5E9gGwPMAbNnjUOlOZAVF3+6xHVUtAiIgAiIwPwKbOoIjuhz1lT4P4MMAjuurAdUrAiJQBAEdEBcxTUV2UgKj8aeNLonHAlgbwFMBfGb8LqkHMyKg58eMJnOEoXQRKLC77kGV/6372OHECIyahChtYhjbTtWhmi3L8CFth251QqKmQ2PL2617SgKjur6TGfte5Qpl52K1gMPlNoFRFZ/YdbSk/Lp+bz7bMddvzDrpW0TTVWjRdl25Y43JG8KobzYhfSg1T0kCozrGVaIY/7NAqMNdqfPYR7/tPcGvu0387Oa31yZ/53+e8R2UYurtY7yqc3oEit5fSmA0vQWlHolADgKrA3i+ERb14VZ0sedSdHmOTqsOERABERCBxRO4s+dudO8eiNDV6ENGbPSbHupXlSIgAtMmUPQGftpoF987CYzGXwJ0yWAoITrqPhvAZeN3ST2YEQE9P2Y0mSMMJUWg4B7i+12OdTBwy8cIjJpCnbU5s7SN2Q8n4odZs32uC4dWJxhiOdZ9D889qU6gUzcOy/80r5663/tzRHZ8J2sdlOzf3UPg9zt1N4l+Ylyf2E6buMEeiLaJu0a4VCbZZNtaruq0rt/4qYy5N8XXfqN47xRTMGXtt11Xbp9i8oaMRQKjEErVeUoWGPkClSaHHT4nVgbghuYika6i5HTy0y7pCoPIiO+Kj/a67D6jq0Zj71lNn8n8Z4HmY9rrYujeFb2/lMBo6OWi9kSgXwKPNsIiGx89Z2unAjjROBXxoakkAiIgAiIgAn0T4DdaGU7taeabnLnbOzQedHkAACAASURBVMaIjWj5ryQCIrAMAkVv4JcxRcWOUgKjcafu7gA+akKw7gHgkIqQiOP2UK2XTkDPj9JnMK7/9uCp7XDJrdU/CIxrsTm37Qdz8f62s8meckgeeohvD8V+m+io0+a44x72t32rP7TPxGL77Ydu6yIw+guAPY07Ad+97gOgbW3cC8BzTd662bXzZ/t2FADuUd0UKy5i2SZxQ0p9OdfyEHXp+r3pOpjC9Rs6502hi0LriMkXe9Af49yUIjByBQ+uYMHlEtvnGB5zzVuiwMgPr5UiKvaFLSl1zHFNuJ89qphUiUP9z1ru/ISEVatySkr5/DbH+Vj6mIreX0pgtPTlq/HPgcBKRlREx6INMw/oDAAnmJ/zM9et6kRABERABEQghsCaALYyPxvFFAzIe6YRGtHZ6NqA/MoiAiJQLoGiN/DlYl9EzyUwGnea+RnheAA/BbAtgHPH7Y5anyEBPT9mOKkNQ+pTLOQ32yau8fO7fQs52PLLh4h1QkKytR2gt4VrCWnD9j3GQYbjY/Kdg+oOmeuEVH6bGzjuJ6w/5qC/6sDSzrvlQHERv9zppjaGdUs4Zv3Grr8S7gQx4+86nlh+S7x+QxkP/Vmac3E1gGsCO9i3wMjtRl3oJokSAifLyWZZjimwCXnusssxjkWhJCQ0upGUK9QL+ezkcnOf9+4cxXwOcAWE7tzpmg5dyfPMV/T+UgKjeS5KjWoZBOjqsKMRF62Sccj8sEVREV/O6qVsRrCqSgREQAREIBuBdQBsbcRGfB7mSlcZodERAOTWl4uq6hGBaREoegM/LZTqjUdg6EOROU8AvzhzQOQA72NcK/5onuE3RJa32b8HYH8JjhPpzbuYnh/znt+q0dUdBjWRGOoAMzXUT114Ln9MIWE/2gRGrNPWU3eAFhr2p0mE4/adB4J8V/rGCtFAncCI4zgUwN4AfuZUxvz83a4AbPg229+Uea4Lrba+6avbNrsRGoqtbj2GusGEHLSWePXr+r3xncZ23rq2cznk9Ru6fqb+WdoVHLQJy0L4hnBxr+M217SQ+paYJ/V5mZNV29r2RUB93JfbnHtyjncKdYU4EcX2s8tnALblzoGdY34+OjlC6BjbZ+WfNoGi95cSGE17cal3IlBFgAeptHzfISMefsvTiorOylivqhIBERABERCBvgk8yBEbrZ2xMYZZebuERhmJqioRmAaBojfw00CoXtQQaHtxLHDhBOq+tR1eQ3pOHd6ks5t7ST0/5j7DK44vVNQyFhkedDFsV52AoKpfIQKj0INxW9cmDX3g/fw9kX3swrPJkaQtZFtIu0OMJ4RrSF9tntD5jKmzhLy6foEmZ4yQdTbEenfXEvu0BYCTJrrAhnQwsghsm/wiuO/KNlFMk+vWlARGrnCoymmtbzebuYfI9Jm2CQFDF6tbb9c6eU1vacLdhravfPMlUPT+UgKj+S5MjWx+BNYFsDuA52Qa2gWOqOj0THWqGhEQAREQAREYk8DGjtjo/pk68hEABwP4Uab6VI0IiMC4BIrewI+LTq23EJDAKN8SsQcBfwVw9kDf6LQOSBIY5ZvHudWk58fcZnSZ45n74eIcZpWHj5wnPv+URMAloOt3/PUQE1btXgAuGb/Li++B3Vf04QoUCrfKza8unGdonV3yxazjLu3MpSydBh8C4PC5DEjjmAyBoveXEhhNZh2pIyJQS+A/jGPRczMxouL9QwA+n6k+VSMCIiACIiACUyTAb4Q83wiOcvTvSCM0+nGOylSHCIjAaASK3sCPRk0NhxCQwCiEUlgeexCQEoImrIUVc2n+Usktp5yeH8uZa41UBERABERABERABERABERABPokUPT+UgKjPpeG6haBbgTWMcKi53Wr5l+lLzOiIgqLLsxQn6oQAREQAREQgVII3M8IjSg2unuGTn/YCI3OzVCXqhABERieQNEb+OFxqcUIAhKoRMBqySqBUT6WqikfAT0/8rFUTSIgAiIgAiIgAiIgAiIgAiKwZAJF7y8lMFry0tXYp0rggUZYxIPQrulrRlh0TNeKVF4EREAEREAEZkCAsbL5fH1UhrFQtMvQaT/JUJeqEAERGI5A0Rv44TCppQQCEhglQKspIoFRPpaqKR8BPT/ysVRNIiACIiACIiACIiACIiACIrBkAkXvLyUwWvLS1dinRuC+AF4PYMeOHbvWiIrosPD9jnWpuAiIgAiIgAjMkcCDjdCILoErdRzgEQD2A3BRx3pUXAREYBgCRW/gh0GkVhIJWIHRiQDeC+D6xHrcYtzbnQXgugx1lVSFBEYlzdZy+qrnx3LmWiMVAREQAREQAREQAREQAREQgT4JFL2/lMCoz6WhukUgnMCeAPYHcOvwIivkPBsARUV0VPhbh3pUVAREQAREQASWQuB2jtBo/Q6DvgHAXgAO7FCHioqACAxDoOgN/DCI1EoiASswSixeWexLAP4bwBU5Ky2gLiswGqOr7wewG4BrxmhcbU6agJ4fk54edU4EREAEREAEREAEREAEREAEiiFQ9P5SAqNi1pk6OlMCmxth0UYdxncKgLcD+HSHOlRUBERABERABJZO4OkAdgfw8A4gzjBCoy93qENFRUAE+iVQ9Aa+XzSqvSMBCYw6AnSKS2CUj6VqykdAz498LFWTCIiACIiACIiACIiACIiACCyZQNH7SwmMlrx0NfYxCdzZCIte2KETpxph0Qkd6lBRERABERABERCBmxPYygiNeLiZmg43QqPLUytQOREQgd4IFL2B742KKs5BwAqM5IDTnaYVGP0cwJsAXNq9ytYa/gvATgA0f62oFptBz4/FTr0GLgIiIAIiIAIiIAIiIAIiIAJZCRS9v5TAKOtaUGUiEETgxUZcdMeg3Ctm+o4RFh2fWF7FREAEREAEREAE2glsbYRGD2vPWpnjSiMyem9ieRUTARHoh0DRG/h+kKjWTATGEhi9FMCTMo2hr2ouBvAqAHw2hiQrMPohgO0A/CykUMc8Y81fx26r+IAE9PwYELaaEgEREAEREAEREAEREAEREIEZEyh6fymB0YxXpoY2OQIPNcKiRyX27DQABwM4LrG8iomACIiACIiACMQT2AbAHgA2iS/6rxJfN0Kj7yaWVzEREIG8BIrewOdFodoyExhLoNJHaLbMaPAlAP8N4IrAiiUwCgSlbIMS0PNjUNxqTAREQAREQAREQAREQAREQARmS6Do/aUERrNdlxrYhAisZIRFuyf26XQjLDo2sbyKiYAIiIAIiIAIdCewrREabZxY1SEAXgvgusTyKiYCIpCHQNEb+DwIVEtPBMYSGMnBKM+EjjV/eXqvWoYgoOfHEJTVhgiIgAiIgAiIgAiIgAiIgAjMn0DR+0sJjOa/QDXCcQlsBuD9ANZK6Abt4A8A8KmEsioiAiIgAiIgAiLQDwGGaqFQaL2E6s8DsDOAbyWUVREREIE8BIrewOdBoFp6IiCBSj6wcjDKx1I15SOg50c+lqpJBERABERABERABERABERABJZMoOj9pQRGS166GnvfBHYD8PbERl5vXI8Si6uYCIiACIiACIhAzwT2ArBfYht0NaSjkZIIiMDwBIrewA+PSy1GEJDAKAJWS1YrMMpXY3hN/IIQ9/LXhBdRzoUQ0PNjIROtYYpAoQTWN8+unxXa/yG6/X8BXD2DZzw/JzGdOgQ0tSECIiACIiACItALgaL3lxIY9bImVOnCCaxsXIuelcDhOAAUF2kzmABPRURABERABERgYAL/z4iMtklo92jjZsQXnEoiIALDESh6Az8cJrWUQEACowRoNUUkMMrHUjXlI6DnRz6Wc6iJ96khDvclGsmzWrhv+6RxoeX72mPyVBtcy38D4P6vz7bdMbJjdMan+67eMd80TXYevgSA/74ieAarM/4f88UhuhQz9Tm/bg/sOPi7oYXRHPMrARyWgV9H/CouAiIgAiIgAkUTKHp/KYFR0WtPnZ8ggYcDOBzA2pF9uwAAnRC42VUSAREQAREQAREoiwBf3O4P4P6R3f6pERl9O7KcsouACKQTKHoDnz5slRyAgARG+SBbgdFlAI4C8Md8VdfWxPDmW45wUDfA0NREJgJ6fmQCOZNq7D2/T0GBKxh5A4B9Z8JujGHQuYaiosc5jQ8tzLDzeXxPc+kLjDhUrZubrzZ73drfduVTxbzPe4Lttz+OXIKpkGvTbZvnIEMILUP6pTwiIAIiIAIiUBqBoveXEhiVttzU3ykTeDmAdyR08C1GXPTPhLIqIgIiIAIiIAIiMA0CtzAio9ckdOcVAN6ZUE5FREAE4gkUvYGPH65KDEhAAqN8sK3AaEj3Bc1fvvmba016fsx1ZtPG5R/wp9USV0qH+XG83Ny+wIjCEjqwDB0uyzrP9CFusmKX32Zy50mnPc2SVSKzrp8z7Hx2FSrFEHPH4YqZ7D2pT7FR1X1vCEFVDB/lFQEREAEREIFSCBS9v5TAqJRlpn5OmcBKxrVoh8hOftGEQzszspyyi4AIiIAIiIAITJfABkZo9PjILtKhgdbq10SWU3YREIE4AkVv4OOGqtwDE5BAJR9wCYzysVRN+Qjo+ZGP5RxqGtrBSOKibqvGFWWMydINqZVbZCSBUfMaccOvhq4BMl0LwEkVVds1dRGA3SL28Sx3KIC9E8PX2Xlml9wQeFUCqm5XTVjpPgVNYT1QLhEQAREQAREok0DR+0sJjMpcdOr1dAg8zIiL1ono0lUA6HZ0REQZZRUBERABERABESiLwI7GlWiViG6fC+CFAL4TUUZZRUAE4ggUvYGPG6pyD0xAAqN8wCUwysdSNeUjoOdHPpZzqGlIgZEcabqvmKkIjDiSFKFLCAEJjJoppXxOs4Iw1uyLiFjfPSLFRa7AjHWGCp3ckdn1E+uaZK+B1Txhklt3nw5bIWtYeURABERABERgSQSK3l9KYLSkpaqx5ibwdADHArhlRMXfMu4E50WUUVYREAEREAEREIEyCfDbjvxm6mYR3f8HgG0BfDqijLKKgAiEEyh6Ax8+TOUcgUDKwdUI3SyiSQmMipimxXVSz4/FTXnjgCUwKms9TElgVBfiikQpQKFDPt1tY51tJTCqX5OWzXqRoh5fEJR71ceGaHP7EytOksAo9+ypPhEQAREQARHoRqDo/aUERt0mX6WXS4DuAjwwjEnvMN9qiCmjvCIgAiIgAiIgAuUTOATAKyKHwXBph0eWUXYREIF2AkVv4NuHpxwjEpDAKB98KzC6zByy/jFf1bU1UQy8pdnnx4Q6GaBramIiBPT8mMhETKQb9p4/RHcUgqg75SkJjDgau35ckYgrHokVnrBOCYzq14l15ol1/eki6KnqTVcHo6Y55pr6GoBTazDkFBixrQsBHNP90lQNIiACIiACIrBYAkXvLyUwWuy61cA7EHgdgP0jyvMbJxQkHR1RRllFQAREQAREQATmReBZRjDEl4qhaS8AB4RmVj4REIEgAkVv4INGqExjEZDAKB95N3xMvlrDauIXiSQwCmO1tFx6fixtxpvHK4FRWethKIFRbsebGJcaCYyq16Sde/6VQqMrnGycr5W937m1hAqMWO+mAZ8f3Pr4fiBWoNMklBrynmQZ6TNTWfdB9VYEREAERGBaBIreX0pgNK3FpN5Mn8DBAHaP6OYpJiTaTyLKKKsIiIAIiIAIiMA8CTzQOCPwRXFoovtRzGeP0HqVTwSWSqDoDfxSJ62QcUtglG+iNgwQ2N4awOoALgHwz3xN43vmC0XXZqxTVc2DgJ4f85jHXKNQiLRcJIepZyiBEUfjhuPqOroYEYoERtW0rSinSqzVFK6OtYUIjKpEZXXz1kVgZMtuAmA7AD/zhjuGwCjFaavrNaHyIiACIiACIjAXAkXvLyUwmssy1DiGIHAQgD0iGnoXgJdH5FdWERABERABERCBZRB4J4CXRQyVAudXRuRXVhEQgXoCRW/gNbGTJiCB0XDTs4oR3+4AYCcA3xyuabW0YAJ6fix48iuGLoFRWethSIHRWGQkMFqRvJ13hg3bt2JifMdEPxxhiMDIFZS1OU51ERjZvta5Btl7Ul0YuFwh0tr6Mdb6V7siIAIiIAIiUBqBoveXEhiVttzU37EIvA3AnoGN85uOOwP4aGB+ZRMBERABERABEVgegWcbN6OVAod+IIBXBeZVNhEQgXoCRW/gNbGTJiCB0TDTsxYAPhOfZJr7BIBdG8Kb2F7xG/985p4B4KphuqpWZkZAz4+ZTWjH4Uhg1BHgwMUlMBoY+ESao3sR3+dXOf6wi77rz8kADgNwkum/LzD6AQA6DH/bCW9W9/mPZSk+Otth0UVgZNupEzFJYDSRRaduiIAIiIAIiEAggaL3lxIYBc6ysi2awFsAvDqQwEVm00JbdSUREAEREAEREAERaCLwEACfBHDfQExvBfCawLzKJgIiUE2g6A28JnXSBCQw6nd66Fr0QgCvB3AnAH8F8CZzEHhNS9N3BfABAE8x5f4HwJEA6GggsVG/8zan2vX8mNNsdh/LkOGIfFeV7r2fRw0Ua6wcIDDlaCUwmsecx4zCzvlRjhjILe86D9W5/vgCI35muI/5/LGe2ctTvFQVKswPlcfr+AXmcwy/mJwS/o5tSmAUswqUVwREQAREQASmS6Do/aUERtNdWOrZNAhwg8GXliHp+wCeAeCXIZmVRwREQAREQAREQAQArAHgUwAeHEjjjQD2CcyrbCIgAisSKHoDrwmdNAEJjPqZnlsAeDSAAwBsZJqgMOgVAM4E4F/TVb3Y2IQ7f4wRJ9k8fwTwcfNzOoC/9zME1ToTAnp+zGQiMw1jSAej0wDsBqBNTJlpaMVUEyIQsYMJFRitD+BnI7Bm/3YBcFCHthUi7eZLl9coU1VoNP6e7kZHA2gS8DWFSHPDq1WJflwRov17qoOR7asdYVWf5WBUzK1LHRUBERABERCBfxEoen8pgZFWsQjUE9gRwAcDAX3BiIv+Fphf2URABERABERABETAEridERk9IRAJv/l4RGBeZRMBEbg5gaI38JrMSROQwCjv9PB91brGTfiZpmoKgvYDcHii8xAP9ig22gYA66QTkk0/MvVS9Pv7vENRbTMhoOfHTCay8GFYgQKHsXTRkSvwII8qFxk73SECI5uH7vRd2d4LwCWBa83tW9MY2qqLERjFuD+1tTvFv5PF3g0hVEPWA8dVJzByf2/H786dK35zxUcpAiO3r03rXAKjKa5E9UkEREAEREAE6gkUvb+UwEhLWwSqCfCA7/OBcI4DsG1gXmUTAREQAREQAREQgToCx5pDzxBCWwKgwFlJBEQgjkDRG/i4oSp3IAGKPG8bmLcp2+4AXgfgwwB4yHNthjptFf8E8GcA/O/cEx2L6CDxSiMCsuNlWDO6+J0V6FrUxomHfI80jhFPcjJTxMRwKu8y7sQhDkltbenv8yCg58c85rH0UbiuKF3EKKVzYP99YS9/VxcyLVRQYuu9R0eRke84E8u7LgxWUz2hAqMUkUts/8fMb8fHZznTKQ2dqQuNZotUCYzsWloNAMOj0fHKFRR9whTeHoBffwp7fy3VhVaTwGjMVae2RUAEREAERCCeQNH7SwmM4idcJeZPgN+S/CaAOwQM9fiIg8CA6pRFBERABERABERg4QQoXN46gMGfADwCwDkBeZVFBETgJgJFb+A1kb0QcA9re2kgQ6VN4TsyVD+JKlYFQKHPiwBs6vToDBO2/CsAruuhp3wvdh/T7k6Oq9FfAfCZfCCA8zKJmnrovqockICeHwPCHrmpKneSkbvU2HyKGGXK4wnpW6xQI0ZglMslisIQuiExrOcQKVRg5H/uaRPZDNH3nG3c0zy7KfDx0/sBvA/AkQBCQg/6AqPLAXwSwG9NiLUrnAb8+0bVZ7fUdWvXEEOltwmMcrJsqossuzp9DdVXtSMCIiACIiACUyRQ9P5SAqMpLin1aUwCvCbOBPCggE58GsBWAfmURQREQAREQAREQARiCJwA4OkBBejisKEOPQNI9Z/l/ubz4wMBPMAcVvNbrTzMoDvKbUwXrgfAkLp8Gc0X078C8AsAPzGuHBf039XFt1D0Bn7xs9cPAAmM+uEaUyvDk7+tImTZwUbkc1VMZR3y8p79fACvcfpCYdOzAVzWoV4VnQcBPT/mMY+ho/DDEoWWGyNfneCgS18oVqEY4uwulfRYNlRMY7sQIzBimZzh0rpg6OqEFNp2brHI2OvHDZ/nC334uY9f6LHuQ02MfIERHbL4c1JNIX++ujoYsa8cC+vdBUCIwKhvwZhl23c7oWtX+URABERABESgVAJF7y8lMCp12anffRHghuqFAZV/FsBTAvIpiwiIgAiIgAiIgAikEPgMgCcHFORnF7o9KA1L4F4AGFL3McZp4+6ZmucB9rcBfNWEwLskU72q5iYCRW/gNZG9EMgVIq2XzplK5x4i7W4A+Dx7qrkHvhsAQ6Jd0yfUhrrvAmAPc5j3YgDHjNQPNTstAnp+TGs+1Jt+Cfji26k56VkhR6jIIVZgRLpTEVJwrHsGCGJiRVd9rqAprB/24ULvGW7nNNT1qypEWh03uyZ5rbwXwIkmoyveinEwsvP5EuOCZZm2CQrZxhYNIqjUeef4mPSZKJWgyomACIiACIjAzQkUvb+UwEjLWQRuIsBvTX4wAAgdjhiSZKhvUQZ0SVlEQAREQAREQARmRmAVE7KVDkVt6QUAjmjLpL93JnBH8+3RbQFs1rm2sAq+BeBY8yL3yrAiytVCoOgNvGZXBGZMgMJNir1+BoCCqikkCo3oOjeW0GkKDNSHmwjo+aHV4BJY0zhSuiGS+iBE4eXJI92HqkLFTUFoZMVCdAsNcaHhvKQIjFguVNTRx9zH1jklgRH7PrX1Y9cAw43tGwg3VGBk14krJrLzsR4AK4QLFRjZfJc6fY1Zi6GitEAM/yu2Y/5QUV9o3conAiIgAiIgAkslUPT+UgKjpS5bjdsnsK4JjXarFjQMZUFx0flCKAIiIAIiIAIiIAI9E+DBxTcB8OV5U/q7CZV2Ts/9WWr1GwHY2YTNGWv/xE3nh4zDxxlLnYhM4y56A5+JgaoRAREQARGIJ6DnRzyzOZewTii5Q0u5zKwjyg8jhDS5mVeJRNhGm4tK7n649aWwTxUYpZZLGT8FJF8zbjUp5acmMOIYprR+yPceAHZzBHuc36sbBHxtAqM2wZBdq/YavhjAIWZv2XQN8drf1OtrrMDo6JRFFFhmzOs/sIvKJgIiIAIiIAKTJ1D0/nKsF+Qxs1o04JiBKu+oBL5iQly0deJRAL7Rlkl/F4HCCNAlg98S1jdzC5s4dVcERGARBB4J4OsBI2VIrccG5FOWcAJ8IfxKAE8LKEKHCwp/+PL4PGPHz2+c/gHAXwFcZ+q4LYB/A0BXDL7gvh+AtQDwm60UMtG9oy3Rbv9gAKe0ZdTfKwlof6mFIQIiIAIikEJAz48UavMtY4UDQ41wTOcgV2TjjncMkUGb4KNuProIhXyRCJ322tLmAH5gXK7a8vLvbkixVIeYKQqMOLYprB/O4XsqhHrkvnWDgK9pvYWuCzcsG9dEm8CI87g3gF299ZMiMMp1jVqxI+ezT1FlyLWiPCIgAiIgAiIwFwJF7y8lMJrLMtQ4uhDYxWwy2up4IYAPtGXS3xdL4KUANgBA94jvAfgxgD8XQIMHnQeYb8a8AsB3AfgPtgKGUdnFWwDgwTxjrl9U6iBMvzlPfLnAw+rPA/hLzXjowsaDax5m09FkbunfzQH8WQAuAHD9BAe4CYB1zL3gFwD+NKNraoK4F9OlnQAcHjDalwA4LCCfsjQTuL95qcsXsk2J9vpfAECh+umZoG5shGJPAP5lRd+U+K1Uvnzm/VApnEDRG/jwYSqnCIiACIhAZgJ6fmQGWnh1sS46VvzBYYeG9bKH+mOKi+w0VQmqxuiX5Xia5+7Stpy6CIxYtxV3hI65TlTT1k/79xSR0VQFRhzTmOvHzgXDonH/5qcmkVGVwMid21ABz/omBCzbbhIYsb03mfDnvpBtCgIjiYtCr2DlEwEREAEREIF2AkXvLyUwap9g5Zg3AYYc4Qf2VVuGSWERBUZK5RGg2ILzfBkAugv0ldxvG7ENCjyeAeCLfTWYsV46GL0NwA4A9jKH2NZpIWMzg1fFZ9wzARwE4LUAjilYdMMwjp8AsDaAPxqx4/sA/MoTr9wewAcBbAOAL9y+DeBk47xWuuCI80kra7p2MJHDSQDeacQ8UxHGud/sYj8pOjgSwEd6dgnjdfwa0wa/FXc2gN9J3DT4fafPBikwotCoKVF8yBfLDOmqlEaA1xGFt3X7JH5uPMrck/sW9lDotL15PnNeqxLvfa8D8Ja04S6yVNEb+EXOmAYtAiIgAtMgoOfHNOZhKr0YUmCUIjbpg5P/3ottPLxDSK+UPsaILNz6uwqMrHiHrqNTmQ+f35QFRuzrGOvHCoT4bozvBKuSXRv8YqIbPo15q9ZNW1i1pnXdFlKtqWzM2rfvpUIFUG3Xoq1PAqM2Uvq7CIiACIiACIQTKHp/KYFR+EQr5zwJfBjAc1uGxkPaDU0IqXlSmPeoVjebSDrZ8FCQ3zY61rgM5XI/4b30jeaHbXwMwOcA0GWFocdKSBSufNyEaKEbAgVHcwiZRkefPczBK4VGbzbClBLmxPaRLyA4H3QwchNFc08GcKbzy1sC4LeyKKiyiX/nATXddEpOdwfwUS8EFIV8FO5wvH0KCGO4VX0zj/cFzgGfJ30l90WVbYMv0d4B4DMFi+v64lVivXRl4/XMbz82JQranlfiAEfuM7lSsLhZTT8Ypu5QACeM1M+tzHOA4Xqr0rcAvLzn+8xIQ8/ebNEb+Ow0VKEIiIAIiEAoAT0/QkktI98SBUZVrjy5BAwhq6aLgKarwIj9cwUyQ447hA3zdOET2kaXfGOsHwpjGJKa78makhXQ+OIxV1jWZexVZWOFahIY5Z4B1ScCzdsm8AAAIABJREFUIiACIiAC4xIoen8pgdG4i0etj0tgUwA8jGlLDzVOIG359PdpEqizJabQhKKgGzJ02z3YZ73c9P0jol7eix8M4DzjfBRRFAydxc3y+ZFt+m2wDy8zYgT+7alGlBDTl6nmpbMLLYjp/EFxGcPZ0dmlhGRdmOhWRDcuJgojPwvgJyYsju9MZF86UNTCGPOfBPD7iMHeF8DtAJzbo/sNrxm28YfAfpHDC5wQUXTq2A/AVYHlh8zmCozogkIxwo8GCudW5aTGb5jxxdUcBINDzuNU22IIPoaybEuPCPyM01bPUv5Ol0reZ6v2RrTR57OdwuEppCcaUWVV+DRuTF8UGE5vCmMZqw9Fb+DHgqZ2RUAEREAEVgglXsI7VU1bfwSWKDAiTfcd2w8jwr3lmAm7301xTcohMHLFJkOPPYTf1AVGQ68fXqN0avddiSzLqvfF/ryWLjAKWTcxeeRgFENLeUVABERABESgmUDR7ydL2AwXDVhXz6QJnGhEFE2d5CG26wQy6QGpc5UE3A0jQyp9xzj1/A8AhpLJkdywVLsbMUtMvTwIpgsLBSF0H6DQKDRxfLuYMGBdBQRrGDYbA8j9bSyKVui4M1boNQq4jgNwHwCHAXjVRMUp/rzbtcF+MzF0D0OENYU7sy/dUjb+dwPAchRgUpTCcGu554yCL4bz2RrA640Ap83py3XYoosIXxJdGnqRBOS7C4DbZKrTFRg1vfhcycxjztB1du4Zlo1OZPzvlQHjV5ayCFDswntBU2L4wKeVNazRekuXLz57/XSFuVcxNN0UE0VRFDHyc4Cf6MT0iil2eiJ90v5yIhOhboiACIhAYQT0/ChswnrubpVzbV9Nxjqd9NWPMeu1Qg+Ggq8TjDT1L4fAiPW7X+pJeefSJ8MSBEZ9jt+tmyz4ToRO4NzXMdWJhez7Tzu37vXmlkkRtvnjdb+gGntdy8FoqNWjdkRABERABERgGAJF7y8lMBpmkaiV6RFguCweUjclOsJwI6FUNgH3JULd5o33Qm7yKNDxb+oho6c4gWHRHpvg/EPhBB1pKOphosiIh4IM5RbSFwpPeMhIN5euAiO70X08gG0AfD9k8AF5rEjmB+ZF0K8CyuTOwlBpbzKHxaw7l0MT186TjHiKoYtC5ix0bL64iKKctwcIflIFRlZcRDY2MWzeqwFcEtBphmejMIn/5TqmuxBDmLkCGisu4liY+HeGf6Noqm79sgzzUEjHtfMcAN8M6E9oFls/XUH2BHB8RWhDO8/s41db5jlUYLSzEbAebcI4UljYdf3Yuef9gxbf9kVaKAvlK4cAr7E1W7rLUFrfKGdIg/f01gA+VSPE4nVJwXCoy9rgnTcN8vMHnwt8Ke4nCumfkcmpcazx9dVu0Rv4vqCoXhEQAREQgVYCen60IlpUhqU6GI01ydzr8ktK25n3DbH9yCUw8kUqOUQnsWOpyy+B0Y1kQlyHqt6Z2Gva/xt/z/UX8o6F4rfPt6xR1sN3Z7FCOQmMcl0pqkcEREAEREAEpkGg6P2lBEbTWETqxfAEGF6IooCmxI0rQ9solU0gRGDEEW5hwoNdCODsyFBldzKOKncHcCiAXwcioxBjcwAUvLmJogsKMBiupc3dZF0AHzIuJW0uMCHdomCJzio/rxBZhJT389wCwL8b5yD+jY4qLwFAMc7QiS8FvmBCjeVwaOIzlAf45M/wZTyMPiZgzkLGvZkJccMXIzHrgXX7YbJC2mvKQzHPswFcHFDROiYMHYVzMekD5uWKH/KMwrA9ANBNjokCo1xr0/ZvVQAMO8VE1hTr0f3Dd27i+mHIObrafbFBDBQiMKJbEsfEF0o2fdqIuTg+igZWN2Hq2u4BLmcJjGJWXdl5tzJiuKZR0KnvyWUPs7fe87nNa473Wj9R/DdV16I6IBQa8xvUfmIo4KcDoIOj0k0Eit7AayJFQAREQARGI6Dnx2joJ9mwBEbDTYsVjPDLQPsmNptLYMTmQ12MmI8ptM8UnvBLT6kiKgmMblocZMkvjbipLaydXSMs0yYm2smcGbhf6mJ57tO5l+zD3UoCo8SLX8VEQAREQAREYKIEit5fSmA00VWlbvVKgAfJ321p4XMBAqReO6nKsxEIFRjd0WwAt83WcreKjjJWvm1h3J5i3F3GcAUKGSEdItYDwMNcm74C4LkV4ajoJENRR4ygIqQPNg8FYB81blE8cKUTTZfkOwyxLoZf46Y/9TCXz2XWS3EZXw6xnpcC+ESE4Mu+dDjVCGFu6DJIABcA4D0xxCGLgqD/AkDWoekfAGhzzvsy/20TWTzTsODvKPwL6UNouzYfxTwP8goxBJv/MoqCQIrIKJBrclEKERhRPEQxmisupPiOgiNy4Lcg6UrCxPBNDHfli6+qximBUezsl52fAiI6bzWlh5rrq+yR5u09n0e8p1lhoa2drlC8tnktlpjohMhwq777Ju+vXCepz6USWbT1uegNfNvg9HcREAEREIHeCOj50RvaIiuWwGiYabNO22wt1vHF7WFOgZG7529yD+7y5a8UZyQJjG6acTvfF0WuGwqLmPi+pim5AiZfuGTXR5ugKfYKksAolpjyi4AIiIAIiMC0CRS9v5TAaNqLS73rhwAdKBhqpyk9BsDX+mletQ5MIFRgxG6tDODaCCGHHQrdDigIoSiI4gO6oAyRbmvERZdHfCNqiH65bVhHG7KlKwxDE/IQt0oo8hAADOlCsRS/BRTrJNU2Nus4dHtzuHx9W4GGv5M9v5lE8ZSfTgbwYgB0w4pJdHuic9qBxvGJTjb8VhQdKGJCZ6WGSIvpa995OVcUgVFkQ3coXlefbOBAlyyK8bhuYgRq9hp6mXFe+qBx1+JBfBXz1QAwz50BPA/ATytAhAiM+Iyhe8rfjCDrOwD89chxv8YIzH4DYB/jWOM7K7ldkMCo75U5rfofHSCUpOiR14/SjQQoeqXI1Xcu4me+7QsIidY2jxRMUpDKteEmPkcYxrWr4LSt/VL+XvQGvhTI6qcIiIAIzJCAnh8znNQOQ5LAqAO8iKJdXX1sUzkFRlb0xHeBTHVioFSBEYUpdDL6cgQnZpXA6ObAQsRCVU5EIdh9hyTfscj+PWf4+hSBUchYYvL04cwU077yioAIiIAIiMCcCBS9v5TAaE5LUWMJIUB3DR4c8+C2LjF8Gl1hlOZBIEZglDJiN9TRm417jevCklJnaBkr3nmTEV+ElrP5yIaHrb+NLRiYn9cb+0YHnhcB+HiLUMZ/SRPYzOSy/QgAQ7CdE9EzCl0Y4mZ/7/5EhxK+RKDYKjT1KTCi4875ACh46SuRBV2QDjKH/a8AwJcydSKruwJgiDXet3l/pzMVw1vyXt7m+kNBAe2reSBPMU+Iw4d9UURXIb5Q/J0Hok1gRCckWqQz1NqRxqmsrp/8nPY442LEl4VcD28EcFYNDwmM+lqV0633My1h0Ch4pWNPjPBuuqPt3jMK+57mVcNrmYLGGCFn9570VwPvGxznU70mKODlOJVWnOsS9sSaNxEQAREQgfEJFP0CeHx8s+uBu+/re3BvmPCXyvocu2Wc4ubj9yunwIh1uwITvv+pcryx+/OQ+cvRPwmM4lYjmb/aiLnq5pA1ch3e15tjO/91ghv3/WZT3TE9lsAohpbyioAIiIAIiMD0CRS9vyzhZWrRgKe/fhfXQzpOfKhl1DxA/+biyMx3wF0ERhTIrGRcRuoIMbQanYsYfoQiGm4umxLFbaz3yo7IXfHOFiYEDoULdApqc1BiWYoWDgZAt4P9jANT1/BTdwPwJxPmjMOjgwKvN4opGLYl5ICbYxhKoNVxCrIVpysOhUXPN+5OvwTweFM755IvPCiCCeXSl8DIviD5doBddCoclwXD2b0ewCUNlfFzzAsMHzcbXbJ2BMAwcXVpbQAfBvA9AHsFXDe2Hhtqj24gZP0Wb223CYzWMGK7B5rD/pBQfRsCoPseQyBRBMVQbXyB6V9TEhilrrxyyzGk4jdaus97C9f60hPDDb7cg0BxkS84mgsnCop8kRGdBCnaXHrS/nLpK0DjFwEREIE0Anp+pHGba6khHYxyCRRKmgv7Lo/v29rCVYWMK4eAx23HrU8Co5AZGDcP32dRgFX15T0rFqoTglU5IbUJjDjaKoGcFYHRuTx2XacIjHLdO0LGO+4Mq3UREAEREAERKI9A0ftLCYzKW3DqcTcCDIHxqIYqfgCAB7lK8yHQRWDEDSgFDnQCOLPG3WBdAMcBYIgmHvQyDEldorCHLinbmJA1DIuU6phAURHbpVsO3V4YVoyJMenpMPOFilBvFEM9wQihNvU6SWcUihYYlisl2dBRdHOhWIPCLLqz8GVQqLgopd2SyzAkGueDQi++ZLCCGobuORrA6SbUGl+AxKyTvgRGuV/w+XPHNfluEyqMoh06s7SJ0njNcX3dx1RGAcEBRsDXVJa86XrEcHbkHyOuc0VNl5mwSu513yYwovCJYdZiraXdsVJ4VuUKJoFRyXeE9L7z+bRBQ3F+9mFYviUnOsT5AmByoVAw5v5aEkPeqxgOzg+XRuc1ilaXnIrewC954jR2ERABERiZgJ4fI09A4c1bYQGHsZ35clHhQ+qt+318uSm3wIiD596fXwSqm085GPW2RKIrbhIEtrkNcR65d3S/wNZFcGP7EuJs5Q5UAqPoaVcBERABERABEZg0gaL3lxIYTXptqXOZCdwhwDWG4gweUCvNh0AXgRHvkQxHxBBfrwTwMcedxxKym0oKfZ4B4LwadKzrmcYpiC5GFARR0EPxUuzhpnVeoZsJ3YEYhsy627A/7zVCjbcB4EaZh4vbmgNmPzwgQy39AcAN5sCRog6mNc3v/gLg6hYBBkNa0YFnD1P2c0ZARTcjlo8dX8rqIxMeoDMM2xUpFQxchvbKnLdnmz6/1YRUI6uusdr7EhitBeBTANjX2G9aheC9H4CNTBiwttBmrM919eH/08XlHkbE13ZdrWLW+A8rhHghfbXhCbnuDjFtXm8KNgmMrPsRBYkUGn4/pDGTh/cQrg2K9pgoUHTFhfydBEYRQGeUlY40XIdNiQJT3pOXmNYHQAG5u++hyxlFjXz+zTnRpZCuczzQsonPGQrSYkJvzo1R0Rv4uU2GxiMCIiACBRHQ86OgyZpgV7sIjKwAgnvBJpfeCQ47qUvcU/M9Ft935Up9CIza+iaBURuhfv7O64VfyqRbrZvsNXia+XKm+0WzuuvTrhuuxVwCI/bJvveLcRiKERjF5A2Zha7vKUPaUB4REAEREAERWBqBoveXEhgtbbkue7w8zD22BcGdCxEnLHsm40bfJDDipvOfFaIhtwW7KYtrNSw3XSe2B/CLsOz/ysUwZHRhYNgTipR8kcJTKjbRtnqKiXioSmHCGQB+CuDPNW0/BADDq1AQkZKOMKFoQoQiKfW7ZfgsoziQTjRkwoN2ujOEutLQSYgCrB1MWYZIbHPOSe0zD3spBmC4xi8DYLgaHvJyHdrUdePel8Boc+P48xzjtpTKIEe5hxoh3XomtBlf9hwK4GXG9enFAL7Yo7iNQj1+U5FrhsImztlvzMCaBEbWvYhr4F0J/VvViAcpTKu6f0hglGN1lVcHn3OXt3Sb9zi63i0x8Z5OZzg3bWJc4pbAg2JkvkR3E13X6Iq21FT0Bn6pk6Zxi4AIiMAECOj5MYFJKLgLqQIj112Fw491PSkYWdauS2CUFeekK7PX2vEVIrW6cGh1LkZ1LlWxDkZcf+6XN1PWY6hoyL9n5JysL5n3XyV8sTPnuFWXCIiACIiACPRBoOj9pQRGfSwJ1TlVAhRlMERGXaJzC0UbSvMiUCcwYrgyOu482Qg+6kKg2Q0cv6lCwQKdflLTPQHsagpT6MPwaydEOqjYTWxdiCQrbmB4LboKXWJEN8wfI5qhwwu/SUPnr5DEw9stTUaKlyj08A80Q+pJycMwdZ8AQDcZm/jNPrKmg1JIosiI35BjeK1rjUsPQ8tcF1I4IM+tATzXuGHxkJ/h0CiGqnJ3yiUwoosPBS1XBvSvLQvXAx2xdgFAhyqG+js3QSDjtsNr8OVmjbFurtG2xHnaGgDj1TMs2h+NExgdlbi+bT8p3KtzHWtrI/TvrzXrhS5IriV6ncCI7kpclxT2vQpAqvjuXgCeD+BiU597XUtgFDp788vHb2dSYFqXKLpkaKylJd6r3uwNeokhwqpCxPEexnCUS0xFb+CXOGEaswiIgAhMhICeHxOZiIG74b5TGrjp2uZ0yB8/EymCjvhWbl5CDkZdCaaXtyIjvjtyHbibwqHZdzkPN25FNi8dyPmezhXVxAqMWDfrcfsSW4cERunrQSVFQAREQAREYIoEit5fSmA0xSWlPvVF4AIADMFTlxgGiw4YSmUSoLMPxSS+a02VwIjCBjrecHNGJxIKG/Yyrje+oCSnG4zdrDJcCZ1PKDCJTdzgPhDApQB+VyHwsG0M/cLJcuLYGLbp17EDS8xPQQkdi3Yy5ekmQ7HR500fYsOzcT3wQJr3A7peMBwYHZ9ch6HEroJrkQK1NtGTfcngC1dC27XlmZ/rgC8wGMKPYrPYRDHLGia8Hx1QbOLafZoTYqfu+qtrz78GTzZio7oQg6yHc82wgnua65aiPzoB+eLAO5lDc64JCrkY5vCi2IEH5LduYX6osiqBEcfLdfVgI/LgtdtHksCoD6pl1Ml7Fl2x6tKFAO5fxlCy9ZLj/bkXGu1o8/zN1khBFVHgSOGwTXw+MlwjPx8vLRW9gV/aZGm8IiACIjAhAnp+TGgyBu6KFSvQQXcKie88uC8e6r3LFMbctQ8SGHUlWF55vh/hF9TcL4RxFKFf6rPvdqpcw2LFQczP5AqMYtdkisDID8GW+r6xiUV5K0M9FgEREAEREIFpECh6fymB0TQWkXrRPwE6R7RtvOl+0nS43X8v1UIXAjak1/XmQJGCEIYsohDiGcbdhqIThgVh2C86gFBM4qaPGFcj91spfQiM+hT/jC0w6nNs/vqwLlTWgYEiFboW8UC5S+KzcUMA7wBAnhSp0G0qRaCT0g9XIMQQNlyzMYmioPc5jlIxZUPz+uH56q6/unvqA8xLHvcapKsXXTb88XI+GBKN87GRcS3azwgC61yAWO/rjKiHLkdcIx/KHAKToip+G45CJ4YEtE5CVQIj5qWrF11kUoSFofMigVEoqfnlW8u4YzWNjJ+FbCi/+RFYcUS+oIbPdn7W+8MSBl8xRobopIMaX2TbtFTBVdEb+IWuXw1bBERABKZAQM+PKcxCuX1IDZFW7oin1fNYMUeO3svBKAfF9DrqRDGuYNC6FfmttOWJERhZJyR+IdMVGLHNUNFQbN4qarYt92++eMp1eKpjkz4jKikCIiACIiACIuASKHp/KYGRFvNSCDwWwJcbBns+AG4elMolQHcTOlDRVYTOLzaUGUNT8VtmdDWhgKHpcJ8iNG643APYOQqMGGZqY8OD4oscaWhhA59fzzRCGopJKPJgODDOca60mgkLRrcp1vsmAMdGhppL6YsrMPK/bRRaH1+ekc+TjCiH6z9HoqsThXr8xiRDdNlUd/3FtkkBzvFOIVpIk/uzze9iHIkoQKPrEh2MeH/nWn9nS3i62P5W5a8LkZaj7rY6hr4O2/qjvw9LgPepNRua3BwAQz8uIfFlKF/guik2NJr7ctWtJ9VdLpR7XRiOHALeqlBpS3xxXPQGPnQhKZ8IiIAIiEB2Anp+ZEe6qApzCYzsZ1S6Wu+7KILdBluSwKjKMSdk9HaN/bYipFdI+bnlsXPOd3uui1GbiMYVF9XNRYzAyPaD7y39a9YPy9Y0BzFiJLcef3/ZtK8km5UBPB4Av4xiU+qanNua0nhEQAREQAREICeBoveXEhjlXAqqa8oE6BzBg+W6xAPtbaY8APUtmUBViLSYyuYmMKK4iCHMDgNwjnFV+UEMkJq8Qwob+Oziy4H3GOFYLueiqqFROEMnHP4wkRvHmkuYVdWmfVHB0H1PB/DVjvNDXqsCoOAmNdGdh6HdYkPOpbZHpw2KARjKkOKoj5twdVyzsX3wRUrsE4UHfFnyPwD48i1HCDw71lCB0QYAbgng+wljquM65HWYOrcq1x+B44wFfF0LL28Jo9Zfz4av+dMmjKNtmS9zKaSJSXMUGHH8pxh3PsviRPOsiWFTet6iN/Clw1f/RUAERKBgAnp+FDx5E+h6LoGR60KSQ4A+ATSdu1Al0H+/eZ9wjfnsy8/ANg0lsK9yjAkdbMqXzSQwWpFunSiH7234ZUK+c+IacZN9p+OuIb/mmFBjMXmb1keswMjfz6Z8UcYPD5lSR+iaVz4REAEREAERWBqBoveXEhgtbbkud7wMF8TD6rrEcDv8oK40PwK5BEZ0PmLorS5CBIo8NgHQ50sguxE+HcD+AChScdODjCOMDU1FoczuxqbXhnhifj4fuNGmAwyFJUxXA6AYiWHo/LSZCcnV59hsvyi6eTuA+wDgITL72WfYqdsC4ME8w6SRGwVN/P++QiquDuAxAH5kRGBd1lxJVzTXHOf0RQB2MsIizu8BZt114UBhHcPNvRrA4zwodH35rnG5OwvARRUvmGI4hgiMGKbpwwD+HQC/CfZBANeZRvgSiCHV6BAVO2YJjGJman5592n5LMMXpLy+5p4YSvF73iDp5va5yIHPVWD0RCOudHEwzOUZkXxKzl70Br5k8Oq7CIiACBROQM+Pwicwovt1nwMjqhgsqw78V0TdNH99v7NyexMTIi3HgsklYsvRl6nUYcU9KYKtpjG4731ixtrleg1dTzGORaF9l9AolJTyiYAIiIAIiEA4gaL3lxIYhU+0cpZN4OsAHtkwBDq60CFDaX4EcgmM6H7wRSf0WgqpewLYdSCBUUz/vmNcjXyRzjomJBjFEKGpz5c1FIlsD+DdRnzSh5sQN80UUjFcnvuAp/vPcwAcYkRGFKUw1My3QsFE5GMf6ODDeYkVmEQ0s0JWfibgIfxlAM7M6KrT1ieyZcg+8qR4jKK3IwAcZYRjsY5FTe3Z8IAUWbAtK7Tzy/BaoIjtXeYP6xqxHt2O/G+3+WXbBEYUUdF9i4f8NrlrmVbU7zBCpwMBMCydK/5rGp8ERm2rbd5/Z1jEjzUM8RsAHjVvBP8aHQV7DJlpEz8DPjph3HMVGBHF17y1wHvuCxIYlVqk6A18qdDVbxEQARGYAQE9P2YwiRFDqAtbG1HFYFlziycG6/gADfkuQkOyChWE5MJg30V0EbHk6stU6rHCmJcA4HvdXClVhMgvPzOKwhUJHWlz2PdFQH28n3Xfd2mdJUyiioiACIiACIiAQ6Do/aUERlrLSyFAV4r1Gwb7YHOgvhQeSxpnLoFRkzVuKE+7Eetjk2f7QCchChIYVosiiisDOkfnlL9V5OMzgj8hIpe+hQ2uixAFKAxZ9ilHeEGRCt1gLnScYAKGfrMsHOteJiY6nXPobMZ7h33Q+yIjilAoOiLvnMmuk6o+5GzHrcsNO3drAG8DcHCAmKZrfyj44TfK9jbuIpxTOo9UuWR1bcsvf1cTQukZxjGKfyfz11a4lfliOzqDnV3DxzqVsb7THAcw2z4FRnzx4ye2zZdNfwCwmnEge74RJL7VrLO2a7Hv6zD3HKi+vAQ2NCH36mrlmqWL3ZzTHc3LWnePszWAExIGPWeB0VbmxbbFwuccPy+FfGZIQNlahKEs+Tx9U2vOPBmK3sDnQaBaREAEREAEEgjo+ZEATUVEYGQCSwob1vZlp5GnQs13JFD1vqdKCNl3CEB3nzykYK8jPhUXAREQAREQgckRKHp/KYHR5NaTOtQTgQsA3K+h7jXNgXJPzavaEQksTWBk7X/7FDFVTWefwoY7GdHPLiasC9viQblNFKm8EgD/vk3LAXvTUryzcc2hgwwTRSTvBPAWAFeZ31FktIf5HX9FZwzGbb804xpPtVrO2IV/VfVcAB/JXCmvR76MIC/7ASpGyNa1O/8J4E8ALvEqoihhAwB8VjBEmp8ocHsNgIcB+E1LeDzrVMY6DjVuWCH9prCITnrWIYlt0l3vIAAUfdHliMIvCuzqUp/XYcgYlGdcAhRZnt/QBQow7z9uF3tvnS6BdLmziW5zayW2OmeBEZEwzKcrdnypuWcl4koqRmHRG83zhhXQYYtOW32nojfwfcNR/SIgAiIgArUE9PzQ4hABEZgyAfv+k27Qx0y5o+pbEgH7vscVEPF3TPsm1ditENcbHeDbXL67taLSIiACIiACIjBfAkXvLyUwmu/C1MhuToAHtxQP1CW6RfxO0GZJQAKjYaa1L2EDRR8MU8UwbXQUOtwR+7gjW8OIM04xLkR0ZYpNjzEONm7YrJMA8NDVFaSsYoQeFDQxPRXAZ2Iba8jvCoxiBCpdu0D3qy1NJR8yghreO3MmHmbzRReFWRQBXJyz8pa6OD6uH6bXG0eTNkeglO7l/NYgP6dR8PZeAHQ+oqU3XY7OrelYX9dhCgeVGZ7A3QAwjF9dutyEXxy+Z8O1SEc5Xus28VrfP7H5uQuM6NjH56pNDPn5iERWscV8YZEtP1QYv6I38LGwlV8EREAERCAbAT0/sqFURSIgAiIgAiIgAiIgAiIgAiKwaAJF7y8lMFr02l3U4Bluhw4QdWllKe5nux4kMBpmanMLG+je8gIA+xjXIjocVDnL2NHdEsCrjPgixcWIzkQMzcLQa4wjzlAt5zguOz5F11VpewCfzIg5p0Alplu557CqbTcmPJ14yPqGmE4m5qXLFd1dKNJhojsVw48dl1hfU7Hc88fPas8E8D4AFL+dDuB5AH5a0Ykh5rAHZKoyEwEKYvgNwrrEa+02mdqaYjX3qhAtPsA4k6X0d+4CI7pZ/cIDc+8Kh7cUdnVl6oRFbv4hXIyK3sDnnBDVJQIiIAIiEEVAz48oXMosAiIgAiIgAiIgAiIgAiIgAiJQQ6Do/aUERlrXSyEggdFSZnrFceZzPKc/AAAgAElEQVQSGNE55IsdxRA2dFKf4cvGEhjYduk+wDBtDCOVmtY39r4UBb4VAB0pQpxmrHjlNAC7RYoG1wFwrHFKYgi0QxrERXZcFK1Q8MHwaX9PHWxFudwCldCuDbF2XIER5+kvoZ3LkI/iIhsOiNfzjgAYPik1cf754899H/NHoQPDozH8ExPniq4s/ofQIeYwlZfK9U9g6QKjFwJ4v4OZ1znt41PT3AVG5ELXP96zbKJDmnV6S+VWVS5EWPQrAHsDODJnwzV1Fb2BH4CPmhABERABEagmoOeHVoYIiIAIiIAIiIAIiIAIiIAIiEAOAkXvLyUwyrEEVEcJBBQirYRZ6qePuQRGOXvXl8DIPQwd0h2GbKx4g4402yUKNyjW+C/jLHMwgK8AiAl1xmcahUU8oKSL0cmBk2bdjw4wIaie1eKWFFhtcrY+BCohnRlCnOIKjNy48SH965rHju+rRgTXNSwm1/wRAD7nhe6rmj86Xu0A4GMAUsPOuewOA0Ah3LUelCHmsOs8qHx/BJYeIo1Ocs9w8HYJj8ZqliAw8sOkfco8w3Ot0kcCeDmApzVUSBHxOwCcmKvRgHqK3sAHjE9ZREAEREAE+iGg50c/XFWrCIiACIiACIiACIiACIiACCyNQNH7SwmMlrZclzveCwDcr2H4awL4+XLxzHrkuQRGdEWIdcXxwVrhwRACI4ZP4kHhNQPN7mYAtjQhr1IFRuwqxT5M/0jsN10SjgbwexMuLUTM4Qo36IDxwQD3osTuBRVzBSq71ITCCqooMhPFXTsB6Gt9sjtTEBjlGt+GAD4L4O5GUEfBzxcAPNS4gnC8VkTFkH90HKJggaH86HoVm/iZ7akAXmTWaFV4tyaBEdkzzGCMaC+2j8o/LgGGATy/oQsXAmBYrLkmOufxerRpExNSMHW8SxAYbQyAbnI2XQZg9VRgTjkKixjalP+tSxQWURBM58OhU9Eb+KFhqT0REAEREIH/JaDnhxaDCIiACIiACIiACIiACIiACIhADgJF7y8lMMqxBFRHCQTOAsCwS3XpwQDOLGEg6mM0gaUKjKpEFFsBeLs5zGM4sO8AuDKaaHUBK2xgnRSqMNTJWIkh2igyChEL3QrAmwC8DsDXjcvMpWN13LTrCozG6EouAU5V3+ckMKKQ7hPOIOmesjuANSoERsxG8cdRAI4312GqiK5pTdQJjGzbFNztCeC8MRaW2uydAEVv329o5WwAD+q9F+M0QOHUL5ym/2ZCWHbpzRIERuTzVwC3c0A9AACF+Slp6sIiO6aiN/ApE6MyIiACIiACWQjo+ZEFoyoRAREQAREQAREQAREQAREQgcUTKHp/KYHR4tfvYgBQOND0LWoKIj6+GBrLGuiSBEacWTo2vBrATwDs5zgY3QUAXZie7kw/nQqenElcx4NtuhjRiYCH2P7DcchVtyqAdwPYCMD2AM5paJziQjrBMNwVQ6MdM2RHa9pyBUZPAHDGQH2iOIZCq6EERocC+PVAY2Mz1mUrx/j4+YmhhfY1oiG6m11hxlIX4o5lXmDKPQcA3TtypyqBEUUSbwOwq2mM4RN5b3jfgA5nucep+qoJPNOE4avjw/vzo2YKj2ExKZy1iZ/7Ht1xrEsRGH3NWxfbmudiDL5ShEV2TEVv4GMmRnlFQAREQASyEtDzIytOVSYCIiACIiACIiACIiACIiACiyVQ9P5SAqPFrtvFDZwHqTs3jJqHxG9YHJVlDHhpAqOqWaVLD8M3vcX88QMATgLwYwCXAPjnDJfCusZdhk4tvParQqWtAuAQExbsowBeCuAvE2BRJ1Dpu2tN4bVyte06GOWqM7aeHAKj25swZRQ1MGQZxXs2Nc3fPYwgaWUAz+sh/F3VHDKsGp2T/s0DRSEihUdK8yHAzzKvbxgO1ynX6xwTP8PRjc6md5iwpl3GuhSBEZ+Dr3BAMbTZPoHgShMW2WEVvYEPnBtlEwEREAERyE9Az4/8TFWjCIiACIiACIiACIiACIiACCyRQNH7SwmMlrhklznmlwF4Z8PQGbKGB8VK8yMQKjC6BYC7GiGKG7rIHtjzYJYuJdd0QGSFBzkEDjHdeASAjxiXnsMAvArAVTEVdMh7WwAvB7C2EfFR0DREsm4xhwN4DYCDAfzda5juRvw7Q+nw398aomMBbSxFYPRwAKcG8MiVJaeAigI2Ol9xTdHt41ynk03z565LOjjxWuxyT/HZ2DEyROGPTFg2irqYGCr0u8ahimG0fjtTcWGu9VJiPVyTWzd0nPfid5U4sIA+UyS6g5PPF/4FVLFClqUIjCjCpRDfJgoSn90CrFRhkR1W0Rv4lMWsMiIgAiIgAlkI6PmRBaMqEQEREAEREAEREAEREAEREIHFEyh6fymB0eLX72IAPBbAlxtGez4Aewi7GCgLGWibwIgHiAyjQjePiwG8GMBfHTb2wJ5CiC8CuKEDt3uaMEVDCoxccdFXjdiHwoIhEsVFdAWiwIfphwBeAuA7A4VQo0MRHVp46MzDZoZBtA/t+wI4GgDFIAcAoGODL0AaglFVGxIY9UM+p8BoR+NgdKS5pl3BXtv8rWHW4gNNyEJelymJ9y4+txiekGKthzrPMd7DeM/iveY045T055RGVKYoAj8DsGZDjzcH8JWiRhTeWYYcZBhEm7Zo+dwXUvNSBEZcFyc7QCi25WeHqlS6sMiOqegNfMjiVR4REAEREIFeCOj50QtWVSoCIiACIiACIiACIiACIiACiyNQ9P5SAqPFrdfFDnh1AJe2jJ4OKwynpDQvAlUCI7oVUWDy3wAoFGDooP2Mm43v7GNFCTmpDCEw4v2dB4R0JZiSeO5M4xb0i5xAG+r6dxMeajUjHqNIbCUjPNrViDCeBeCigfoT0owrUKHLza9DCmXIw8P5LY0ohdfGFRnq9KtwQ6SV6mDkig7oFnOCN8g2gRGFdxS+0VmPbjJ0MbquhfVtANwfwIOMKI5iIv7bJgpLKFTifa3vOexhWajKDATWCgi5R5Fr22ehDF0ZpQpfXLUOgJ907MlSBEYUO7oubFWi+7kIi+ySKHoD33Fdq7gIiIAIiEA6AT0/0tmppAiIgAiIgAiIgAiIgAiIgAiIwE0Eit5fSmCkpbwkAhcAuF/DgHnY++4lAVnIWF2BEcNk/cC42Wxqxs+wKnSvqROYlBgi7VZGPPV2AHcy6/otASKGPpbE7gBeZyr+NoB9AHxt4NBM1sWJ3XguAAoObTgYuhud1MfAO9TpClQ6VJNctE8BnCsw2iVAEJE8iIqC/wVgpwwCKutAxCaeCeCXXlttAiNmp4CLDlp082K/GNLMJl6/FIJQQEQhEe9Vm3ht0K3lG6Y8RXt/NO5cOV2acrJXXf0ToGCy6TPMhUak1n9PxmnhcgB83ttkQ5526c1SBEZ3AfB7BxTFpXc2/z83YZEdZtEb+C6LWmVFQAREQAQ6EdDzoxM+FRYBERABERABERABERABERABETAEit5fSmCkdbwkAu8H8MKGAX8GwFOXBGQBY6Xrx3rm0HVjb7wMl3UQgLNbxC5DCYzoPHJZBhEQ3Zgo6GFYMooO3mBCObU5pPS1HCw/huWhkOIPfTXUUC+fdRSCUFREPjaxbxReTSU0mu1XiEClD4xDiFNcgVEfYwips6uAaisAxwPYF8CbAPzDazRk/hjW7LPmUH87E3qRzyeK4XwxEa9juhPx53QAdGq5pmagQ8xhCGPlGZ4AhZJPaWj2cAA7D9+twVq8FgDdwWyiOIi/65KWIjCiq597T+Hnhccb8TUFRnWJ9z7mtc9Qbortxtj/N+to+ntdudjfh7ZD1yY3nWP+J6WPoW2m1O2OX+10X0NzYxhyfQw15pC+jLGeQ/q1dEZdnpNLLFv0C+AlTpjGLAIiIAIiIAIiIAIiIAIiIAITJVD0/lICo4muKnWrFwLbADi2pWZ+Y7uPsEC9DEiVrkDgdgAeAIBioseYHzr42PRXAJ8G8M4AYZEtM4TAiGKD9wCgE8neiSIc3s/pePJmAFsAOBnAawGc5Rz45VoyFOI9GcDrAfy2oVL2ie5Q/DkOwAsA/DlXJyLroSsMHXM490yfM/1p6n9kE9myhwhUsjXmVDSEOMUVGD0BwBl9DKSmTuum1UVgZMObbQ5gWy+skG02ZP7oonUMgDsCoMCIDnt7GMEb3Yw+D4Dh/Oi4xjUaKoIbYg4HnDI1FUiAzj108GlKXK+8D881/ROAu69hKFR/kxY79jqBUWw9ufJ3uXc19YHcyE9JBERABERgmQRKEUBOQaS2gbdESninusxVrVGLgAiIgAiIgAiIgAiIgAiIwLQJSGDU8/wUDbhnNqo+jsAdAFzZUmQ3AO+Iq1a5J0LAhhyq6g4dQCgsYTg0Ht7HHDr2LTBaG8CHjSiKfT8VAMP1UVgQmlYB8GLjVnQDgP0A0K3iqtAKvHx0U2I4QYZgqjp0vAeAQwCsC+AVJuRUFVP3cJYOYry+6pxXErsaXIzORW81nFiI62BP40QztYPVEIFK8MAjMg4hTnEFRg836z2ii52y5hjfOkaoSqFGlXsROxgyfxQqUfBE4Rud1Hhd8Dqmq8aPO1wnOcbYCbIKj0KA92Hek5sSxWx/GqV3wzQqgVE6ZwmM0tmppAiIgAiIwLIJSGC07PnX6EVABERABERABERABERABEQglUDR+pcSNsNFA05dVSrXGwGGmHl0Q+0UddBNRqk8AncF8AEvRMy3TVis/wHwl4Yh8eD17QAYJuRH5hCWYYgY/oNhvXYCcCKA9wK4vgMaiokOM2GO9jdhkXYF8ESvTopfKD6g21KTGIoODVzPBwDYyAio6BZ0UUsftwdANye6+FQl9vNDJrQcQ8lV9eFuACgaYvsUDn2kwmWFoh46M+1gxBgUZMSIuzqgvllRCjfeZhyMGGKK94GXmhwHmrlPFWPl6qNbT4hApY92hxCnlCww4mcmrvVnG9ch3iOq0ljzx74MMYd9rD3V2Y0A3e/8b9S7NX695bNPt9anUXrIEGljjbgvB6O6EGl0VGTYRiUREAEREAEREIFqAiW8U9XciYAIiIAIiIAIiIAIiIAIiIAITI9A0fqXEjbDRQOe3npdfI+eZ4QTTSAeCeCbiydVJgCG7jrKiIF4MEahTag7zVbGzWYqI6f4h8KcKtctup7w0I8OPI8zQiSKjCiQ43gp4lgLwEk1g2F4JwqbKJz6fUUePhvoCEUnpCahE4VIFCDR7ehF5t/uPZthexgGin3k3ylIGjpRXEQx18uNW86OAM4H8HQjLLoPAArQyPK8oTtX054rUDkUwK8H6tdmALY0jlSc/z7CRZYsMLq7EfFxvbyrQSwngdFAC1bN/IsAnwV0m2tKzzdOeXNGxhBxfObYRNHxHzoOeCkh0u7ifRbgvZ8hg5n4mbhNaEQx91scRzp+hrB7zKZ/s/7QvCH1heSxbZ7rrQ06Mg7RlzHG7HJZYvtLHLPmfJjrue6eU+Ka6/i4XHTxEt6pLnqCNHgREAEREAEREAEREAEREAERmCiBovUvJWyGiwY80UW75G5RmMFwWXRWqUuf9VxwlsyrtLGvalx3KKw5IbLzPEikGGUMh52qrl5dESaJjkXPAPA6AAxjRocjhn472xNSbQJgDSP4qaqb4qNPmbJH1HCiqxMFQQ8B8Jwa0Z11dDnYHCw+y3NPcsUkFH99JnJOumbndU5xEd2KTjaiqp87lT7UuFKtZ+4LrwTwMQDXdW24Y3lXoNKxqqTifblksDPumkjqXIZCqeOjCJHCPAr/Lm3ohwRGGSZJVQQT4H31yQ256VZ3pwqHueAGCslIR7E1nb4ynOFPOvZ9KQIjhmZ0BTcU4fJe7aYQoRGFbnR542eSqSftL6c+Q+qfCIjAUARixJkhefvIQxZDiEBDxHl0jXRTCe9Uh1pLakcEREAEREAEREAEREAEREAERCCcQNHvJ0vYDBcNOHwdKeeABBiyaZeW9h4D4GsD9klN5SPAb91TIMJD1TkmOg3Y9VnlPsQx032Gie5BVck6C1HEREefKpcklrOuTjzArnM7skKmjQE83HEwYHkrtLjMHID7L2T7nJ/VTFg0ikHoarVHjZsFxVYUaW1hOkN3GoaZO2tEsZnl9kMTos8/JOez+/Em7Nw7jPNWDlGUDa9F16RXVQjccsyXKzDiffinFZXezjhn/dII4XKMjc3YcIcpAiMK7g4HcHSDM5gdigRGOVaK6gghwBCVDPnYlBiW8yUhlRWeh86TdGGziff0L3ccU53AiEJVhvxsEhp2aZri2L0A8LnqppR7V0g/6GpIEa5N32oIjRYiNDrS8GkL1xrSt77yaH/ZF1nVKwIiIALzJqDnx7znV6MTARFYkcDKAPg+xP25g/f/DLl8G/Nza++//H3T7/y/l3BWpXUiAkslwM9BNwC43vlv3b9tPvfv7u8Y5p7nEe7Pn7z/57mFkgiIgAjMmUDR+8sSPrQVDXjOK7/gsdHd5bst/Wd4qicVPEZ1vR8CdDiiIOeUQAEKxUBcR+cA+JH5AN5Pz26q9bZGWPO9BoERXxBQVPPEFuHP6qYOHijWORDd0ghyXlBRF4VOFGR8x4g7ftX34E39G5gQVgx58jYAdFi6pqFtunvs6wgPKU7joTzLdQ2xkzJkrjMKt+giwY2Ym6y46L0AGN6NiWHq6GrV9TCXwjOyoLDn7ykdDyjTFiKNLnMUgzHcDhNduugsdWFA3W1ZXguAoQQpyiKvpjXh10Wx3cPMoX+b4EkCo7aZ0N9zEaAgkvfxpkSnttNyNTjhej5q3MVsF3OE5awTGFH8uR0Auib1kdzwom79fQmMdgbwPqchinKf3TKw0oVG2l/2sXJVpwiIgAjMn4CeH/OfY41QBOZMgF9kuKf54fs+XzhUJSKieEhJBERABMYgYEVIvvDIFyX9BsAlAH494y+cj8FfbYqACPRPoOj9pQRG/S8QtTBNAgyD1iYg2johzNY0R6te5SBA4c7uRqAQKkChwIgHdwwZwkThGgU3344UN8T0/8EAjjOOQ3XuDfyGEAUc7Nf2AD5Z0wDFQxTeUJjxBvPvqqwUxNzbHLb+02Tg84VOQPzhYSUdNPp2leIc0aXmICMMer25hm2fmjiy7LYA9nOEOxREUYjFMHJ/iZmEnvJSfEPR1tuNEMhthmEBn9fgRsW8FPdQrEPB2xnGPejPPfW1rloenDPMH52LKPR0xTruNeaW5zw8rSXsDsVWFI9ybBfUiPnIj21clTBmvnzjxpYhNtuSBEZthPT3HASsw1xTXRQgNYVPy9GPqdTBZxRdhWyikNA+e1P7uBSB0SEAXuFA4nN7n0BopQqNit7AB86NsomACIiACOQnoOdHfqaqUQREIA8Bvpez4qF7mX/b//L3/DcFREoiIAIiMGcCFB9ZsREFR/bf7n/ljDTnFaCxiUBZBIreX0pgVNZiU2/zEeCByNdbqqN7CA/klUSAh4wMGbW3h4KhaSjq4IfUpkRRxfMBvMYIQyhSoOjm/QDOyxiKi+4zrHM9ANsYsUVdv2w4rGc1OB2xLF0MPgIg1g3i9gA+aPrBtvbPOM6qMd3XiL+e2dH1hvXwkNp1b6DA5d1mzurC0vV9lfj94hqiGIphu0IFM/9h1iGFCdb9iA4cXMefNy4nrNf/YNP32Fg/xXi8vmz4SvaLh978L7+pwjBxvpuT7ReFcFzHnDeOi0K2UwEwtB9DXVJw1JcjUxUbCYyGWDFqg9fGmi0YHgXgGwtBxWfesc5Y+RmPIeS6pKUIjHif5FqxiWJbCpVjUmlCo6I38DETo7wiIAIiIAJZCej5kRWnKhMBEYggQPehtcwPxUK+eIjvHZVEQAREQATaCVxRIzziGQ1/+v6CdHsPlUMERGApBIreX0pgtJRlqnFWETjRhH1qokOXF7q3KC2XADfwBzqOVzzUpViGoiKq4s+NEC9QREGXAIp1KAZiYggoOtIwjFiI007dTPDbSgwHRoEGDwYZsqzJnSZUYPQA44ZkXYFCV8JDAPAauzuALQDUuSmF1leXb1UTto5uRQxnRteF4z1nnNg2bmEOphlOayOnMDcYdAQ50ghYQoU9se27+X1xGvvA+eU4U0Oi0cnnQQAoxnLFRmz3dOP6xHFSZNm3MKeKNUMd0UEjdnwc18YAXgjg6QD4Ao6JAjGKjejUxfH1PSYJjLqseJUNIfBmI1htyktXMzp/LSXdH8AvnMH+zbkHpDJYisCIz5XbOZD43KcwMyWVIjQqegOfMjEqIwIiIAIikIWAnh9ZMKoSERCBBgKrAVjbERNZURFdw5VEQAREQAT6J3CxERpZwRH/Syf+3/bftFoQARFYGIGi95cSGC1stWq4NyOwGYBvBjB5qHH2CMiqLDMi4IuBQsOihSCgGw3DudBxwYogKDSiaOTskAq8PBQrUQy3k/l9myuRe2j6VCO+SGi2tgiFHnSTeZ1xz2BYL8ZDzpkoqGKorVcb95v3AWBIHIqMciVyYqhEipd8NzPrQsXwadxk5BatUJi1ownxw/nl+qOT1GGZXa84Rh4IU5jmh42kMIfjo6CJwrouAjh/TigsepiZP9suRU1vzSC2Y1t3NeuDYqP/dBq3Y6KDGP/dh1uTBEa5rkDVU0WAoQAZXrAt8TMOw3EuKfE5w3unTWRFUWFqWoLAiKLM0xxAlwFgSMiuaepCo6I38F0nR+VFQAREQASSCej5kYxOBUVABDwCFPVb8ZD7XzkRaamIgAiIwDQJ0PnIFR3Zf7tfdptmz9UrERCBqRIoen8pgdFUl5X6NRSBDwN4bktjFHxsmPlwfajxqZ14Ar6wg0KSDxhhBxXsuRLvv3SRoRDHCizYFsUsbC9UsMKQUAwlRccWJrq/vBTAXxo6ypBSDO12BwDvjQixxQNrCqPoEMSQWnRxqhKdPMKIYdi3fc0Y/5EJHB2LdjBj5CEoQ8IxfFnOufG7SrHZHkaEYwVhbh7rkEOBzJkAUsOMUXTzQAC7O+KzIcOz1YlyOFaOjU5bFGV2ERpRfMb1sSeAxxmIHzdzSCFAl7qrlthtTegfOofZ9mw+tktB0zmZhUYU1B1tGnm4cbvKtPwbq1kJwMFmnX4JAPvBza/SfAjwHsF7zPotQ6LLGu/xS0t0KaPw1CY+T+k4mJqWIDDay4TbtIw+BWC7VGAV5aYqNCp6A59xflSVCIiACIhAHAE9P+J4KbcIiACwsnHGfjAA/lgxEffvSiIgAiIgAuUTuNYRHn0fAH/OAHB1+UPTCERABHomUPT+UgKjnleHqp88AVrP0pmDooWmRMEHnTCU5kmA90KKYRi6jC5AdIyhsONwABSh8Rv9fSUKILi2eAhK8QqdatgPih/a3FW4btlHexj4IRM2J6eLjztuHm4zzjvD7jC8Fq+fbwA42XEoomhqZ+P4Q2ef7Y2Aows/K7xh2DeKi8hoiLnx+0znKQqNntMSeocCIwqr6KgUkujGRPGW6yL0IyMWobNVk1gspP7YPE2iHDplMXRcbDxq1vlY41i0qelQrvCAIePjGqIo45Vm7doyHMd+AN7ZMaye2wdXYNRneEB/3K4YQgKjkFVRXh7e96xTXV3veb+g49oSrZv5LKXo1KZTAVDkl5qWIDA6BQBd12zi85vrLHfi5wY+E/lZqy5RGEfRdWx4zJS+Fr2BTxmwyoiACIiACGQhoOdHFoyqRARmTWADT1DU9uWQWcPQ4ERABERgwQRoWmAFR/wvvzCoJAIiIAIugaL3lxIYaTGLwI2H+u8JAMGDKwqNlOZDgAIdfrueB7Z0EaLY4KvmcI3CmWsGGirvxXRX4eEbD4Z/aERDFL81JZZj+Ke7GQefn/fgAFPXvhVlUfDDUF7+oWGMUKqqDV/MRGcfuujwAJJhf4aam6q+0eWK7iC8J9hxc7wUiVGQ9vuAdXMbAA8xAiyKtayo7QRTRx9h1wK6dbMsdBt6lBnXRs5fDgXwqsA58F2RyIkh1+iG9JMB16vtPtfVo41Iyh0Tx8M+5XDacgVGbeEKY+ekKT+/GUmhFIV4ofeQnO2rrn4J8DkVIvx4iXHc67c306ydAljfzY6hBy5I7O7cBUb3B+Bbed/buBMmImstRtfQvVuERmsMIDIqegPfSlkZREAEREAE+iKg50dfZFWvCJRJYE1PTMR3DPxy1ZzSDQCubPn5GwDmu9782H+n/K7ti5ZzYquxiEBpBHgWwPfZ/Lm199/Y390OwB1bftjGnNJ1xtnIFR21nf3MafwaiwiIwIoEit5fSmCkJS0CNxL4CoDHBMDgYTuFJ0rlE6Aoh+HEaFFMURGFHXT94MZ5rLSOcV+gm8CQoZW6jpcbAoprXmwqovvT6wAw1EpoqDcWZT18IfNEI7iiZfRnzNzQWvSqrh3NXJ6Hz3Tj4YHpjwG8LWC8FJAxhJ0VFXEjcawZ51kB5TMPIag6OixRTMVwQxRCtYlXyGVjI8Ji6D46c/Eao8MWRWJDOzJVDZJj4nplyD/2L6fjz1gCo/8L4Bhz7fBbMXQPUxzwoCU++UwUwn49oJe8zugUtuTEMI50hLOpS5i0uQuM/PBo3zIhLIdYP3VCI84f13vfqegNfN9wVL8IiIAIiEAtAT0/tDhEYLkE+C6E7+n4zsqGO7tzgTh+DYA/l5gvx4WIhwocprosAiIwAwIhIiR+sZVfNrun+Slt2Jd7Lkd8LzPm2VRp/NRfESidQNH7SwmMSl9+6n8uAusam0I6djQlhhx5BIDzczWsekYlwAN5OqrwWzZTSbc3Ly34gTI2DNWYY9jQCIo+a5yYUkKcUMDH8GMMufYd89IjRqA05vhD276LCfNG4cf3APwuIBReaN1956NzE+eH30I7rMbBiELNo8y39ih2OBHA1yY6Tn4G4r1/N/Ni7Y2BrkxtnOmQtI95TrzWjL2tTI6/UwxBwRRFb5yDIyYqWMsx1iXVwW/FUnTBkJRNifdK3ofPWRKcirHuCuDdzu8p4miLunoAACAASURBVFwrkcncBUbnGddEi4fiVzrUDZl8odFQQv6iN/BDTpDaEgEREAERuBkBPT+0IERgOQSsozM/n/JnkwKGfql5j+aKiPx//7OAcaiLIiACIpBCgK71FBq5giP/36unVDxwmdPMu3R+0ZA/Odz2Bx6CmhMBEQgkUPT+UgKjwFlWtkUQYJinDwaMlM4QFBlNzU0loOvKIgK9EbilqVkfentDXETF/5+9OwG7rpwXP/69SDmK0GDooAHVUYYGY0iGJEeJigZlqIhDhkJliIiIOIaUqUFHg6ijTFEZolKiqAxlOBkaCEUl/v/rd7r3sSz72Xutvdfee91rfe/req633uceP2s977PXWr/1u+MmXGSi+n3LAveywHOSCpQEItNWBBdF4NC4ElvjRVBZ30v8+3MtULzGeUbKhFfXpssBRtsAnyqAxAVtBF0v6k25CDSKzEXx5zxK1hfw8wByDAUUUECBoQL+/vDEUKDbArGNfbwwNAgqatv2PJF1KF4SiK/47/gaBBDFn117Qa/bZ5urU0CBRQjEfetBtqNB8FH8GS+mxVf8d5tKvOQbL+4Ogo3iZWWLAgp0RyDr60sDjLpzIrqSZgQOA/ao0FVkaXlahXpWUUABBRRQQAEFJhGILSL/vULDwyt+dqnQVSeqRLB4BI0PStyIiQcFdUuXA4ziBlU8OBmUCE6LILW+lKwv4PtykFynAgoo0EIBf3+08KA4JQWmEIiHyfGZeBBUFAH3bSiDIKLyn/Eil0UBBRRQYHYCsbPEINio/OfsRq3ec7xQVww4it8TFgUUyFcg6+tLA4zyPfGc+WwE4mciMhQ9pEL3nwbiDXCLAgoooIACCijQpMBJwNMrdPidlOGofEFSoWlnq2yctqAsLvCpwKk1V9zVAKMtgc+WLOJt7fNq+uRcPesL+JzhnbsCCiiQuYC/PzI/gE6/9wKrAk8sZChac4Eif0qZiC4pZCUaBBSZiWiBB8ahFVBAgSECkfloWODRusAdFih2eSG70ZeAqxY4F4dWQIH6AllfXxpgVP+A26L7Ag9MW5LcucJSY3uJZ1aoZxUFFFBAAQUUUKCKwIlAbOs1rlyXtmz93riKPfx+BIFvXVj3N4BNajp0NcDo68CjChafqRjMVpOv1dWzvoBvtayTU0ABBbot4O+Pbh9fV9dNgdgKZ6uUhf5JC1piZJyIYP5vp6+4frtiQXNxWAUUUECBZgXWAOJ54kbpK156W1RGvC8CJwORET22zrQooEC7BbK+vjTAqN0nl7NbnMAWwGkVh48HgdtWrGs1BRRQQAEFFFBgKYETagQuPwX4nJRDBSKAJgJpiiW2wI3t5KqWLgYY7Q58qATw6CFWVY1yrZf1BXyu6M5bAQUU6ICAvz86cBBdQi8E4mFvBBXF16ZzXvFNKYioGFB02Zzn4HAKKKCAAosVWLsUcBTBR8vNeUpnpmCjCDgyqHXO+A6nQEWBrK8vDTCqeJSt1kuB5wMfrrjyeMC3HXB9xfpWU0ABBRRQQAEFBgIrAMcDEeBcpbwA+EiVij2uczSwU2H98eZwpK++uqJJ1wKMVgFiC4bim3THADtX9OhStawv4Lt0IFyLAgookJmAvz8yO2BOt1cC8TB3EFT0yDmu/LulgKLz5zi2QymggAIK5COwYSno6EFznPrZhWAjg17nCO9QCowRyPr60gAjz28FRgu8HjigIlKkuo0gIyOCK4JZTQEFFFBAAQWIN2wjuCjeaKpS3gC8qUrFntdZC/gRULzeqRNQ07UAo3LAVVzE3g/4SQ/Pk6wv4Ht4vFyyAgoo0BYBf3+05Ug4DwVuFVi/EFRU9VpqGrvfA2ek7J+D7c5umKZD2yqggAIK9FZg+ULA0SbA44AV56ARGfYiq1F8XTyH8RxCAQWWFsj6+tIAI09tBcYLvA149fhq/1vjp8D2wLkV61tNAQUUUEABBfor8FDgOGD1igRvB15Tsa7VbrU6qARRdau0LgUYDdsa7bVAfMbtY8n6Ar6PB8w1K6CAAi0R8PdHSw6E0+i1wH1TBs7IVjTr7A/xMx8BRfH1FSAyQFgUUEABBRSYlcCjUqBRBBvF16yf30cWvs8A8UJaH18+m9VxtF8FqgpkfX0563+gqiKOqpc1cBMA9tEKgYOBvSvO5EYgHl4dVbG+1RRQQAEFFFCgfwLPAT4E3L7i0t8B7FOxrtX+LnAW8JgSyMOBc8YgdSXA6GHAt0pr/Srw2B6fJF5f9vjgu3QFFFBgCgF/f0yBZ1MFphTYFojrp6dO2c+45pGZaBBUFH/GPV6LAgoooIAC8xaIe4WDQKP4c9aZ+j6bnmeeMO+FOp4CPRbI+vrSAKMen7kuvbbAO4FX1mj1XuBlNepbVQEFFFBAAQX6IfAe4KU1lnoI8Koa9a36d4EHAxeU3vyKPecfDVw9AqoLAUarAF8D1i6sMy5eNwAu7PFJkvUFfI+Pm0tXQAEFFi3g749FHwHH75vAOimoKAKLVpvR4n9YCii6akbj2K0CCiiggALTCKxaCji6/zSdjWh7ZQo0iuQJl85oDLtVQIFbBbK+vjTAyNNYgXoC7wJeXqPJ11M2ox/UaGNVBRRQQAEFFOimwL+lrEWxv3rVEp896gQ4V+23T/WGbREW2xw8YcjF3MAl9wCjuM47HdisdKCrbhHX5fMj6wv4Lh8Y16aAAgq0XMDfHy0/QE6vMwI7pMCizWewovg5Phk4LQUW/XgGY9ilAgoooIACsxaILUPjfs8WQGwbOotn/V9IwUbHznox9q9ATwWyvr6cxT86TZ8HWQM3jWF/rRDYDziwxkz+DMSDrWNqtLGqAgoooIACCnRLYCfgcCACV6qW/YG3VK1svZEChw7JLBkPF7buqNtn0k2m4vIic9ZeHV1vnWV5fVlHy7oKKKCAAgMBf394LigwO4H1C9mKIktDk+Um4JQUWBSf/69vsnP7UkABBRRQYMECK6T7PxFo9DRguYbnE9n9IqNRfF3UcN92p0CfBbK+vjTAqM+nrmufRmDYm/Dj+osHW3WyH43rz+8roIACCiigQB4C754gsMNMM80f208PCSiKhwxPH5HJqPlZzLbHuL6LdcaNpWKJgKNYpyXzFMQeQAUUUECBhQlkfQN4YWoOrMBogV2AnYHHNwwVQUTxOX/wdXPD/dudAgoooIACbRRYthBsFPeFIvioyfJl4GjgyCY7tS8FeiqQ9fWlAUY9PWtddiMC2wDHA7et0dtX05Zp7l9aA82qCiiggAIKZCqwTtoS7TE15v9XYDvgpBptrFpN4HZp27Dy8Yjt0p4FXF2tm9bWWgX45JBt0eLzZ2wH95fWzny+E8v6An6+VI6mgAIKKFAQ8PeHp4MCzQjE84iXpq81m+nyf3v5XSmoqPwz2+BQdqWAAgoooEDrBeL3bQQZDb7u0uCMLwfem778fdsgrF31SiDr60sDjHp1rrrYGQg8Mm138oAafd+Qtuj4SI02VlVAAQUUUECBvASeD8SWVMvXmPb307aqZ9doY9V6AncFTgUeXmp2GRBvUJ9Tr7vW1H5YeoNs7dKMvgVsCfy2NTNd/ESyvoBfPJ8zUEABBXor4O+P3h56F96QwB3S/dAILrp7Q33+phBUdFpDfdqNAgoooIACXRR4SiHY6G4NLfDXhUCjeO5pUUCB6gJZX18aYFT9QFtTgaUE/iVlJ4iUvnXK54H9gAvqNLKuAgoooIACCrRaYEPgQODJNWcZKYZjC9Yba7azen2BCDKKbcSGZZbKcWu6pbbujcxFsS2awUX/eI5kfQFf/3S3hQIKKKBAQwL+/mgI0m56J7ByIWPRig2tPrb/jesns742BGo3CiiggAK9EojdWeJ55tYNrfr3hUCjaxrq024U6LpA1teXOQQYRSr/ZQpnUWxtcEvXzyrXl6XAy4BDJ5j521Kg0d8maGsTBRRQQAEFFGiHwG2AtwCvmWA6e6VsRxM0tcmEAnFNEVvdDruZcgzwigy2TIst0d4F7DTEIB66xFZ7bov2jzhxXVk0ievKOBcsCiiggAIKjBPI+gbwuMX5fQVmIHCvQsaiJj5v/QQ4Kn39dAbztUsFFFBAAQX6JrA68Jz0tVYDi4/7LYOt037eQH92oUCXBbK+vswhwCjSqkUK1UFZATDVWpd/pPJe26NTNqN1ay4jLpIjm9FxNdtZXQEFFFBAAQUWL7B9Ci6qezF+Scpa9PXFL6G3M4jg8AgSL5drgX3TVrhtxImsRW8FVhoyudiaL4LWLP8sEFsWXl/46z/V3MZQUwUUUECB/gpkfQO4v4fNlS9AILbsjW3Q9mxo7BNSUNFnG+rPbhRQQAEFFFDgnwWemgKNtm0I5wMp2OiyhvqzGwW6JpD19WUOAUZXA5FKdVBWzeBt4q6d5K6nnkAExH1oibfJx/V0IrA/4C/dcVJ+XwEFFFBAgcULxM3z2A7tmRNMJbLkxHZcEeBgWaxABOscBgy7NvoGcBBw6mKn+H+jbwm8FnjUkPnEhekLWxwU1QbCyPp0VWEikbo7/s6igAIKKKDAOIGsbwCPW5zfV6ABgbg2imyuuzbQV7yIEVugRcaiKxvozy4UUEABBRRQoJrAainQKLZQq5tIYdgIHwdiFxefeVbzt1Z/BLK+vswhwOgKINK0DUq8GX55f84vV5qxwMvTthWTLCGCjGKbFYsCCiiggAIKtFMgMg9GcNEkJbbfevckDW0zM4EHp23qHrPECGcA7wNOmtkMRne8DfAS4HFLVPtqysR04YLml8uwawKROXRQYnuNNXKZvPNUQAEFFFioQNY3gBcq5+BdF7gt8Mb0wuS0az02BRV9YdqObK+AAgoooIACUwtsnoKNdpi6p1vvocbnhb820JddKNAFgayvL3MIMPoOEDf8B2Uj4PwunDmuoRcC8ZAqshmtM8Fqv5vemHfbtAnwbKKAAgoooMCMBLZLW2c9aIL+L01ZiyIYxNJOgXjrOrYeW+o6Kd64irepP1kKVJnFauLFimcB8dZYvBE+rMTFaGzlFm+DWcYLbAh8u1AtArIeMr6ZNRRQQAEFFCDrG8AePwVmJLBLelhYfDm47lCxfe1709dv6ja2vgIKKKCAAgrMXOBuafvT2AJ1hSlGi5e8IsjoyCn6sKkCXRHI+voyhwCjLwFPKJwtTwZ8i6ErPz79WMdyKVAoMhpNUs4BDgFiz3GLAgoooIACCixGIPYgfyXwsAmHfxcQWY9unLC9zeYnEIE9ccNjpzFDxvZpnwNOB+LzWhMlzq+49tliiW3QimPENnsxz2JGnibm0OU+4u27zxcWGMfuiV1esGtTQAEFFGhMIOsbwI0p2JECtwrEdr3xObR4z76uzdUpg2gEF/2xbmPrK6CAAgoooMDcBe6YsmdHoNE0283HvZj4HBH31SwK9FUg6+vLHAKMPgEU06/FPs5GN/b1xy3vdT8ibXu21NYW41b3rRRodOK4in5fAQUUUEABBRoTeGYKLHr4hD3G1loRWPTNCdvbbHECm6Rjv3WFKcSb1+cBkYEyMlXFls5XAvHgJB6Y3JT6iMDzuCETN2JiX/vYsisyXUZGrI0rvgn2GeCd3oipcFT+uUq8Zf/xwl/HNhw7TtSTjRRQQAEF+iaQ9Q3gvh0s1zszgVWBA4AXTjHCzwoZi26Zoh+bKqCAAgoooMBiBJYpZDS6zxRTOAx4A3DVFH3YVIFcBbK+vswhwOgdwKsKZ0c8oIltCywK5CrwohRodJcJF3A2EFkQPjVhe5spoIACCiigwHiBZwCvAB45vurQGr9LgUUfnLC9zdojEIE/ewDPG7F12qxnGxedH01b70Ygk2UygdhO7i2FphGotfdkXdlKAQUUUKBnAlnfAO7ZsXK5sxGIa6MILpp0a5RLUmBRPEy0KKCAAgoooEA3BOJ5Z2Q0ipfnJinxwl4EGcUzT4sCfRLI+voyhwCjlwGHFs6oD035lkSfTk7X2l6BldPDjd2nmGKkD4xfuidN0YdNFVBAAQUUUOAfBbZJgUWR9n/ScngKLrpm0g5s10qBCA6PbDexXd5j5jTDr6ZtciOrawStWaYTiAdaESw2KHulrTmm69XWCiiggAJ9EMj6BnAfDpBrnJnA01Jg0YMnHOGCFFjkjgQTAtpMAQUUUECBDAQiY3QEGm0w4VwvTIFGp0zY3mYK5CaQ9fVlDgFGWwGxDcCgfBHYPLezxPkqsITAE1OgUbwZP2n5ego0+vSkHdhOAQUUUEABBXh6CiyKbbEmLZFZJrJtfmnSDmyXjcC9gC2AxwOPBu7R0Mx/BXwN+DLwOeAXDfVrN7cKfAF4UgEjtr87WRwFFFBAAQUqCGR9A7jC+qyiwDCB9wEvnpDmHOCQFCw/YRc2U0ABBRRQQIHMBOKlvFcCD5tw3u8HXjJhW5spkJNA1teXOQQYrQdcVDgjrgDWzOkMca4KVBCIrRliu4bbVai7VJWI8P1Y2j4j0gpaFFBAAQUUUGC0QKT3j22vngtM+kZujPCXFFgUW/ta+imwFvAQ4N+A+wKxB/3dgZXSNhLLJpabgficdi3wa+BnwI+BHwDfAX7ST765rfpyYI3CaOsDF89tdAdSQAEFFMhZIOsbwDnDO/eFCMQ20fGAb5JrpPic+0YggpMsCiiggAIKKNBPgQgSis8DcV+sbolnnRHgfHbdhtZXICOBrK8vcwgwipvxN5VOiHgYdENGJ4lTVaCKwOrA/sDzq1QeUefGQqDRt6fsy+YKKKCAAgp0UWCjFFQUwUW3n3KBHwEOBH46ZT82V0CB2Qosn4K7iqMsB0TQl0UBBRRQQIFxAlnfAB63OL+vQEEgXoI8eEKR96SHiddN2N5mCiiggAIKKNAdgTunzwUvm3BJ+wC+zDkhns1aL5D19WUOAUZxBlwKrF04FSK12rmtPzWcoAKTCcSb75FCMB56TlvOSBmNjpm2I9sroIACCijQAYEd0+/XzRpYy0dTyv/IPGNRQIH2CzwUiK06BuUyYJ32T9sZKqCAAgq0RCDrG8AtMXQa7RZYLWUt2mqCaZ6aHiD6ouMEeDZRQAEFFFCg4wIbA28AtpxgnbGtfWQzunKCtjZRoM0CWV9f5hJgdALwzMJZsDtwRJvPCuemQAMCD0iBRrFty7TlVynQKB6GxtYQFgUUUEABBfoiEFvrRtBufN2jgUXHdqSHAN9voC+7UECB+QnsBhxeGO5EYNv5De9ICiiggAKZC2R9Azhze6c/e4Ht0pZmq9QcKgK2DwD+q2Y7qyuggAIKKKBA/wSenQKS719z6VcDseXa8TXbWV2BNgtkfX2ZS4BRbBv15sJZ8CHghW0+K5ybAg0KrJcCjXZtqM9PpWCj0xrqz24UUEABBRRoo8BTUlDRMxqa3MdTYNHFDfVnNwooMF+Bw4A9CkO+Lm1vON9ZOJoCCiigQK4CWd8AzhXdec9F4FCg7tYlf0sPCIv36+cyWQdRQAEFFFBAgewF4n7MG4Hb1FzJeyf4zFJzCKsrMDeBrK8vcwkw2gIoBkNcAGw4t0PsQAq0Q2D9FGi0S0PT+QlwEhABR8XtIhrq3m4UUEABBRSYu0BsoxsBRdsAazU0+pHAu4DvNdSf3SigwGIEzgc2KAwdQYifW8xUHFUBBRRQIEOBrG8AZ+jtlGcvENuVfADYqOZQR6WHglfUbGd1BRRQQAEFFFBgILBG+jzxnJoksR3rnsB5NdtZXYG2CWR9fZlLgNFKwDWlI78i8Ie2nQ3OR4E5CDwIeAVQ9xfvqKldUgg2+s4c1uAQCiiggAIKNCXwkEJQ0bpNdQocnTIWfbfBPu1KAQUWI3An4PeloVcGrl3MdBxVAQUUUCBDgaxvAGfo7ZRnKxAvZXwCWK7GMH9J25MUt5yt0dyqCiiggAIKKKDAPwnsnrZpvV0Nm5uAHVPyhBrNrKpAqwSyvr7MJcAojni8NR4ZXAblqcCprToVnIwC8xWIQKPnp+1flm9w6HiQOshs9P0G+7UrBRRQQAEFmhJ4QCGoKH4fNlVuSNuIfgQwsKgpVftRYPECWwKfLUzjIuCBi5+WM1BAAQUUyEgg6xvAGTk71dkL7AW8u+YwZ6XgIreLrglndQUUUEABBRQYKxD3ed8HbDq25j9WeDkQW71aFMhRIOvry5wCjN6f0p4NTpJ3APvkeMY4ZwUaFrh9CjJ63gy2Dow0gxFsFF8/bHjedqeAAgoooEAdgfunrc9i+7NI599kia2TPpq+bmyyY/tSQIFWCBwM7F2YSWwH8uJWzMxJKKCAAgrkIpD1DeBckJ3nzAUOSVnR6wz0VmC/Og2sq4ACCiiggAIKTCDwFmDfmu3eBbyyZhurK9AGgayvL3MKMNoWOL5wxC+YQTBFG04o56DANAKbpWCjSA/YdPkG8BngS2Z1aJrW/hRQQAEFlhCI7ERPBLYGHjUDpdgWIAKLvjKDvu1SAQXaIxBBhBsUprMdcEJ7pudMFFBAAQUyEMj6BnAGvk5x9gLHAfEZqGr5acpa5A4CVcWsp4ACCiiggALTCjwFiIQjq9foKGIHtq9R36oKtEEg6+vLnAKMVgKuKR3x+AfmZ204C5yDAi0TuCfw3BRstOYM5vZz4PT0FQFH5Z/NGQxplwoooIACPRBYGXhCCiqKP+89gzVfDnwsBRb9cgb926UCCrRL4D5APCArlvi35tp2TdPZKKCAAgq0XCDrG8Att3V6sxeIFwa3qjHMsSnb43U12lhVAQUUUEABBRRoQuDOacu0OokUTk4vqDYxvn0oMA+BrK8vcwowioP5VeDRhaO6J/DBeRxlx1AgY4FnpmCjiPydVflmIdjoa7MaxH4VUEABBTopEJ/tBkFFj5jhCk9LgUUnznAMu1ZAgfYJvAiILdEGJT6rPqZ903RGCiiggAItF8j6BnDLbZ3e7ARuB5wCPLnGELGNbPGzU42mVlVAAQUUUEABBRoTiBiAyGZUtXw+BVTfXLWB9RRYoEDW15e5BRi9BjiocLA/B8wyaGKB55VDK9C4wHrALsA2wCyyGg0mHG83FbMbRaYIiwIKKKCAAgOB+B1UzFIUb6XMqsTvoJOAI4GLZzWI/SqgQKsFIrhwi8IMXwu8rdUzdnIKKKCAAm0UyPoGcBtBndPMBVYA4m3+zSqOFNdOkSngWxXrW00BBRRQQAEFFJi1wMOBT9R4pvmVFGR0/awnZv8KTCmQ9fVlbgFGESBxUemArQpcPeVBtLkCfROIt7afkYKN/nXGi/9+CjiKLEfnDNmiYsbD270CCiigwIIF1gAeCkR2oggsesCM5/M/KajoUyn75YyHs3sFFGixwCrAVaX5rW/AYYuPmFNTQAEF2iuQ9Q3g9rI6sxkJxD3/LwOPq9j/WSm46MqK9a2mgAIKKKCAAgrMS2C1FGT02IoDngE8Hih/fq/Y3GoKzEUg6+vL3AKM4oh+B3hw4dC6TdpcznMH6bBAPOyNrEYRcBQBe7Mu8eA3Ao0GX+cCN856UPtXQAEFFJiLwO2Bh6WAovgzvmYdyBoLiwCCyFQUQUWRRc+igAIKhEB5e7QLgYdIo4ACCiigwAQCWd8AnmC9NslbILaFjvt8VcoxwM5VKlpHAQUUUEABBRRYoMDRwE4Vx497xM+sWNdqCixCIOvryxwDjPYH3lw40vGGxaaLOPKOqUAHBWLLwUGw0Sy3rCnTnVcKOPphB21dkgIKKNBFgfuXAoo2nuMiY0vOuFiMwKLYAsmigAIKlAXOBIpvuL0OOFAmBRRQQAEFJhDI+gbwBOu1Sb4ChwO7VZz+IcCrKta1mgIKKKCAAgoosGiBdwKvrDiJI4DdK9a1mgLzFsj6+jLHAKN4kHVZ6Sib5n7ep73j9UFg6xRsFAFHy895wb8pBRx9b8j2FnOeksMpoIACvReILHcPLGUnutucVW5IAUURVPSZOY/tcAookJfAsO211wYMZM/rODpbBRRQoC0CWd8Abgui85i5wNuAV1cc5a3AfhXrWk0BBRRQQAEFFGiLwFuAfStO5uAan40qdmk1BRoRyPr6MscAozhqXwJiW6dBeQewTyOH004UUKAscFtgy/QzFz936y6IKIKOflD4+n7676sXNB+HVUABBboqsArwb8AD0p/x3/E172Cige8laduz+Pz3OeCWrsK7LgUUaFQgbiLtXegxtk98YqMj2JkCCiigQJ8Esr4B3KcD1eO1xhv6H6q4/jcAb6pY12oKKKCAAgoooEDbBF4PHFBxUnsAkeHRokCbBLK+vsw1wGgX4OOFs+AaIB6GWRRQYPYC9ysEG0XA0Z1mP+TIEX5dCjwaBCEZeLTgA+PwCijQeoFBINEggGjw590XPPM/FAKKIiDgxwuej8MroECeAvFZcOXC1HcFjsxzKc5aAQUUUKAFAlnfAG6Bn1OYrcAjgLMrDvEa4O0V61pNAQUUUEABBRRoq0BkbYzsjVXKI4FvVqloHQXmJJD19WWuAUZxbMs3jOMtjdhP0aKAAvMVeGwKOIo3wh8236FHjvarQuDRz4CfA79If/6yRfN0KgoooMAsBe4J3Bu4V/rzPoWsRPeY5cA1+z6nEFR0Vs22VldAAQXKAruV3k7zhRTPEQUUUECBaQWyvgE87eJt32qBFYC4nooXRsYVt0UbJ+T3FVBAAQUUUCAngarbpUWG/Hh++cecFudcOy2Q9fVlzgFG5T2lLwA27PSp5uIUaL/AqqXsRvFAu43lLynQKIKOBl+D4KPB/9/Qxok7JwUUUKAgsHwKGooAosHXIJBo8P+3a6lY/Jsb2YkGX1e1dJ5OSwEF8hQ4H9igMPV4Sz/e1rcooIACCigwqUDWN4AnXbTtshA4DtiuwkwPA15UoZ5VFFBAAQUUUECBnAQ+CLywwoSPB7avUM8qCsxDIOvry5wDjNYEflI6wtsAn57HUXcMBRSoJPAQ4OEpMjiig9ep1KodleJN90GwUWQ8+h3w2/Q17L9vbMe0nYUCCmQscHvgrsBd0p/D/nu1fvmxPQAAIABJREFUQjai4tY/bV/2pemt2nNTOtrvtH3Czk8BBbIVeDpwUmn2awGXZ7siJ66AAgoo0AaBrG8AtwHQOcxE4MXA+yr07AO1CkhWUUABBRRQQIFsBaoGXL8EeH+2q3TiXRLI+voy5wCjOImOAnYunE2xpcamXTq7XIsCHRNYBXhoIeAogo5W7MgaI+PRqCCk+N7Nha/IolT8/2H/PazOLR3xchkK5CSwDLBs4SuyAhX/f9h/D6sTgUOjgociI1EXyu9TMFGk6Y+Aovgztra1KKCAAvMQOBOILXwH5WjgOfMY2DEUUEABBTotkPUN4E4fmf4ubg3g+8C/jCE4L92HK5/D/ZVz5V0ViHs38eVLoH8/wvHvw22ASTP1x32qvwF/nvFJE88p4yvGsiiggAKTCMS/IXEPeuMxjePfswcAV0wyiG0UaFAg6+vL3AOMIlAh/sEolq2AUxo8wHalgAKzFXhgKeho/dkOZ+8KKKCAAg0LXFQKKPpew/3bnQIKKFBV4GnAyaXKEdAewY4WBRRQQAEFphHI+gbwNAu3bWsFTgSeMWZ2EWgRn4W8RmvtYXRiDQhEEEw8E9oLuAT4D+APDfRbt4t41naftE3P/YA9gd/U7aRUf13gbkC8cPpd4I8V+4u5xM4CBwE/S9tFR2b+OiWCtQ4AngjsC3xlBgFAsUvJDsBOwJuBT9SZoHUVUECBkkA8a4yYgdglYFT5FPBM9RRYsEDW15e5BxjFsT+h9A/B14FHL/ikcHgFFJhc4M7p5kcEEG4E/Btw38m7s6UCCiigQIMCPwZ+AHy7sOXZdQ32b1cKKKDANAJfAzYpdBAP3radpkPbKqCAAgookASyvgHsUeycwPOAj1RY1Y7AsRXqWUWBnAXuBPxnIWtpBKvMM1AlApwekwKKnlqAjEyqr5wyo/PrgDel4KLtgcsqHqgISvpQCryKJh8A9qmRySieGz4bOAy4I3Aq8ALg1xXHr1otggE+CUQg1Rlpt5IrKzbeEHhrxbrTVAu78kssS/UXWcsPBu49zYDpBZm3lLJxzbLvKadrcwVaJRBBi1V+Bzwf+GirZu5k+iaQ9fVlFwKMHgGcXTrr5v0hsm8nvetVYN4Ckc41Ao3KXwYezftIOJ4CCvRFYBBIFMFExa9Zp8Xui6/rVECB5gXiAdoxpW4fCXyz+aHsUQEFFFCghwJZ3wDu4fHq8pIjq8hPgdXGLPJtwGu7DOHaFCgITBOoMglkBHvEtUYE/WwJ3LXUSWQLOgJ4L/DLSQZIbSYNMIrmEbTzsfQib/z/7sCHgXHbJcYzw6cD70oZmSID0i7AWVOsY6mmt02BT4NAoQhiqhI8Gf09CohkA7MudZ41rpQCGzafclIRHPby0tZ0s+x7yunaXIHWCUT2tteMmVUEM0bWub+2bvZOqC8CWV9fdiHAKE60iEaMqMRBuTR9gOrLSeg6FeirwB2WCDxaq68grlsBBRSoKfCTUgDRIJjoTzX7sboCCiiwaIHYDmGdwiTibf0IOrIooIACCijQhEDWN4CbALCP1gjsBxw4ZjaxjXUEXFgU6ItAOVClajBNFZ8I6rs7sF7KVPTktP3YsLaRUTWy/ny2oW3apgkwivk9FjiyECgU10ffGLHoeF4Y6/tgahNbsr0Q+K8KgUlVLIfVeUDapSQCok5Pmah+VaGztgcYRWDWj2psK3c74EEpWM0AowongFUUGCMQ28OuP6bO/kBkC7MosAiBrK8vuxJgFB/u4sKpWOJiax4pEhdx0jmmAgqMFojUtJHtKC5MIiXp4Ote6b9XEFABBRToicD1wM+BX6Q/47/jKx7ERzDRDT1xcJkKKNBtgX2H3BSKG0kXd3vZrk4BBRRQYI4CWd8AnqOTQ81WILKmxEPr2LJoVInsGV+c7VTsXYHWCawNHJeCNOoEqhQXEoFKcR0R95UfDDw8/TnqZ+4c4CTg+PTzOS5DUB24aQOM4vlfBBXFdm1RTgD2AH43ZBLlzEVRJTKAHALcUmfSNesul7YVe2lq94zkWbObytWnNR01UDHL0LAgoWnaTtN38Wej7rwqw1pRgZYJPAn4wpg5RRBlZDEa9m9iy5bjdDookPX1ZVcCjOK8ejewV+EEi7Rm9wcu7+BJ55IUUGA6gZWBQbBRBB8V/zv+f1ya6elGt7UCCijQnECkcx0EDQ0LJLq2uaHsSQEFFGilwJrAD4F4GDAoh6aU8q2csJNSQAEFFMhSIOsbwFmKO+lhArHt2avH0MSWTC+TT4EOCcwyU008fI4AnMG9k39Jz5kiCGepEkF+ZwKfT3/+ZobZfZoIhokXcQ9OW4q9EvjKiPlGpqbI5vE8IF7iiG3SbprDufR44NMpeHLWATBNmC5FMk0Q0Li2474/6jAZYDSHk9ghWinwHmAQvLjUBN9eYTu1Vi7OSWUvkPX1ZZcCjFYEfgxE4MCgRNR47INrUUABBeoIROrbQdajf02pSWMv7fiKt8UG/138/+JDrTpjWVcBBRQYCERw9G/TWxPxZ/m/B38X2YgGGYlm+RaZR0YBBRTIQSDeUt6uMNFrgPsCv89h8s5RAQUUUCAbgaxvAGej7ERHCcT9qKtLQdXl+nHNGG/iRyZbiwJdEVhkgFFktzgX+DrwLSC23Pl1jW2vpj0GTQXDxMu1cc/plxUmFBmFYleAyAY77T2n6OshwO3HjLsKEGuN7FGRcftNyXmpZtelHU1iTXVLU6bDxp0mCGhc23HfH+VggFHds8T6XRGInUwiKDSe4y1V4t+RiCuIf1csCsxTIOvryy4FGMVBj/1gY3/YYtkJ+MQ8zwjHUkCBXgpEkOOoIKRIpbssEPspx5+jvkbVMZCpl6eXi16wQFxo3LzE119GfG/QZlAnbvIuFTgUqVi9kFnwgXZ4BRTITiDeNj6mNOsXAYdltxInrIACCijQdoGsbwC3Hdf5VRJ4ecomMqpyZDeKTCUWBboksCHw1tKC4t5pvFQQL5zHPZcq5U7pxdF42DwokQl6n8L2OMUMRuXsRlXGaLpO1WCYCAi6W9ODj+nvivTgflS1YlBMk9ObJstRVdNJ5jtNENC4tuO+P2q+BhhNcjRt0xWB+Dc+shSNKq9I2eu6smbXkYdA1teXXQswilPmS8ATCudOpKiMyOd4w8OigAIKKKDAPAVuk94QGoz5tzFvG85zbo6lgAIKKKBAzgLxlutFpRvppwNPzHlRzl0BBRRQoLUCWd8Abq2qE6sjEJlT4h73UiWCJlav06F1FchUIF7wjAfGz0qZTCPDUJUS255FoNKBwOHADUMa5RpgNAiaqeLQVJ0qL/YbYAR/rgg+LoBo3PdHDWOAUcWDYLXOCvw0ZXhcaoFxb+mBnV29C2urQNbXl10MMNoAOL90thyb9tJt60nkvBRQQAEFuilggFE3j6urUkABBRRYvEBkqd2hNI14u/mCxU/NGSiggAIKdFAg6xvAHTwefVvSk4DIpjKqmMWxb2dFf9dbzOb1ZuCA0st9w2SKgUPx/WcAJw2paIBR9fOqSoBR1S3Sqo96a80ctkj7BvD5Ghm24tyLrb8jG9WwDE3FAKO6fUdQ3s7APZbou66/9RXITWDY7kflNTy5wmet3NbtfNstkPX1ZRcDjOJ02R+ID5fFsueQ7dPafWo5OwUUUECB3AViS7vifuVmMMr9iDp/BRRQQIE2CMQDtA+UJhJv7cbbyBYFFFBAAQVmIZD1DeBZgNjnXAWGBVYXJ/B7ILI7Vt0qaq6TdzAFGhZ4AHBCCsQ4M71Y/ssxYxQzuJydXlQobpU2aJ57gNGPUsDVlRXMNwXekOrFs7NLKrSJ4JfBdViVAKMKXc69yry2SJtmYeMCjJrue5r+bKtADgKxrWbscrTiiMmaqCSHI9mtOWZ9fdnVAKM4xc4A4kNSsWw0JLtRt05HV6OAAgoo0CaBcoDRX4Fl2jRB56KAAgoooEBmApGl6NulOceDhcdltg6nq4ACCiiQl0DWN4Dzona2QwQiW8eoh2LvAfZSToGeCERWnIOBl6b1LpWNqMjxfODD6S9GZT3KPcDou8D2wGUVzoUdgWNSvU2AyIozrjwK+HqqZIDRP2s1tSWcAUbjzkS/r0B9gUOBl41oFsHad67frS0UmFgg6+vLLgcYrQd8p/QgN9LlP6yUTWLiI29DBRRQQAEFxghEMFHxDUIDjDxlFFBAAQUUmFwgfq+eA8S22IMSmQIfAlw8ebe2VEABBRRQYKxA1jeAx67OCm0W2Az48pgJPhiIwAKLAn0ReDzwaeCOwHuBfYCbllj88sD7gF2BXwFbA+cuUbdrAUax9qcBp6fsHcVljwsw+jfgOcDhwBVA/B40wGj0T9htUjBo/DlNiWvcPyTzQT+z7HuaudpWgVwEHgRcOGay8bvlK7ksyHlmL5D19WWXA4zizNotfQAqnmVHpw9G2Z95LkABBRRQoPUC5QCjuECMlJwWBRRQQAEFFKgvcBSwc6nZ7sAR9buyhQIKKKCAArUEsr4BXGulVm6bQGRq2XvEpL4FPKJtk3Y+CsxY4B5AXBs8Ib2A8OwUBDNs2IcCnwGizceBlwA3LDG/LgUYxXZmsb1ivIzxAuAjpTWPCjCK54YvBw5JO4I8C/ixAUYzPqvtXgEFZi3wTeDhIwZ5RwpYnfU87F+BEMj6+rLrAUZxgA4D9iidq68HIhWmRQEFFFBAgVkKGGA0S137VkABBRTok8DrgDeVFhyp41/YJwTXqoACCiiwMIGsbwAvTM2BmxCIzEQPHNHRAcAbmxjIPhTISCCea+1XeMazFXDKkPnfFngDENcSUcZtpzbvAKNYx51Ku3AUl/EKYF/gIiC2ebu88M2/AX9Mu3UMrpWKW6QVt5KLbE/R/neF9qMCjIoBXMXtuqbJYLQyELuOTFpuTDuWLJWpqmq/w6yqtrWeAgrkLRCfl+J3wlLle0BkOrIoMA+BrK8v+xBgFCdB7B/7yNLZECkxj5zHGeIYCiiggAK9FYhsRTcXVm8Go96eCi5cAQUUUGAKgV3S28bFLs5Ob9BO0a1NFVBAAQUUqCyQ9Q3gyqu0YtsE7lwKCBg2v8heFFmMLAr0TSCCXT6Xtkk7KAUR/bWEsAbwX8DD0jZhseVXbJO2VJl3gFFxvLrHrxhMtFTQzGArueg7sjydWhhkVIDRNsCnUt1iUNY0AUbFtnXXGvW/AMScr52kcaGNAUZTAtpcgYwFIntRZDEaVe4CXJfxGp16PgJZX1/2JcDo/inIKKKki+XJ6YNJPqebM1VAAQUUyEmgHGD0F2DZnBbgXBVQQAEFFFiwwObA50tzuCYFF/1wwXNzeAUUUECB/ghkfQO4P4epcyvdBPjaiFX9Elitc6t2QQpUE7hn2gJs03S9EFspx3XCoBS3+Yq/G7ZNWHmkrgUYxYPy2Brt6cB709Y/gwxASwUYFducDhSDsgwwqnZuThtMVW2UerWKmajqtbS2At0SuBKI3x9LlUcDX+/Wkl1NSwWyvr7sS4BRnDtbAKeVTqJIIRn79J7b0pPLaSmggAIK5C0QwUTF1L0GGOV9PJ29AgoooMB8BR6a3jS+Y2nYp6S3lec7G0dTQAEFFOizQNY3gPt84DJfe2wF+8ERa4jsLfG5yKJAlwW2XGJrrXipL14gj2COyEp0NPDbAkRsERaZeGK7m6vS968eAnVxIbPPvAOM4r5hZAi69xIH8DHpZ3zY+uJ+4yeBX6fsTbGddDGr0aDLPYDDgEuAbYHvp28sFWBU/PudUhDXoK9pAoz6tEWaAUZd/hfJteUuEHECES+wVHlR+jcz93U6//YLZH192acAoziVdgMOL51T8aZHvBUbHyQtCiiggAIKNClQDjCK7dLiBodFAQUUUEABBUYLrJeyzZbfLNsdOEI8BRRQQAEF5iyQ9Q3gOVs5XHMC/wm8ZER370gZSZob0Z4UaJ/AYEurWc3s9cCbU+fTbFk2bH7DAn7qrKPqdl6j6m0I/DdwD6AYMDQswGh14JgUtHUCEMFJvytMeJoAozrrnmXdqqbTzKHoFMEMX52gs7sCkZUrjtukfcT5vB2wLmAGowkOgk06KXAwsPeIlb1/zGevTqK4qIUIZH192bcAozhD9i98YBycMVcAEQkfUdwWBRRQQAEFmhIwwKgpSftRQAEFFOiTQNwAPRVYo7TouBl8YJ8gXKsCCiigQGsEsr4B3BpFJ1JXILYnevyIRrsAR9Xt1PoKZCZggNHwzETFwzgqaCa2PHtF2kbuHOCW1HBYgFG83PFyYCvgucA3SueKAUbVfniKTsUAtmqtb621NnBcysA1aR8rpQxUkWDBAKM6+tbtskBs+3jkiAV+Oe181GUD19YOgayvL/sYYBSnTbzd8arS+RNBRk8zk1E7fqqchQIKKNARgchWdGNhLWYw6siBdRkKKKCAAjMTiMxFpwwJLnrnmLfMZjYhO1ZAAQUUUADI+gawRzBbgfOBDUbMPraTPS/b1TlxBaoJrFAxG/jt04vlERjzsbRtWPGe3FKjxVZj16dvFjMY/Qz4EfC3JRreBrgfcB/gj8CFwJ9Lda8DXgtcXm2p/1SraradqvWKAyy1RVrUiS2q/wT8tTQjA4yqHUgDjKo5WUuBRQhsDJw7YuALgMj8ZlFg1gJZX1/2NcAoTopIc7Zn6eyI7dKePuYfl1mfUPavgAIKKNAdgXKAUdy0iBseFgUUUEABBRT4Z4F4SPZpoLwt2geAFwumgAIKKKDAAgWyvgG8QDeHnk4gghvuO6KLdYDLphvC1gp0RqAYHDRptpY6fRTrTrsV2lIHoWrg0KBe/JtxAHBlhaO6KfCGVC+ek1XZ3SMyzca1WZTidmsVhmtNlaqm00zYAKNp9GyrwGwFIjvYpSOG+HEKHp3tLOxdgcxfYOlzgFGcvIelfWSLJ3JEm28LfMGzWwEFFFBAgSkFIpio+PaSAUZTgtpcAQUUUKCzApG2/YT0tmxxkfFw4IWdXbULU0ABBRTIRcAAo1yOVLfmeRWwyogl3QP4dbeW7GoUmFigTnDQUoPU6aONAUYT403QsG6A0cpAZKudtEQ2qu8AcW91mmKA0TR6tlUgf4G7A78asYyrgVXzX6YryEAg6+vLvgcYxfk1LJNR/P2uY/ZhzODcdIoKKKCAAgsWKAcYxcVw3ICwKKCAAgoooMDfBXYBPj4ExMxFniUKKKCAAm0RyPoGcFsQnUdtgXiQvuyIVncYsiVT7UFsoEBHBOoEBy215Dp9GGAEn6hx7hSz+tRo9n9VIyFAbOt27SSNC23mHWAUWeZiu726Jc6vB6cXcCbt43bAg4C7ApNm9ao7b+sr0HaB+NmKLSCXKjdX3Jaz7et0fu0XyPr60gCjW0+wdwCvGnKuvT7t29v+09AZKqCAAgq0UcAAozYeFeekgAIKKNAmgcEN3vKc3gns3aaJOhcFFFBAgV4LZH0DuNdHLu/FG2CU9/Fz9vMVqBMctNTM6vTRpgCjLafMDjTJkToL+FaNhn0NMKpBNNOqBhjNlNfOMxIwwCijg9XxqWZ9fWmA0d/Pzv2XCCY6GngecEvHT2SXp4ACCijQvED5A6sZjJo3tkcFFFBAgTwFlgE+Cuw8ZPoRdHRgnsty1goooIACHRXI+gZwR49JH5blFml9OMqucZRAZPC6Y0WieMnvzcBzgY8BcU0R9+HGlb8Bf0zPf+4CxPOgCNiJbKqvHNFHmwKMxq2xDd/v6xZpbbCPORhg1JYj4TwWLeAWaYs+Ao4/EMj6+tIAo388kXcDDh9ybl8A7A6c73mvgAIKKKBADYFygNGfgUhhblFAAQUUUKDPAhum664NhiDEddcRfcZx7QoooIACrRTI+gZwK0WdVBWBHwH3HVFxHSC2zrEo0FWBabPeVHH5LrB9+llaiVu3/docGLe7hQFGVXTbV2feW6SNO4+WElobOC5tcTZpH8Xz2QCj9p2LzmgxAvGzdemIoX8M3G8xU3PUnglkfX1pgNE/n61bAEcBEVFdLnsCH+zZCe5yFVBAAQUmF4hgohsKzQ0wmtzSlgoooIAC3RB4UXobuLyaa4DnAJ/rxjJdhQIKKKBAxwSyvgHcsWPRp+XEy67DArIHBg8FzusTiGvtnYABRvAmoBgE1buToOEFG2DUMKjdKZCZwMbAuSPmHAlH4qU4iwKzFsj6+tIAo+Gnx/1TGs1HDvn2scBewNWzPrPsXwEFFFAge4FygNGfgOWzX5ULUEABBRRQoL7AKsChwA5Dmp6dtjL4Yf1ubaGAAgoooMBcBLK+ATwXIQeZhcDpwONHdLxLelF2FmPbpwJtEKizrVZspxYvM2wNfCa9KH5zhUXckgJ4Ypu0yBj2yfRwedzPVxszGP0H8NQKa56mSmwdd/I0HSy4rQFGCz4ADq/AggXixbYjR8zhy8ATFjxHh++HQNbXlwYYjT5JDwP2GFLlN2n/3UiXaVFAAQUUUGApAQOMPDcUUEABBRSAHYFDgLsNwYhU7S8USQEFFFBAgZYLZH0DuOW2Tm9pgfcBLx4B9A5gHwEVUOB/BYoBP5NuB1XclupZaYuqpXjbGGA0CJ6Z5SmxU9pGbpZjzLJvA4xmqWvfCrRf4GBg7xHTjM9eEaxpUWDWAllfXxpgNP702C2l8F9mSNXjgdcCl4/vxhoKKKCAAj0UiGxF1xfWbQajHp4ELlkBBRToscCawEHAdkMM4k3h2IL6iB77uHQFFFBAgXwEsr4BnA+zMy0JRBD2B0eoxNayT1FNAQX+V6CJAKPilmybAN8YYWuAUb0Tr042qmE93wh8B7ip3rD/VNsAoykBba5A5gKnAVuMWENkwovkIxYFZi2Q9fWlAUbVTo/1gP8ENh1S/a/A64G3VuvKWgoooIACPRIoBxjdAKzQo/W7VAUUUECB/grsC7wJuO0QgjPTG2EX95fHlSuggAIKZCaQ9Q3gzKyd7t8FIsDhayNAfgmsJpgCPRSIYJXY0qwYbDIuwCju0cUWaN8Dyv+mDwiflrb/uii9JHHpCNu2BxiNC5Cqc9oUA68mzWBU7KPO2IO6X+DWzLjXTtK40GbeAUZTTrex5pNm9WpsAnakQEsErgTuOWIujwa+3pK5Oo1uC2R9fWmAUb2Tc3/gzUs0iQ+bB2aeHrKehrUVUEABBcYJRDBR3PAYFAOMxon5fQUUUECB3AXipm9cN62zxELihm5cN1kUUEABBRTISSDrG8A5QTvXfxC4M/C7MSaPAL6lmwI9ElgOiC1uHpKe1ZwBRHbUpQKM4hnY44C3AX8DdgZ+tITXHilzRbwQEdc1EcS3VDHAqN5JZ4BRPa+maxtg1LSo/eUo8HDgm2MmfhfguhwX55yzE8j6+tIAo/rn2wbA24EnLNE0Ihtj/+tT6ndtCwUUUECBjgmUA4xiu7Q7dmyNLkcBBRRQQIEQiLd9Yx/7eFN2WDkdeDVwgVwKKKCAAgpkKJD1DeAMvZ3y3wW+CzxwBMgBwBsFU6BHAhsBJwL3AT4OvASIF/pGZTCKYKFjklHsRPGGFJRUZIvMq/Fy+WuBo4EXl14aLBMbYFTvpCsGGMW/WxHENa4sC8R2RVsDOWUwuh+wzbjFjfn+XVMw3D2A2NLpq1P293PgU8DNU/ZjcwVyFojPS/Hv/1IlMtw9KOcFOvesBLK+vjTAaPJzLfbAjg+ckY5zWDkLeA/w6cmHsKUCCiigQOYCBhhlfgCdvgIKKKDAWIGnAy8DHrtEzWuAyFrkHvZjKa2ggAIKKNBigaxvALfY1amNF4hMLRHEvVSJ7EWRxciiQB8ElgEiOCW2Y47yDOCk9N+jAowiI0VkcNkW+BXwrCEBGysCHwaeCRyUrmH+OgK1DQFGqwDxMuOf0zwH23/F/7Z5i7Sq26wVjXMKMGriZ3Ft4LgU7PD6ETurNDGWfSjQF4HIXhRZjJYqkTxkn75guM6FC2R9fWmA0XTnT3zojIjHvUZ0E2/oxs30I6YbytYKKKCAAhkKRLaiPxTmbQajDA+iU1ZAAQUUGCqwGxAvXUSG16XKoel66fcaKqCAAgookLlA1jeAM7fv+/Q3A748BuHBQGQ6sijQdYEHACcA6wKRIfU5KWAo1j0qwCi+/6SU+Sju1Q3bLqoY0LELcNQYzEUFGN0GiJ/5eMkjPCI702VprsUAoz2BSxo6IcL7A6mvqsFB5aGLGYyq9mGA0a3ZVAwwauhEtpteC8TP0oVjBB4PfKXXSi5+ngJZX18aYNTMqbJeSp25w4ju4s3dj6UPphc3M6y9KKCAAgq0XKAcYPRH4E4tn7PTU0ABBRRQYCmBuO6Jm/jPHZHJNdoem9769brHc0kBBRRQoCsCWd8A7spB6PE6rgPiRdelSmTRH/UCbI/pXHqHBMrZi3ZPGYcG/z6PCzCK+3H/ma5n4v5cZGItBu/Fls8np4ClfwfOH2M37wCjeMEjtt6KlzweneYW2ZiKcy0GGM3q0FcNDiqPb4BRvSNiBqN6XtZWYJxAvAAXgZlLlXgx7s7jOvH7CjQokPX1pQFGDZ4JKR3tK1IazVE9x/Zpkd4w9gq+utkp2JsCCiigQIsE4uZFMWuDAUYtOjhORQEFFFCgkkCk3Y9tArYfsQ3aoKO4vnkXEGmnLQoooIACCnRJIOsbwF06ED1dyyeAUS+2xn2H+Mz2l576uOx+CGyUnqfcB/gGEIEuPy0sfVyAUVRdKovRbdMWVK8FzkxZgX45hnWeAUZLTeXTwKuAy1MFA4zG/ywMjCLrW1zjDrI/jW853xoGGM3X29G6LXC79Cx+VLB2vCgXGeEsCsxLIOvrSwOMZnOaPBR4CbBzhe4/B/w3cBrwswr1raKAAgookI9AOcAotksb9UE2n5U5UwUUUECBLgvETfunpLdht6iw0KOB9wHnVqhrFQUUUEABBXIUyPoGcI7gzvkfBDYHPj/G5EXAYbop0FGBYjBPLLGcvSj+rkqA0V2Aj6TsRZH9Z+t0DXNPIAL5NgXeDbwGuHklvUlrAAAgAElEQVSM5SwDjJYF4hlTBA9tVZpHvLx4ZNrm7QfA3wrfd4u08T8ATQYYxfl0MHDv8cPWrhHnV2yFF9nxIwhqVs8OY+u7yNxlUaDLApH57YNjFhiftb7YZQTX1jqBrK8vDTCa7fm0Zvqw+/wxWwgMZnFBSssZGY6+BsSDaIsCCiigQL4CBhjle+ycuQIKKNAngfh9FWn2HwvEnvMbVFh8bAEdN+cPL7wxW6GZVRRQQAEFFMhSIOsbwFmKO+mywPeA9UewxMPn1WVToKMCxcxDpwCxXdhVpbVWCTCKJvGs5sPAUcD+wC+AwfZo8f2qW4A1HWB0m/QzHBk0Yo7x0kexxM94bPEWL3eU1z6oVwww2iRlemrilJhke7PyuJP0UTT+Qsoucu2UC2oywGilFJgWgQm5lqrne67rc94KhEBkuyv/m1qUuQh4oFQKzFkg6+tLA4zmd7bskj6cPqHGkBFwdF7a7zdSNn4fuKFGe6sqoIACCixWILIVXVeYghmMFns8HF0BBRRQAJYHHgA8CNgQ2LhiQNHA7nTgmPTWrJ4KKKCAAgp0WSAyB8QDibimy/oGcJcPUo/W9vK0Fe2oJb86ZdPoEYtL7YHAaimo5nFAZO+JXSOGZVypGmAU2YriQfM5KfvPcunn5qVAnW2zmgowWhWIAJUImoqXPsrls0BkmYmt2/485ngbYDT+B8IAo380MsBo/DljjbwF9gHePmYJr0jZ6/JeqbPPTSDr60sDjOZ/ut0f2A54RkpxWHcGVwA/AuLPnwNXAr8G4g3i36UP2X8CbgJuqdu59RVQQAEFGhUoBxj9HrhzoyPYmQIKKKCAArAMEDfG75BSqEeq9pWBuwNxQz5Stq8B3C/9WdfsQuBTwPHAD+s2tr4CCiiggAIZCETmlwi+jaCi2CInvooZYbK+AZyBv1McLxD3EuL+721HVP1tCpy4fnx31lAgC4G4xnkL8Mo029iWOR4WDwu0qRpgVF74RsCJ6Wfnvan/eLYyrjQRYHRf4JPpxY/iePH7J7LFRrai+O/y76Cl5maA0bijBk0GGI0fbfIaawPHpc8mrwfePHlXtlSgtwIrpH9D7zpC4K/AKun5em+hXPhCBLK+vjTAaCHnzP8Nuh7wVOApS0SnL3Z2jq6AAgoooIACCiiggAJ9FYgtm08D4o3Zi/uK4LoVUEABBTopEIEaEUw0CCSKoKJhL4JExphDk0DWN4A7eRT7uai3AZGlaFSJAImX9ZPHVXdQYOu0ldkdU8ahyF4UL18PK5MEGMWLGgcA+6YO46Xwkyo6NhFgFOt6f8rKFMN+GfhougaLLOh1Sy4BRmEeGZnGlWWBFwFxHrRxi7Rx85/m+wYYTaNnWwVuFXgPENnpRpXIbvQawRRYgEDW15cGGC3gjFliyNivdbN0cyNSYY7aU7s9s3YmCiiggAIKKKCAAgoo0AWB2HM+goriRu9XgGu7sCjXoIACCijQe4FiMFEEEsVXZCsaVyL7bNQbbHmd9Q3gcYv1+9kIRJbKyGYSQQmjSmy39MVsVuVEFVhaIDIYbQtEBpe9l9gabdB6kgCjB6YMQusCsRX0c4BfVTwgTQQYxVAvBiK7Rt1sRcOmWQww2hO4pOJaxlULn9imLcqkW2o9Cvj6uIFGfN8AoynwbKpADwWelAITRy09tt2MjN+Dz/s9ZHLJCxTI+vrSAKMFnjljho6Ao4em9JjxVlUEHEXUskUBBRRQQAEFFFBAAQUUmEbgMiACir4LnA+ca0DRNJy2VUABBRRokcBjUxDRIJgo/pykRHaFNxYaZn0DeBIA27RWYD/gwDGzi895EThhUaArAisCNwC3jFhQ3QCj8vZruwMfrrEdWVMBRk0eo2KAUZP9FvvKOcAotpiMrcZem66Ftwfi2riNxQxGbTwqziknge9VSOQRn6nemtOinGunBLK+vjTAKK9zMVJC3h9YK71F9a/APYFVgZVTOufYU/IOQNSNFJ8WBRRQQAEFFFBAAQUU6LZA3Gi/GfgTcH16++oa4Crgl8D/AD8FfgL8MNXttoirU0ABBRTog0AEDw22OhsEFDWx7nL2ougz6xvATaDYR2sE4gF5ZDFabcyMYju1eIhuUaAvAnUDjGI3iWOAewBnpG3KrqyBZYBRDSygmMFoFluk3Q+IbeXKQWjxjOy+wO3THGILycgYFS/aPAv4cb1lzK22AUZzo3agDgocVGHbs/j3/j7AXzu4fpeUh0DW15cGGOVxkjlLBRRQQIE8BSJ9+W8LU/9duojNczXOWgEFFFBAAQUUUEABBRRYjEBsV1bMTrTplNO4MT1sjG7+DMSD4kE5Eti11H/WN4CntLJ5+wSeB3ykwrR2BI6tUM8qCnRBoE6A0SrAh4Cnp4VPkpWn7QFGbd4irap30XjcFmnx710EjFUtkbXkDWOyYlXtaxb1DDCahap99kFgB+ATFRb6fOCjFepZRYFZCWR9fWmA0axOC/tVQAEFFFDg1jdiri1AGGDkWaGAAgoooIACCiiggAIKjBa4cyGYKAKJIjtR/N2kJbYEvTB9RWbwF43paI2U+a9YLesbwJPC2a7VAicCzxgzwwikexgQ24RYFOi6QJ0Ao/jdchgQQRwnAHsAcc+uTml7gNEmwDfqLGhE3WL2oarBQeXuJumjToBRbAsZ/y5GJqNx5QNAbCdXfCl0XJt5f98Ao3mLO14XBOLfgXMKLxEstaZPAc/swoJdQ9YCWV9fGmCU9bnn5BVQQAEFWi5QDjCKC9eVWj5np6eAAgoooIACCiiggAIKLFIgshVdMeEEYuuoCCY6s/BndHUv4C1pC5xRXQ/LXhT1s74BPKGlzdotEIFw3y9l3xo24/NSkFH5HG736pydAvUF6gQYRe/rALGV4IHAt+sP97+Z796dgpMikHV74LIJ+mmyyX8AT00d7pu2AWui/w2ByPgTJYJzTp6g00n6iOeXdwJim7O/AbGFafw5rKwARPDTiiPmFtuIx7+JF4/oZ4KlzaTJ3dMWbsul+Z46k1HsVIHuCMS/FxFctPGYJUXm0gdMca3RHTFXsmiBrK8vDTBa9Onj+AoooIACXRYwwKjLR9e1KaCAAgoooIACCiigwKwErhvzkDDGjQeNxUCiCCyKduXyuPRg9OEVJjsse1E0y/oGcIV1WyVPgRcD76sw9eNT8EOFqlZRoFcCt0n/vhuA16vD7mIVUKCDAscB21VY10uA91eoZxUFZi2Q9fWlAUazPj3sXwEFFFCgzwKRrSjejhkUMxj1+Wxw7QoooIACCiiggAIKKFBV4DPAVoXKEUxUzEwU//3TCp3tloKLVi7VvRT4Y+kt58jIsPUSfWZ9A7iCk1XyFaj6QC22gxq3PWC+Cs5cAQUUUEABBfoq8EHghRUWb8B1BSSrzE0g6+tLA4zmdp44kAIKKKBADwXKAUbXAuUb2z1kcckKKKCAAgoooIACCiigwEiBXYEHF4KKqgQTFTuMe56x9c0+Q0Y5IW3xckbpe5HpKDIiDStZ3wD2XOu0wB3TliDrVlhlbHG0X4V6VlFAAQUUUEABBXIQiC2QY0vIceUHacvY68dV9PsKzEkg6+tLA4zmdJY4jAIKKKBALwUimOjqwsoNMOrlaeCiFVBAAQUUUEABBRRQYI4Ca6esRdsMGfN1wIHAx4FdCt8/C9h0xByzvgE8R3uHWozAI4CzKw79GuDtFetaTQEFFFBAAQUUaKvAq9MLBVXm90jgm1UqWkeBOQlkfX1pgNGczhKHUUABBRTopUA5wCi2S1ullxIuWgEFFFBAAQUUUEABBRSYvcCWKbjogaWhbga2A2IbtNWBK0rfH5W9KKpmfQN49uyO0AKB3YEPVZzHG4A3VaxrNQUUUEABBRRQoG0CrwcOqDipPYDDK9a1mgLzEsj6+tIAo3mdJo6jgAIKKNBHAQOM+njUXbMCCiiggAIKKKCAAgosQuBlKbjoDqXBz0/BRZenvy9nL/pu2o5t1JyzvgG8iIPhmAsRiMxEw7YFHDYZt0tbyCFyUAUUUEABBRSYUqDqtmgxTHw2iuyNFgXaJpD19aUBRm07nZyPAgoooECXBCJb0VWFBZnBqEtH17UooIACCiiggAIKKKBAGwRWAA4CXjJkMh8Dnlf4+2HZi56btkwbtZasbwC34SA5h7kJxBv6u1Uc7RDgVRXrWk0BBRRQQAEFFFi0wDuBV1acxBFAZHi0KNBGgayvLw0wauMp5ZwUUEABBboiUA4wuhpYtSuLcx0KKKCAAgoooIACCiigwIIFNgDiLeYnD5nHK4B3l/7+jUBsDzUoP0tbpo1bRtY3gMctzu93TuBE4BkVV3UMsHPFulZTQAEFFFBAAQUWJXA0sFPFwT8FPLNiXaspsAiBrK8vDTBaxCnjmAoooIACfRGIYKLfFBZrgFFfjrzrVEABBRRQQAEFFFBAgVkLbJe2RFurNNBv05ZoXy79/Z2BK4D4c1CqZC+KulnfAJ71gbD/1gnEPf84/x9XcWZnATsCV1asbzUFFFBAAQUUUGBeAqsBnwAeW3HAM4DHD/n8XrG51RSYi0DW15cGGM3lHHEQBRRQQIGeCpQDjGK7tLv11MJlK6CAAgoooIACCiiggAJNCeybMheV+4tAiQg8Km5VPagzafaiaJ/1DeCm0O0nK4HYOvBkYLOKs748BRl9q2J9qymggAIKKKCAArMWeHgKLlqz4kBfAbYCrq9Y32oKLEog6+tLA4wWddo4rgIKKKBAHwQMMOrDUXaNCiiggAIKKKCAAgooMC+BeGHjICAyD5XLfwIvXWIiw7IXHQBE0FGVkvUN4CoLtE4nBZZNQUbDthBcasEvBj7QSQ0XpYACCiiggAI5CewJvL/GhD8PPA34S402VlVgUQJZX18aYLSo08ZxFVBAAQX6IBA3v39dWKgZjPpw1F2jAgoooIACCiiggAIKzEJgk7Ql2qOHdL47cMSIQXcFPlb4/u+B1YHrKk406xvAFddote4KfCa9zV91hbENyUtq/HxU7dd6CiiggAIKKKDAOIF4MSACi3YYV7Hw/cjauHWN+lZVYNECWV9fGmC06NPH8RVQQAEFuixQDjD6DXD3Li/YtSmggAIKKKCAAgoooIACMxCIAKG3Avco9f2LtCXauG2drkgBRYPmdbIXRZusbwDP4HjYZX4Cx6Wflaoz/ykQ2YxOq9rAegoooIACCiigwJQCWwLvK31uH9fl8cD24yr5fQVaJpD19aUBRi07m5yOAgoooECnBCKY6FeFFRlg1KnD62IUUEABBRRQQAEFFFBgDgIHAvsNGedU4FnA9WPmUM5eFNXvUjM7S9Y3gOdwjBwiD4FDgFfUnGoE9g37+avZjdUVUEABBRRQQIGRAm8B9q1p9C7glTXbWF2BNghkfX1pgFEbTiHnoIACCijQVYFygFFsl1Z+47ara3ddCiiggAIKKKCAAgoooMA0AmsABy3xRvLbgNdW7LycvehIIIKO6pS/AMsUGtwOuKVOB9ZVoCUCewHvrjmXM9OWad+v2c7qCiiggAIKKKDAOIH1Utaix46rWPr+y4FDa7axugJtEIjryri+HJS4rozry2yKAUbZHConqoACCiiQoYABRhkeNKesgAIKKKCAAgoooIACCxfYPG2JtsGQmewA/FfFGW4NfLpUNwKXYvunOuUG4A6FBisA8XcWBXIUeAbwCWC5GpOPhyAvAQ6v0caqCiiggAIKKKDAKIHdU3BRneCKm4AdgU9Jq0CmAsuXsvD+CYi/y6YYYJTNoXKiCiiggAIZCkS2ol8W5m0GowwPolNWQAEFFFBAAQUUUECBuQq8OAUX3ak06iXAdsDFNWZzBrBpof4k2Yui+dXAyoV+Vk1/V2MqVlWgVQIbAx8ANqo5q6OANwKRGcyigAIKKKCAAgpMIhAB//F54jk1G38b2BM4r2Y7qyvQJoFVgKsKE7oGiL/LphhglM2hcqIKKKCAAhkKlAOMfgXcM8N1OGUFFFBAAQUUUEABBRRQYNYCtwEOAWILp3I5Hng28Lcak4jAoggwKpZJshdF+/I2a2sBl9eYi1UVaKvAe4CX1pxc/BzGQ8E312xndQUUUEABBRRQ4HXpc0R89q9T4jPLsOuEOn1YV4E2CKwJ/KQwkciuG9ep2RQDjLI5VE5UAQUUUCBDgQgmurIwbwOMMjyITlkBBRRQQAEFFFBAAQVmLrAecBDw1CEj7Q+8ZYIZlLMXnVXKZlSny+8ADy40iKwv59fpwLoKtFggMoO9b4I3p3+YHhBW3bKwxQROTQEFFFBAAQVmLBAvC7wBWLvmOJFJNLZpjRcOLAp0QWBDILJxDcqFwENyWpgBRjkdLeeqgAIKKJCbQDnAKLZLWy23RThfBRRQQAEFFFBAAQUUUGCGAk9PW6KtUxrjprQl2ikTjL36kC2cHgecOUFf0eRLwBMKbZ8MfGHCvmymQBsF4l7F+4GtJpjcqcABblcygZxNFFBAAQUU6L5ABOZH5sMtJ1jqyUBsn1x8iXuCbmyiQKsENgc+X5jR6cATWzXDMZMxwCino+VcFVBAAQVyEzDAKLcj5nwVUEABBRRQQAEFFFBgngJ7p+CiZUqDngc8a4ptyD4O7FLoc5rsRdHNJ4AdCv3tChw5TyjHUmBOAvEzefCEY8XWJfEA8boJ29tMAQUUUEABBbojcOf0ueBlEy5pH+AdE7a1mQJtFojr1LheHZRjgR3bPOHy3AwwyuloOVcFFFBAgdwE4g3A/ylM2gxGuR1B56uAAgoooIACCiiggAKzELgj8E5g9yGdfxR4/hSDNp29KKYSDzdeVZjTfikwaopp2lSB1go8MmUzKm4LWHWy16aHibHlmkUBBRRQQAEF+ikQW5pF0PFKEyw/touKrEVnT9DWJgrkILBvaQvwuC6OIP9sigFG2RwqJ6qAAgookKFAOcAoUnn+a4brcMoKKKCAAgoooIACCiigQFMCD0vBOZsN6fDlwKENDBQZhvYCHgT8DIigo2lKvHldnNeHgBdO06FtFchAIIKE4gHfJOUc4BDghEka20YBBRRQQAEFshTYFnglEJ/3JymxXWsEJ1kU6LLAYcAehQXGdWtkAs2mGGCUzaFyogoooIACGQpEMNEvCvM2wCjDg+iUFVBAAQUUUEABBRRQoDGBnVJw0b1KPUbWk+2ArzQ20q0dbZr6O3PKfrcCPlPo44vA5lP2aXMFchB4GnAAMEk2o1jfBcB73VIwh0PtHBVQQAEFFJhYILZ8eimwwYQ9RNaiNwCnTNjeZgrkJPAF4EmFCW8NnJzTAgwwyuloOVcFFFBAgdwEygFGsV1a+UZ6bmtyvgoooIACCiiggAIKKKDAJAKxTUI8OCiXCP55NvDrSTqdU5v1gIsKY10BrDmnsR1GgTYIvCIFGq0w4WQuTYFGH5ywvc0UUEABBRRQoH0CkdEzAovWnXBq16frg3dN2N5mCuQocDmwRmHi6wMX57QQA4xyOlrOVQEFFFAgNwEDjHI7Ys5XAQUUUEABBRRQQAEFmha4O/BOYMchHUdmk9h+rO1lWeCm0iQj0OKGtk/c+SnQoMCqKchomu0BY8vC+LmPr1sanJtdKaCAAgoooMB8BJZJQUURWHSfKYaMbaLi5YOrpujDpgrkJrA8EIF1xbIccHNOCzHAKKej5VwVUEABBXITiGxFPy9MOrZLu3dui3C+CiiggAIKKKCAAgoooMCEApulLdEeNqT9bsCHJ+x3Ec0iA8vahYFjTecuYiKOqcCCBR4FREayJ0wxj6tTkNF7gD9O0Y9NFVBAAQUUUGA+AndMgUXxcsAqUwx5evoc8Y0p+rCpArkKPBQ4pzD5y4B1cluMAUa5HTHnq4ACCiiQk4ABRjkdLeeqgAIKKKCAAgoooIACTQrsnoKLVip1Gi9hbFe6sdrkuLPq6wTgmYXOY31HzGow+1UgA4Fd0gPC1aeYa7zBPcho9Jsp+rGpAgoooIACCsxG4G6FjEWTbpUaM/tp+txw5Gymaa8KZCEQL9kcXpjpicC2Wcy8MEkDjHI7Ys5XAQUUUCAngchWFOm/B8UMRjkdPeeqgAIKKKCAAgoooIACkwocDOw9pPFn01Zpf5i04wW22x94c2H8DwHTbBW1wKU4tAKNCdw2PSyMn49py7HAUcAXpu3I9goooIACCigwtcDmwHOAHabuCQ5Mnxf+2kBfdqFAzgKxNeAehQW8jlt/PrIqBhhldbicrAIKKKBAZgLlAKN4U3eafYkzW77TVUABBRRQQAEFFFBAgZ4JrAW8A3j6kHUfBOybsccWwGmF+V8AbJjxepy6Ak0KxPaBrwF2baDTS4CjU7DRlQ30ZxcKKKCAAgooUE1gtRRUtDOwbrUmI2t9HHgbENtAWRRQAM4HNihAPAX4XG4wBhjldsScrwIKKKBATgIGGOV0tJyrAgoooIACCiiggAIKTCPw72lLtPWGdPJs4JPTdN6CtrHV2zWleawI5JiNqQWcTqGjAhFo9FJgz4bWF1sTRlajyH5mUUABBRRQQIHZCDw1BRY1tVXTB9IWqAYWzeZ42WueAncCfl+a+srAtbktxwCj3I6Y81VAAQUUyEkgshXF3sKDEtulrZ7TApyrAgoooIACCiiggAIKKFBB4OUpuOj2pbo/AJ4FXFShjxyqfA9YvzDReBhzag4Td44KzFkgXriKQKP4ul0DY/8kBRpFsFHxPksDXduFAgoooIACvRSI5xSxBVp8RRbSactfUlDRe4BfTNuZ7RXooMCWpaD5uEZ+YI7rNMAox6PmnBVQQAEFchEwwCiXI+U8FVBAAQUUUEABBRRQYBKBZYB4iDAsW8lxwE7ALZN03NI27y+tNbaD26elc3VaCrRBIN7KHgQaRcavJspn0hZqJzXRmX0ooIACCijQM4FtgNgCbeuG1h0ZWd6bvsrZPhsawm4U6ITAwcDehZVEpq8X57gyA4xyPGrOWQEFFFAgF4F4C+CKwmTNYJTLkXOeCiiggAIKKKCAAgooME4g3raMAJsnDam4X8poNK6P3L4f20YcX5j0BcCGuS3C+SqwAIHlC4FGd29o/N8AJ6ev0xrq024UUEABBRToosBTgK3S190aWuCvCxmL/tRQn3ajQJcFzgc2KCxwOyC2A86uGGCU3SFzwgoooIACGQmUA4wijfcaGc3fqSqggAIKKKCAAgoooIACwwS2TwFEa5a+eSMQN0r/u6NsKwHlN7Pjui9eJrEooMB4gXgeMchoVP73Y3zrpWv8rhBsFEFH/2+azmyrgAIKKKBA5gLx+3YQUBR/3qXB9VxeyFjk79sGYe2q0wLl3U5isZHp89ocV22AUY5HzTkroIACCuQiYIBRLkfKeSqggAIKKKCAAgoooEBVgchOdOCQyucCOwA/qdpRpvW+Cjy6MPfYHu6Dma7FaSuwSIFd0hYtj294EteXgo1ubrh/u1NAAQUUUKCNAsuWgopWaHiSX05blB7ZcL92p0AfBF4ExJZog/I14DG5LtwAo1yPnPNWQAEFFMhBILIVRUT/oMR2aU2+oZeDgXNUQAEFFFBAAQUUUECBbgisCBwK7DpkOR8BXtCNZY5dxWuAgwq1PgfEthMWBRSYTGB94Dnpa9XJuliy1U3AKYWAowg+siiggAIKKNAVgQgiGmQqehqwXMMLuwo4Kn1d1HDfdqdAnwRiO98tCgt+LfC2XAEMMMr1yDlvBRRQQIEcBAwwyuEoOUcFFFBAAQUUUEABBRQYJ/AI4GBgkyEV9wLeM66DDn1/PaD8gCWCIq7u0BpdigKLEogsaBFstPkMJhDbuMT2aREU+BXgxzMYwy4VUEABBRSYtcB9gcelAPcILprFs/4vpKCiY2e9GPtXoAcCqwARrFcsEWB/ca5rn8U/OrlaOG8FFFBAAQWaFohsRcXtAcxg1LSw/SmggAIKKKCAAgoooMCsBZ4HvBW4W2mga4BnAbFdQt/Kd4AHFxbtNml9OwNc76wF1ilkNVptRoP9EDij8FV+8DOjYe1WAQUUUECBWgIRyB4BRYOv+9dqXb3ylYVsRZdWb2ZNBRQYI1DeHu1C4CE5qxlglPPRc+4KKKCAAm0XKAcYxXZpa7V90s5PAQUUUEABBRRQQAEFFEgCEVgU6dvLJR7K7wj8qqdS+wNvLqz9LGDTnlq4bAVmLbBtCjZ66owH+nYp4OjGGY9n9woooIACCgwTuH0poGijGTN9NgUWnTDjcexegb4KnAk8trD41wEH5oxhgFHOR8+5K6CAAgq0XcAAo7YfIeengAIKKKCAAgoooIACwwTuCRwKxIP9cont0GJbtD6XeHP8shJA1mnu+3wwXXs2AvHC1s7A1sCDZjzr2E6tmN3oGzMez+4VUEABBfot8Ehgs0Jg0ayf3383bRt6tFuG9vvEc/UzFxi2vfbaQGTSzLbM+h+obGGcuAIKKKCAAg0IxM2vHxf6ie3SYo9kiwIKKKCAAgoooIACCijQVoEnAAcvkbb9BcBH2jrxOc/rS0BYDco7gH3mPAeHU6CvAvGwZqv0tfEcEH6fAo6+DkSmo/i6YQ7jOoQCCiigQPcElgciK1F8bZKCilacwzLjd9fJ6euiOYznEAoocOt19d4FiNOBJ+YOY4BR7kfQ+SuggAIKtFnAAKM2Hx3npoACCiiggAIKKKCAAmWBlwCxLdodS9/4KbAD8E3J/k9gF+DjBY9rgFX0UUCBuQvEW+CDYKPIADGvEtkfzisEHJ0/r4EdRwEFFFAgK4ENUzBRBMRGUNGss/AVcc4uBBWVs29mhehkFchU4Gpg5cLcdwWOzHQt/zdtA4xyP4LOXwEFFFCgzQKRrehHhQmawajNR8u5KaCAAgoooIACCijQb4HYEu1lQwj+O21LFBk8LP8oUL5hvDtwhEgKKLAwgTUKwUabznkWN6Vgo2LQkQ9z53wQHE4BBRRYsEAEvQ6yEw0Cipab85zOLAQVXTHnsR1OAQX+LrAbcAueVPEAACAASURBVHgBpDMvpBhg5GmugAIKKKDA7ATKAUaxXdr9ZjecPSuggAIKKKCAAgoooIACtQXiGuXdwJZDWkY2o/1q99ifBm8DXl1Y7gVAvKVuUUCBxQv8K/C0FHD0pAVN59pSlqPvAT7sXdDBcFgFFFCgYYEIan1gKaBopYbHqNrdF4FTUmDR/1RtZD0FFJipQGS33KAwwtuB18x0xDl1boDRnKAdRgEFFFCglwIGGPXysLtoBRRQQAEFFFBAAQWyEYiH7wcD8bZ1uTwb+GQ2K1nMRNcEIlNtsWwDfHox03FUBRRYQmBV4InA49JX/OwuqvwJuAS4dMjXLYualOMqoIACCgwVWAZYp/S1bvr/OyzQ7HLgjPT1JeCqBc7FoRVQ4J8Fng6cVPrrtYD42c2+GGCU/SF0AQoooIACLRaIN4F/WJhfbJd2/xbP16kpoIACCiiggAIKKKBAfwQi805kKLpNacnfB3YEvtsfiqlWelTaQm7QyVnAvLdmmmoBNlaghwLxsHgQbLQZsKiME2X6YUFH8XduUdnDk9QlK6DAXAVWHBJINAgsmutElhgsMuJFQNFX0p/xu8GigALtFYitCh9bmN7RwHPaO916MzPAqJ6XtRVQQAEFFKgjYIBRHS3rKqCAAgoooIACCiigwDwElgXeD7xgyGD/BewC/GUeE+nIGA8FzimtZau0TUVHlugyFOi8QPwcFwOObteyFf+ikO0o/ju2vxn8Gf9t5qOWHTCno4ACrROITESxdebg615AfA2CiOK/21Tis/ggQ1EEFZ3bpsk5FwUUGCkQWYJPLtV4WJd+jg0w8idAAQUUUECB2QlEtqLLCt2bwWh21vasgAIKKKCAAgoooIAC4wUeBBy6RIadfYGDxndhjSECJwDPLPz914FHK6WAAlkK3LYUbPTwDFbxy1LAUTH4aPDff8tgHU5RAQUUmEQgsnFG4FAECRUDiIoBRatN0vGc23yrEFQUwUUGj875ADicAg0JfA3YpNDXicC2DfXdim4MMGrFYXASCiiggAIdFSgHGMV2aWt3dK0uSwEFFFBAAQUUUEABBdot8Gzg4PTgpTjTPwPPMuPOVAfvEcDZpR52Aj4xVa82VkCBNgjcBXgMsFHha+U2TKzmHCLT0SDz0VXA78Z8XV+zf6sroIACTQmsAMS/vaO+Vi0FFDU19rz6uQb4dvo6D4jg9N/Oa3DHUUCBmQnEVuPHlHp/JPDNmY24gI4NMFoAukMqoIACCvRGwACj3hxqF6qAAgoooIACCiigQKsFDgBeP2SGsbXXzkBkW7VMJxDBRDsUurgUWHe6Lm2tgAItFYiXx4oBRxsDy7V0rpNOK7bnqRKEFPVuTl+D/57k7/7fpBO1nQIKzFwgniXHFrvxFVtIFv+s+3dVgofatk3ltMA3ARFEVAwoiheRLQoo0D2BS9LWi4OVHQtE0FGnigFGnTqcLkYBBRRQoGUCccMpbioPSmyXFvs6WxRQQAEFFFBAAQUUUECBeQjEm9/vKwW+DMb9MLDbPCbRkzHWAy4qrXU/4K09Wb/LVKDvAhuWgo4e3HcQ16+AAgr0VODCUjDRBT11cNkK9E0gthx/S2nR6wMXdw3CAKOuHVHXo4ACCijQJgEDjNp0NJyLAgoooIACCiiggAL9EohU7O8GHjpk2S8D3tsvjrmsNrz3Koz0VyAy214+l9EdRAEF2iRwByAyGw0yHcULZ/F1+zZN0rkooIACCkwscGN6uTheMC5mJ/rTxD3aUAEFchVYE4jMZLctLOBQ4OW5LmjUvA0w6uJRdU0KKKCAAm0RiBtHkRJxUMxg1JYj4zwUUEABBRRQQAEFFOi2wAv4/+zdCdh1+1w//vdV/hRRlCENhvALCVEqY8YyKyXzPB0JmcdwlNkxD6HjcIgoHFPGzGU4GSNDaCRCEf78Dv//9am1tSz7vu89rb3XWvu1rutch/Os9R1e3/08z7r3eq/PN3lEkqpg1D4+15Rof+20p7+z2f1gko8n+ZHWCP40yfV2NiIdEyAwNIHzNEGjWeBo9u8fHtpAjYcAAQIE/lvg860gUYWJZv/UPZ+DAAECJfCCJL/Vovj3JHXP959T5BEwmuKqmhMBAgQIDEWgGzCqHz7OP5TBGQcBAgQIECBAgAABApMUeFSSu86Z2RuS3CTJv0xy1sOZ1O2SPKUznBslee5whmgkBAgMUOBszXdG3eDRTw5wrIZEgACBKQr845wgUb08/JkpTtacCBDYmMANk5zYae32SZ66sR4G1pCA0cAWxHAIECBAYFICAkaTWk6TIUCAAAECBAgQIDBogR9L8qQk15ozysmWZx/oilSFqCu2xvZvSS6UpCpIOQgQILCMwOlbFY9+IsmPJ2n/W+WjZTSdS4DAPgtUJaJ/SvLPzT/1v+ufWUWiL+8zjrkTILCSwJmTfCDJWVtXvy7JlVZqbSQXCRiNZKEMkwABAgRGKVDVij7UGnm98XCBUc7EoAkQIECAAAECBAgQGLJAfYF5XJILzhnkrZM8Y8iDn+DYfi7JyZ15Pa/Znm6C0zUlAgR2KHDaTuCoHUCa/e/udpk7HK6uCRAg0IvAF+eEhypI1A4UfaWXnjVKgMA+C1SV2ht0AC6W5G+mjCJgNOXVNTcCBAgQ2LWAgNGuV0D/BAgQIECAAAECBKYvcKckD09yms5UP5nkxkneNn2CQc7wfkmO7YzsmDnbpw1y8AZFgMCkBKoK0ixsdPYkP5SkQkfz/pn92vdNSsBkCBAYk8D/m6QCQ//R/Lv+97x//rVVjUj1oTGtsLESmIZAbYP25M5U7p/kIdOY3sGzEDCa+gqbHwECBAjsUqCqFf1tawAqGO1yNfRNgAABAgQIECBAYHoC9YVmfbHZPU5KcrPmYcz0Zj2eGf1lkst1hnvxOdWNxjMjIyVAYF8EqjJSO4A0L5RUIaRTN//8P51/138/7L91f92zqn35ZJnnGAX+vyT/N8k3Wv8+6H/Pzmv/evu/zcJDs8DQvBDRV8eIZMwECOyVQFUpendnxm9M8iv7oOCmbR9W2RwJECBAYFcC3YBRbZc2b8uCXY1PvwQIECBAgAABAgQIjFPgfEmemKS2Rusef5Ckquc4di/wM0nek+RUraFUufxLJDll98MzAgIECBAgsFGBCqK0D88gN8qrMQIECBAYgED9bPeOJLUt9uyon+0umuSDAxhf70Pwl3vvxDogQIAAgT0WEDDa48U3dQIECBAgQIAAAQI9CVw7yWOSnGtO+zdM8rye+tXsagK3TvJHnUufk+QmqzXnKgIECBAgMFgBAaPBLo2BESBAgMCGBJ7dbEXebu42SZ6+ofYH34yA0eCXyAAJECBAYMQCVa2onViu7dLqDVYHAQIECBAgQIAAAQIEVhG4T5KqUNQ96ueOCqxUtRzH8ASemuS2nWE9IMmxwxuqEREgQIAAgZUFBIxWpnMhAQIECIxA4P5JHtwZ59OS3G4EY9/YEAWMNkapIQIECBAg8F0CAkY+FAQIECBAgAABAgQIbELgNE0VnHlVb6pi0S2SfH0THWmjN4G3JfnlTus3S3JCbz1qmAABAgQIbFdAwGi73nojQIAAge0J3DTJszrdvT3JJbc3hGH0JGA0jHUwCgIECBCYpkBVK/pAa2oqGE1znc2KAAECBAgQIECAQJ8CF03yxDnhlOrzvkn+sM/Otb0xgfMlqZDRj3Ra/NUkr95YLxoiQIAAAQK7ExAw2p29ngkQIECgP4GrJPmLTvP/3oSLPtpft8NsWcBomOtiVAQIECAwDYFuwKi2LbjQNKZmFgQIECBAgAABAgQIbEHghkkek+Qsnb6+mqR+7SVbGIMuNifwa0le2Wnuy0mumOSdm+tGSwQIECBAYCcCAkY7YdcpAQIECPQo8AtJXpfk9J0+rprkVT32O9imBYwGuzQGRoAAAQITEBAwmsAimgIBAgQIECBAgACBHQn8QZL7zOn7r5PU1lof2dG4dLuewK2b7e7arfxrknortl5KcRAgQIAAgbEKCBiNdeWMmwABAgTmCdQzvqo2e/bOL94mydP3lUzAaF9X3rwJECBAYBsCVa3o/a2Oaru0n91Gx/ogQIAAAQIECBAgQGC0AmdK8rQk150zg/oSs77MdIxb4H5Jju1M4ZNJrpbkw+OemtETIECAwB4LCBjt8eKbOgECBCYmcP4kr0hyrs687p/kIROb61LTETBaisvJBAgQIEBgKQEBo6W4nEyAAAECBAgQIEBg7wUuleQJSS4yR+IuSR6790LTAXhkkrt1plMho2uqZDSdRTYTAgQI7JmAgNGeLbjpEiBAYKICVbnopDnhokcluftE57zwtASMFqZyIgECBAgQWFqgqhW9r3WVCkZLE7qAAAECBAgQIECAwN4IVGWiRyf5gc6MP5vkxkleszcS+zPRJyU5pjPd2i7tOkneuT8MZkqAAAECExEQMJrIQpoGAQIE9ljgF5K8eM62aE9Ococ9dvn21AWMfAoIECBAgEB/At2AUW2XduH+utMyAQIECBAgQIAAAQIjFTguyZ3njP31SW6e5J9GOi/DPlrgqUlu2znty0l+M8mrj77cGQQIECBAYDACAkaDWQoDIUCAAIEVBK6S5IVJTt+5trYwv90K7U3yEgGjSS6rSREgQIDAQAQEjAayEIZBgAABAgQIECBAYKACP5Gkvqz8tTnjq+3Qals0x/QF5lUyqlnfLMkJ05++GRIgQIDARAQEjCaykKZBgACBPRS4aZJnzZm3ykUdFAGjPfzdYcoECBAgsDWBqlb03lZvtV3aRbbWu44IECBAgAABAgQIEBiyQL0d+YQk550zyKpo80dDHryxbVzgkUnuNqfVByQ5duO9aZAAAQIECGxeQMBo86ZaJECAAIH+Be6f5MFzunlUkrv33/24ehAwGtd6GS0BAgQIjEtAwGhc62W0BAgQIECAAAECBLYlUJWJHp2k+93cJ5LUm5Nv3dZA9DMogfsdECZ6TpJbJDllUKM1GAIECBAg8J0CAkY+EQQIECAwJoFTJfnjJDeeM+gKHT1kTJPZ1lgFjLYlrR8CBAgQ2EeBqlb0ntbEVTDax0+BORMgQIAAAQIECBD4ToGqTHTrOSgvTXLLJJ8HttcC9dmYV73qb5LcJsnJe61j8gQIECAwZAEBoyGvjrERIECAQFvgYs3PXT83h6V+7no6rvkCAkY+GQQIECBAoD+BbsCotku7aH/dbbTl72m2arhckvrnnEl+sdVDBac+kuTtSV6f5KMrvE37f5K8IElVeqqjAljXa9rtTuaGSU5s/cddbRPw/UmOS1JbVsyOSyV520b1NUaAAAECBAgQIDBFgZ9O8tQkl50zuT9Mct8pTtqcVhL4tSTPTvIjc64+JslTVmrVRQQIECBAoF8BAaN+fbVOgAABApsRuH2SJ89p6t+T3CTJqzbTzTRbETCa5rqaFQECBAgMQ2CMAaMzJKkwT91gXWgJxncleXiSlyf5+oLXCRgtCOU0AgQIECBAgACB0Qv8epLHJ/mxOTOpcuztMP3oJ2sCGxE4X5Ljk/zynNael+TOST63kZ40QoAAAQIENiMgYLQZR60QIECAQD8CZ07y2CQ3mNN8vUx/8+Zl+n56n0irAkYTWUjTIECAAIFBClS1oipjPzuq6s+8cotDGPxpkvxGkqoMVMGfVY8KGN09yd8t0ICA0QJITiFAgAABAgQIEBi9QFUmesicWXwgyc06PzOMfrImsHGBqnrVrqA66+Dfktw1yXM33qMGCRAgQIDAagICRqu5uYoAAQIE+heoF+sfneSsc7p6WpLb9T+EafQgYDSNdTQLAgQIEBimwFgCRmdKcmySKrV/0PEPST6W5FtJZtunneOAk2vrtLoZe1OS7hcL7UsEjIb5uTUqAgQIECBAgACBzQjU9rrPOODtyKpAc6skX9tMV1qZuMCtmxL+p5ozzz9Ncu8kn5i4gekRIECAwPAFBIyGv0ZGSIAAgX0TOHeShyb5rTkTP6V5Lvb0fUNZZ74CRuvouZYAAQIECBwuUNWKTm6dMsQKRpXWrnT2tTpT+XKSFzcl+Wv7s690fr3uISqYdPXmrdnudmoVSLppEzI6SEnAyO8gAgQIECBAgACBqQpcLElVnrn4nAneL8kfTHXi5tWbwM8keUKSy83p4ZtNNdo/7K13DRMgQIAAgaMFBIyONnIGAQIECGxP4D5JHpzke+d0+cYkd0zywe0NZxo9CRhNYx3NggABAgSGKdANGNV2afWgYSjH6ZI8Yk7lotc0b8BWIOqwCkSzeZw+Sd2o3aszsbcluVGSTx0w4WUCRkMxq7fQj+tsUXCpJDVXBwECBAgQIECAAIESuHGSxyf5oQ7HfzUh/D/HRGANgQqoVQXaeUdtVV3b8dk2bQ1glxIgQIDAygICRivTuZAAAQIENihQ26HVz00/fUCb9z9gG/MNDmG6TQkYTXdtzYwAAQIEdi8w5IBRJbZ/rwkYtaWqFGQFhb6wJF+V6r9rkod1rqs3aH8/SZWa7B4CRksiO50AAQIECBAgQGDwAnX/W9tVdY+/SnKLJBUAcRBYV6B+1nx4kise0NBbkzwyyUnrduR6AgQIECCwhICA0RJYTiVAgACBjQtcM8ndk9RL4fOO1yW5Z5IqBuBYUUDAaEU4lxEgQIAAgQUEqlrRu1vn1XZp87ZIWKCpjZ9S43hRknO0Wn5+kt9N8rkVeztDU7L/Jq3ra6u063YcZr8sYLQitMsIECBAgAABAgQGJ/AjSZ4xZ+vhGmj991sPbsQGNAWB2zXVjOrzN+94U5LHNdtfT2G+5kCAAAECwxYQMBr2+hgdAQIEpipwnSR3SnLZAyb470mqalFtY+5YU0DAaE1AlxMgQIAAgUMEhhowOk1TuajCRLPjfUmun+TDa67oZZJUUOlHW+1U+f4HJflmp20BozWxXU6AAAECBAgQIDAIgboHfkqSC8wZTVUNrS12HQT6EvjBJA9McudDOqg3dOvL9KpY6yBAgAABAn0JCBj1JatdAgQIEJgnUC/y1EsXVeH1oOOxzc9L/4lwMwICRptx1AoBAgQIEJgnUFWC3tX6haFUMLpgkhcmOX9rbLW9WT346H4RsOzKni7JE5PcrHVhlZ2sqkaf7jS2TMCo9sw9sXX9A5o3dRcdX1VXunSSqzY3m7/YXFgVlipc9ZdJXpKk/v9hBt/fON221XGV23zbEQOpSlFPSnK11nnVV22TUX2v676og/MIECBAgAABAgQ2K1D3hY9PcupOs//W3BP/xWa70xqBAwV+ptme7waHGNWbu8cneXaSD7IkQIAAAQIbFhAw2jCo5ggQIEDguwTq55563nTzJAdVcq2LnpfkoX7u2fwnSMBo86ZaJECAAAECM4FuwKi2S/v5AfDcJcljWuP4WLON2fs3NLYqR3mbJK9O8pYkH0rytTltbyNgVIGnGkuVx2xvBzdvql9uqi9VeOkzB1isEjA6a5KndbbLEC7a0IdNMwQIECBAgACBHQrU1lPtqqCzobw2ya2S/OMOx6br/RX4pSRVOau2qj7sqO3TXtBsnb3qNtn7q2zmBAgQIDBPQMDI54IAAQIE+hA4c/PzzfUO2QZt1u+Lmudff9XHQLSZCBj5FBAgQIAAgf4EhhgwOn1TSefGrWk/J8kdklTAZptH3wGjqtRUwZ5LLjmpdzQeVXGqeywbMDooXHT7JPU2u8pFSy6O0wkQIECAAAECAxCo4PozklxxzliqmlGF2x0Edi3wC0l+J0n7Z7+DxvSqJC9L8sqmquuux65/AgQIEBingIDRONfNqAkQIDBEgfq5u3akuEaSX1tggPWcq3bXeOcC5zplDQEBozXwXEqAAAECBI4QqGpF7ZuZ2i6tvuTd5XGepkrPxVqDuE9TKnLb4+ozYFTbv1Xp/0t0JlUhqtrO7O1JvpHkJ5NcIUmNpX1UyKi+iK/qTu1jmYDRmZI8LEntAzw7qnKRcNG2P2n6I0CAAAECBAhsTuBXkzz1gOqYt2sC7pvrTUsE1hc4d1PV9ZZHbCEw6+lvkrw+SVU4qoq0X1p/CFogQIAAgT0REDDak4U2TQIECPQgcIYkl24qFNUzm59boI/aAvqZSf4oyScWON8pGxAQMNoAoiYIECBAgMABAkMMGFU1n7d2xnutJCftYBX7ChhVucyqXFRbtc2OChY9OUltY/HpzlwrNFRftj8oSYWCZsejk9w3yddb/23RgFFtzfaIJMe0rq1wUW1V8GKVi3bwadMlAQIECBAgQGB9gbqXq3vE7vH3SW6R5M3rd6EFAr0K3DTJjQ6ovnVQxxU4qpdlqsLr+5L8bZKv9DpKjRMgQIDAWAUEjMa6csZNgACB7QrU85PageLCSepl+HqWtkigaDbK1yU5MckJ2x223kpAwMjngAABAgQI9CdQ1YqqEs7sGEIFoxs2N16zMVXYpkpMztsOrD+Z/2m5r4BRhYVqy4rZUeGiCvo8L8m3DphU3RNdv3kbvbaRq6Nsrt2pQrVIwEi4qO9PjvYJECBAgAABAtsXqPvLus/sHhXUr/9eb046CIxF4HxJfivJbyS5yAqD/mRT7bX+/Y9J/iXJZ5rfB19stt/+avOyxikrtO8SAgQIEBingIDRONfNqAkQILAJgVMlOU2S0yapZyxnbCqoni3JjzW7SZwryXmT1L+XPd6b5M+S/GmSjy57sfM3JyBgtDlLLREgQIAAga5AN2BU26V1t+zatlo3YFRvoF4vyUe2PZCeAkZ101olMdvVi+7fbFV21Bfb88JDxzaVjb7Z+BwVMKpfv0eSB7Y8VS7awYdLlwQIECBAgACBDQlcoAmv/9Kc9mo73HtvqB/NENiVwM8kuXqSqzZbEuxqHPolQIAAAQIECBAgQIBAW6C2bH5lkpcn+SCaYQgIGA1jHYyCAAECBKYpMMSAUYVtHtzirspFv53k4ztYgj4qGNUWcK9qEvI1pWUDVLW3b21hNqti9IokN05Sb+HWcVjAqBL6d23CTDPOLyS5Q5IX2BZtB58wXRIgQIAAAQIE1hOo6i5PSVJb8LaPeju/tpp6znrNu5rA4AR+OMnlk1yuCRtdaHAjNCACBAgQIECAAAECBKYq8IEkFSp6Y5I3JPn8VCc65nkJGI159YydAAECBIYuUNWK/ro1yNou7Rd3POhuwOjVSaqq0S5u1PoIGN0lyWNaxo9vKgp9fUH3syd5WpKqdvQ3SarsZt3M1jZrdRwUMKq1FS5aENlpBAgQIECAAIERCHTvm2dDfn+zJdq7RzAHQySwrkAFjurFmYsluXCSChzVz3EOAgQIECBAgAABAgQIrCNQu2pUoKheEq8X4WsHkF08p1pnDnt5rYDRXi67SRMgQIDAlgSGGDDqBnCWrfCzSbpNB4y+L8mjkxzTGmS9Wf7sDQ56XsCo3u49T5LjWpWPqsubJzlB5aIN6muKAAECBAgQINC/wOmaLdGqymf3eH4TLvpq/8PQA4HBCpw6yfmS/FSScyb58ST1osZZkvxIkh9K8gNJTpukzq1Krw4CBAgQIECAAAECBKYtUC9tfyNJ/bz8X0n+I8m/J/lskn9N8s9JPpXk75N8tDl32iITnZ2A0UQX1rQIECBAYBACVa3or1ojGUIFo6pWdGJrTFMKGNXbtc9NcpXW/C6b5M0b/DTMCxiV57U64aLqsoJNd0zypQ32rykCBAgQIECAAIH+BC7ehIuqUkv3eECSY/vrWssECBAgQIAAgdEL1Day7cMzyNEvqQkQIECAAAF/ufsMECBAgACBbQl0A0a1XdovbavzA/q5UpLXtH6ttv66cmcrt20NcdMVjM6c5HlJrthMoI+5zQsYHeZ14yb01P2CZVvG+iFAgAABAgQIEFhM4CZJntJUXWlfUfeUVZnyzxZrxlkECBAgQIAAgb0VEDDa26U3cQIECBDYFwHp4X1ZafMkQIAAgV0IDDFg9LNJXpTkvC2Qqr5z0g6ANh0wWqa9Vad7WMCoHj59Lsm5W41XhajrJ/nwqh26jgABAgQIECBAoHeBhyW555xeqhrprZJ8qPcR6IAAAQIECBAgMH4BAaPxr6EZECBAgACBQwUEjHxACBAgQIBAfwJVrejtrebrAcUv99fdQi2fvamoc7nW2fdJ8tCFrt7sScsEgrpbu83bomKZ9ladyUEBowoXleOrkxyf5JKtDp6Y5B5JvrZqp64jQIAAAQIECBDoReAszZZo15jT+h8nuWUvvWqUAAECBAgQIDBNAQGjaa6rWREgQIAAgW8LCBj5MBAgQIAAgf4EhhgwOnWSekP7Lq1pPyfJHZJUSGYTx+mTPCrJ55O8McnJSb6QpPslwzKBoEUCRt3w1La2SJuFi56a5JQk3bHWr9dWaS/dBK42CBAgQIAAAQIENiJw2SZcdJ45rd0tyaM30otGCBAgQIAAAQL7IyBgtD9rbaYECBAgsKcCAkZ7uvCmTYAAAQJbEahqRW9r9TSECkY1nG4A5mNJrpvk/RtSuWCSFyY5f6u9eVWSNh0w+uGmOtNVWv3Wg6M3b2he1cy8CkZ3SvLkJlxU55whyROS3KTVb30ObpTkUxsci6YIECBAgAABAgRWE7h9c//WvfozTdWiV67WrKsIECBAgAABAnstIGC018tv8gQIECCwDwICRvuwyuZIgAABArsS6AaMaru09tZZuxrXuZL8SZJLtAZQAaBHJPnmmoOqe4uqjtR+47sq+Fwnyes7bW86YHTaJI9LcqtWPzdN8uwl53S/JFdO8vdJ/jbJK5J8uGljXsDoUp0gWZ168SQvSnKOVt9/mOT3W0GkJYfldAIECBAgQIAAgQ0IVBD8d+a0U/eqdR8pEL4BZE0QIECAAAECeykgYLSXy27SBAgQILBPAgJG+7Ta5kqAAAEC2xYYasDoe5ugy/1bIBWg+e0NVDE6Z5ITO0GqFzdvgn+xswCbDhhV8/dOUkGe2XFcknsl+caCCoDddQAAIABJREFUi1/buz2p2dJsdkmFjV7b/J9FA0Zl/HtNaGvWzqebKkZvWHAsTiNAgAABAgQIENicQN2nPiPJFeY0+cQkd9xcV1oiQIAAAQIECOylgIDRXi67SRMgQIDAPgkIGO3TapsrAQIECGxboKoVvbXVaW2TVdVuhnD8bJLnd7Yxq0o/9WDlSysO8HRNoOaYzvW1Ndhz57TZR8CoHhhVoKmCQnW8I8n1k3xywTl1t3erqlM3SPIPzfWLBozq9LM1D7Gu1uq7qiHVm/G1/YaDAAECBAgQIEBgOwJXbe7LfnROd3Xv+pTtDEMvBAgQIECAAIFJCwgYTXp5TY4AAQIECCQCRj4FBAgQIECgP4EhB4zmVdgpiXq4cs8kta3ZMsepktw1ycM6F70wyW2TdKsX1Wl9BIzqoVEFpa7YGkdVaqpxnXLEhMrkHp0KSI9v/tvXm2uXCRjVJVX9qLZKmwWe6r9VH4/ZwHZ0y6yPcwkQIECAAAEC+ypwtySPnDP52g63gt9v3FcY8yZAgAABAgQIbFhAwGjDoJojQIAAAQJDExAwGtqKGA8BAgQITEmgqhW9pTWhIVUwqmGdNcnTklyrg/7yZgu19yTpfjEwb33OnOSBSbqVi6rqzw2T1LznHX0EjKqfWzZvqM/6rLDU7ZL8ySHzqXuiX0nyx0nO0VxYW5rVtnFvbg1+2YDRaZL8QRO+mjVzlMuUfg+YCwECBAgQIEBgVwJ1f/fMJDefM4CXNeGiz+5qcPolQIAAAQIECExQQMBogotqSgQIECBAoC0gYOTzQIAAAQIE+hPoBoxqu7RL99fdSi2fP8nxSS7RubpCObXVWP3au5J8pfPrVbGogji1fVgFemahnNlpi4R6+goYnbEJTv1ma8w1ngcn+aM5W8BVaKi2Uas328/UuubRSe6bZFa9qH5p2YBRXVPGFW66cKvtwyo7rbSQLiJAgAABAgQIEPi2QG17+4wkvzjH5BFNxU5cBAgQIECAAAECmxUQMNqsp9YIECBAgMDgBASMBrckBkSAAAECExIYQ8CouOsBTFUyqi3dDjqqmtHnml+skM1FOtt+ta/7QpI7Jnl+km8d0mZfAaPq8qDgVI3t9Une22xRVuddbk5A6qXN1m7/1hn/KgGjut+q7Tcq3NQ+btM8+FqkStSEfluYCgECBAgQIECgV4EKmT89yQ92eqn70lskOaHX3jVOgAABAgQIENhfAQGj/V17MydAgACBPREQMNqThTZNAgQIENiJQFUram+vVdulXWYnIzm604O2OTv6yu88o7ZDu3OSkxfYXq3PgFGN6rxJnpjkyktO4hVJ7pCktjLrHqsEjKqNeVWVPtxswfb+JcfndAIECBAgQIAAgfkCv99s3dv91Q80ge93giNAgAABAgQIEOhNQMCoN1oNEyBAgACBYQgIGA1jHYyCAAECBKYpMKaAUa3A9zSVie6U5DqHVCiat1r10Ka2FHvRnO3UDlrdvgNG1e/pklSloPt1tj+bN6aqbvSQptJQd0u42fmrBozq+qoQ9dxOtaR6u/4uS5hN83eKWREgQIAAAQIE1hP4gaYy5PXmNPOCJlz0X+t14WoCBAgQIECAAIEjBASMfEQIECBAgMDEBQSMJr7ApkeAAAECOxWoakVvao1gyBWMulBVceeXk1w2yYWbUEwFgmZHbZn2kSRvb7Yc+2iSU5bU3kbAaDakMyS5SpKrNvO5aPMLVaXoHUlek+RlST57xBzWCRidKsm9khzb6uPLTQCqtpNzECBAgAABAgQILC/wC0246EJzLn1gkgct36QrCBAgQIAAAQIEVhAQMFoBzSUECBAgQGBMAgJGY1otYyVAgACBsQl0A0a1XVoFdhwECBAgQIAAAQIECKwvcLMkVRGygtzt40tN1aIXrt+FFggQIECAAAECBBYUEDBaEMppBAgQIEBgrAICRmNdOeMmQIAAgTEIVJjoja2BChiNYdWMkQABAgQIECBAYAwCj0hy9zkDreqUt0rywTFMwhgJECBAgAABAhMSEDCa0GKaCgECBAgQmCcgYORzQYAAAQIE+hPoBoxqu7TL9dedlgkQIECAAAECBAhMXuCszZZoV58z0+ObcNG3Jq9gggQIECBAgACB4QkIGA1vTYyIAAECBAhsVEDAaKOcGiNAgAABAt8hIGDkA0GAAAECBAgQIEBgcwK/0oSLzj2nyXskeeTmutISAQIECBAgQIDAkgICRkuCOZ0AAQIECIxNQMBobCtmvAQIECAwJoGqVvSXrQGrYDSm1TNWAgQIECBAgACBIQncIckT5wzoM03VolcMabDGQoAAAQIECBDYQwEBoz1cdFMmQIAAgf0SEDDar/U2WwIECBDYrkA3YPTGJPXWtYMAAQIECBAgQIAAgeUEug+s6uoK898qySeWa8rZBAgQIECAAAECPQgIGPWAqkkCBAgQIDAkAQGjIa2GsRAgQIDA1AQqTPSG1qQEjKa2wuZDgAABAgQIECCwLYHuA6snJfmdbXWuHwIECBAgQIAAgSMFBIyOJHICAQIECBAYt4CA0bjXz+gJECBAYNgC3YBRvWF9+WEP2egIECBAgAABAgQIDFLAA6tBLotBESBAgAABAgS+LeB+zYeBAAECBAhMXEDAaOILbHoECBAgsFMBAaOd8uucAAECBAgQIEBgQgIeWE1oMU2FAAECBAgQmKSA+7VJLqtJESBAgACB/xUQMPJpIECAAAEC/QlUtaLXt5pXwag/ay0TIECAAAECBAhMW8ADq2mvr9kRIECAAAEC4xdwvzb+NTQDAgQIECBwqICAkQ8IAQIECBDoT6AbMHpDkiv0152WCRAgQIAAAQIECExWwAOryS6tiREgQIAAAQITEXC/NpGFNA0CBAgQIHCQgICRzwYBAgQIEOhPoMJEr2s1L2DUn7WWCRAgQIAAAQIEpi3ggdW019fsCBAgQIAAgfELuF8b/xqaAQECBAgQOFRAwMgHhAABAgQI9CfQDRjVdmlX7K87LRMgQIAAAQIECBCYrIAHVpNdWhMjQIAAAQIEJiLgfm0iC2kaBAgQIEDgIAEBI58NAgQIECDQn4CAUX+2WiZAgAABAgQIENgvAQ+s9mu9zZYAAQIECBAYn4D7tfGtmRETIECAAIGlBASMluJyMgECBAgQWEqgqhW9tnWFCkZL8TmZAAECBAgQIECAwLcFPLDyYSBAgAABAgQIDFvA/dqw18foCBAgQIDA2gICRmsTaoAAAQIECBwo0A0YvS7JlXgRIECAAAECBAgQILC0gAdWS5O5gAABAgQIECCwVQH3a1vl1hkBAgQIENi+gIDR9s31SIAAAQL7I1Bhote0pitgtD9rb6YECBAgQIAAAQKbFfDAarOeWiNAgAABAgQIbFrA/dqmRbVHgAABAgQGJiBgNLAFMRwCBAgQmJRAN2BU26VdeVIzNBkCBAgQIECAAAEC2xHwwGo7znohQIAAAQIECKwq4H5tVTnXESBAgACBkQgIGI1koQyTAAECBEYpIGA0ymUzaAIECBAgQIAAgQEKeGA1wEUxJAIECBAgQIBAS8D9mo8DAQIECBCYuICA0cQX2PQIECBAYKcCVa3o1a0RqGC00+XQOQECBAgQIECAwIgFPLAa8eIZOgECBAgQILAXAu7X9mKZTZIAAQIE9llAwGifV9/cCRAgQKBvgW7A6DVJrtJ3p9onQIAAAQIECBAgMEEBD6wmuKimRIAAAQIECExKwP3apJbTZAgQIECAwHcLCBj5VBAgQIAAgf4EKkz0F63mBYz6s9YyAQIECBAgQIDAtAU8sJr2+podAQIECBAgMH4B92vjX0MzIECAAAEChwoIGPmAECBAgACB/gS6AaPaLu1X++tOywQIECBAgAABAgQmK+CB1WSX1sQIECBAgACBiQi4X5vIQpoGAQIECBA4SEDAyGeDAAECBAj0JyBg1J+tlgkQIECAAAECBPZLwAOr/VpvsyVAgAABAgTGJ+B+bXxrZsQECBAgQGApAQGjpbicTIAAAQIElhKoakWval2hgtFSfE4mQIAAAQIECBAg8G0BD6x8GAgQIECAAAECwxZwvzbs9TE6AgQIECCwtoCA0dqEGiBAgAABAgcKdANGf5Hk13gRIECAAAECBAgQILC0gAdWS5O5gAABAgQIECCwVQH3a1vl1hkBAgQIENi+gIDR9s31SIAAAQL7I1Bhole2pitgtD9rb6YECBAgQIAAAQKbFfDAarOeWiNAgAABAgQIbFrA/dqmRbVHgAABAgQGJiBgNLAFMRwCBAgQmJRAN2BU26VddVIzNBkCBAgQIECAAAEC2xHwwGo7znohQIAAAQIECKwq4H5tVTnXESBAgACBkQgIGI1koQyTAAECBEYpIGA0ymUzaAIECBAgQIAAgQEKeGA1wEUxJAIECBAgQIBAS8D9mo8DAQIECBCYuICA0cQX2PQIECBAYKcCVa3oFa0RqGC00+XQOQECBAgQIECAwIgFPLAa8eIZOgECBAgQILAXAu7X9mKZTZIAAQIE9llAwGifV9/cCRAgQKBvgW7A6JVJrtZ3p9onQIAAAQIECBAgMEEBD6wmuKimRIAAAQIECExKwP3apJbTZAgQIECAwHcLCBj5VBAgQIAAgf4EKkz08lbzAkb9WWuZAAECBAgQIEBg2gIeWE17fc2OAAECBAgQGL+A+7Xxr6EZECBAgACBQwUEjHxACBAgQIBAfwLdgFFtl3b1/rrTMgECBAgQIECAAIHJCnhgNdmlNTECBAgQIEBgIgLu1yaykKZBgAABAgQOEhAw8tkgQIAAAQL9CQgY9WerZQIECBAgQIAAgf0S8MBqv9bbbAkQIECAAIHxCbhfG9+aGTEBAgQIEFhKQMBoKS4nEyBAgACBpQSqWtHLWleoYLQUn5MJECBAgAABAgQIfFvAAysfBgIECBAgQIDAsAXcrw17fYyOAAECBAisLSBgtDahBggQIECAwIEC3YDRy5NcgxcBAgQIECBAgAABAksLeGC1NJkLCBAgQIAAAQJbFXC/tlVunREgQIAAge0LCBht31yPBAgQILA/AhUmOqk1XQGj/Vl7MyVAgAABAgQIENisgAdWm/XUGgECBAgQIEBg0wLu1zYtqj0CBAgQIDAwAQGjgS2I4RAgQIDApAS6AaPaLu2ak5qhyRAgQIAAAQIECBDYjoAHVttx1gsBAgQIECBAYFUB92uryrmOAAECBAiMREDAaCQLZZgECBAgMEoBAaNRLptBEyBAgAABAgQIDFDAA6sBLoohESBAgAABAgRaAu7XfBwIECBAgMDEBQSMJr7ApkeAAAECOxWoakUvbY1ABaOdLofOCRAgQIAAAQIERizggdWIF8/QCRAgQIAAgb0QcL+2F8tskgQIECCwzwICRvu8+uZOgAABAn0LdANGJyW5Vt+dap8AAQIECBAgQIDABAU8sJrgopoSAQIECBAgMCkB92uTWk6TIUCAAAEC3y0gYORTQYAAAQIE+hOoMNFLWs0LGPVnrWUCBAgQIECAAIFpC3hgNe31NTsCBAgQIEBg/ALu18a/hmZAgAABAgQOFRAw8gEhQIAAAQL9CXQDRrVd2rX7607LBAgQIECAAAECBCYr4IHVZJfWxAgQIECAAIGJCLhfm8hCmgYBAgQIEDhIQMDIZ4MAAQIECPQnIGDUn62WCRAgQIAAAQIE9kvAA6v9Wm+zJUCAAAECBMYn4H5tfGtmxAQIECBAYCkBAaOluJxMgAABAgSWEqhqRS9uXVHbpV1nqRacTIAAAQIECBAgQIBACXhg5XNAgAABAgQIEBi2gPu1Ya+P0REgQIAAgbUFBIzWJtQAAQIECBA4UEDAyIeDAAECBAgQIECAwGYEPLDajKNWCBAgQIAAAQJ9Cbhf60tWuwQIECBAYCACAkYDWQjDIECAAIFJClS1oj9vzUwFo0kus0kRIECAAAECBAhsQcADqy0g64IAAQIECBAgsIaA+7U18FxKgAABAgTGICBgNIZVMkYCBAgQGKtAN2BU26X9+lgnY9wECBAgQIAAAQIEdijggdUO8XVNgAABAgQIEFhAwP3aAkhOIUCAAAECYxYQMBrz6hk7AQIECAxdQMBo6CtkfAQIECBAgAABAmMR8MBqLCtlnAQIECBAgMC+Crhf29eVN28CBAgQ2BsBAaO9WWoTJUCAAIEdCFS1oj9r9Vvbpf3GDsahSwIECBAgQIAAAQJjF/DAauwraPwECBAgQIDA1AXcr019hc2PAAECBPZeQMBo7z8CAAgQIECgRwEBox5xNU2AAAECBAgQILBXAh5Y7dVymywBAgQIECAwQgH3ayNcNEMmQIAAAQLLCAgYLaPlXAIECBAgsJxAVSt6UesSFYyW83M2AQIECBAgQIAAgZmAB1Y+CwQIECBAgACBYQu4Xxv2+hgdAQIECBBYW0DAaG1CDRAgQIAAgQMFugGj2i7turwIECBAgAABAgQIEFhawAOrpclcQIAAAQIECBDYqoD7ta1y64wAAQIECGxfQMBo++Z6JECAAIH9ERAw2p+1NlMCBAgQIECAAIF+BTyw6tdX6wQIECBAgACBdQXcr60r6HoCBAgQIDBwAQGjgS+Q4REgQIDAqAWqWtELWzOo7dJ+c9QzMngCBAgQIECAAAECuxHwwGo37nolQIAAAQIECCwq4H5tUSnnESBAgACBkQoIGI104QybAAECBEYhIGA0imUySAIECBAgQIAAgREIeGA1gkUyRAIECBAgQGCvBdyv7fXymzwBAgQI7IOAgNE+rLI5EiBAgMCuBKpa0Z+2OlfBaFcroV8CBAgQIECAAIGxC3hgNfYVNH4CBAgQIEBg6gLu16a+wuZHgAABAnsvIGC09x8BAAQIECDQo0A3YFTbpf1Wj/1pmgABAgQIECBAgMBUBTywmurKmhcBAgQIECAwFQH3a1NZSfMgQIAAAQIHCAgY+WgQIECAAIH+BASM+rPVMgECBAgQIECAwH4JeGC1X+tttgQIECBAgMD4BNyvjW/NjJgAAQIECCwlIGC0FJeTCRAgQIDAUgJVregFrStqu7TrLdWCkwkQIECAAAECBAgQKAEPrHwOCBAgQIAAAQLDFnC/Nuz1MToCBAgQILC2gIDR2oQaIECAAAECBwoIGPlwECBAgAABAgQIENiMgAdWm3HUCgECBAgQIECgLwH3a33JapcAAQIECAxEQMBoIAthGAQIECAwSYGqVvT81sxUMJrkMpsUAQIECBAgQIDAFgQ8sNoCsi4IECBAgAABAmsIuF9bA8+lBAgQIEBgDAICRmNYJWMkQIAAgbEKdANGtV3ab491MsZNgAABAgQIECBAYIcCHljtEF/XBAgQIECAAIEFBNyvLYDkFAIECBAgMGYBAaMxr56xEyBAgMDQBQSMhr5CxkeAAAECBAgQIDAWAQ+sxrJSxkmAAAECBAjsq4D7tX1defMmQIAAgb0REDDam6U2UQIECBDYgUBVK/qTVr+1Xdr1dzAOXRIgQIAAAQIECBAYu4AHVmNfQeMnQIAAAQIEpi7gfm3qK2x+BAgQILD3AgJGe/8RAECAAAECPQoIGPWIq2kCBAgQIECAAIG9EvDAaq+W22QJECBAgACBEQq4XxvhohkyAQIECBBYRkDAaBkt5xIgQIAAgeUEqlrR81qXqGC0nJ+zCRAgQIAAAQIECMwEPLDyWSBAgAABAgQIDFvA/dqw18foCBAgQIDA2gICRmsTaoAAAQIECBwo0A0Y1XZpN+BFgAABAgQIECBAgMDSAh5YLU3mAgIECBAgQIDAVgXcr22VW2cECBAgQGD7AgJG2zfXIwECBAjsj4CA0f6stZkSIECAAAECBAj0K+CBVb++WidAgAABAgQIrCvgfm1dQdcTIECAAIGBCwgYDXyBDI8AAQIERi1Q1Yqe25pBbZd2w1HPyOAJECBAgAABAgQI7EbAA6vduOuVAAECBAgQILCogPu1RaWcR4AAAQIERiogYDTShTNsAgQIEBiFgIDRKJbJIAkQIECAAAECBEYg4IHVCBbJEAkQIECAAIG9FnC/ttfLb/IECBAgsA8CAkb7sMrmSIAAAQK7EqhqRSe2OlfBaFcroV8CBAgQIECAAIGxC3hgNfYVNH4CBAgQIEBg6gLu16a+wuZHgAABAnsvIGC09x8BAAQIECDQo0A3YFTbpd2ox/40TYAAAQIECBAgQGCqAh5YTXVlzYsAAQIECBCYioD7tamspHkQIECAAIEDBASMfDQIECBAgEB/AgJG/dlqmQABAgQIECBAYL8EPLDar/U2WwIECBAgQGB8Au7XxrdmRkyAAAECBJYSEDBaisvJBAgQIEBgKYGqVvSc1hW1XdqNl2rByQQIECBAgAABAgQIlIAHVj4HBAgQIECAAIFhC7hfG/b6GB0BAgQIEFhbQMBobUINECBAgACBAwUEjHw4CBAgQIAAAQIECGxGwAOrzThqhQABAgQIECDQl4D7tb5ktUuAAAECBAYiIGA0kIUwDAIECBAYhcAPJblTkjMmufMCI65qRc9unbdoBaObJblskgcl+dQC/TiFAAECBAgQIECAwNQFPLCa+gqbHwECBAgQIDB2AfdrY19B4ydAgAABAkcICBj5iBAgQIAAgaMFZsGiChXV/67jXAuEf7oBo9ou7SZHd5dPJjlnc96zBI0WEHMKAQIECBAgQIDA1AU8sJr6CpsfAQIECBAgMHYB92tjX0HjJ0CAAAECRwgIGPmIECBAgACBxQSqktA5WqeekKQqDR12rBIwqjaP7zS6SJhpsVk4iwABAgQIECBAgMA4BTywGue6GTUBAgQIECCwPwLu1/Znrc2UAAECBPZUQMBoTxfetAkQIEBgaYFVgj9VraiCSLOjtku76RE9t6sX1amLBJmWnowLCBAgQIAAAQIECIxMwAOrkS2Y4RIgQIAAAQJ7J+B+be+W3IQJECBAYN8EBIz2bcXNlwABAgTWEVi2itGyAaNVQkzrzMe1BAgQIECAAAECBMYi4IHVWFbKOAkQIECAAIF9FXC/tq8rb94ECBAgsDcCAkZ7s9QmSoAAAQIbEFg2AFTVip7V6veoCkaqF21gkTRBgAABAgQIECAwSQEPrCa5rCZFgAABAgQITEjA/dqEFtNUCBAgQIDAPAEBI58LAgQIECCwnMAyVYy6AaPDtjtbNry03KidTYAAAQIECBAgQGDcAh5YjXv9jJ4AAQIECBCYvoD7temvsRkSIECAwJ4LCBjt+QfA9AkQIEBgaYFlgkDLBIxUL1p6KVxAgAABAgQIECCwRwIeWO3RYpsqAQIECBAgMEoB92ujXDaDJkCAAAECiwsIGC1u5UwCBAgQIDATWLSKUTeMVNul3XwO4zKhJatAgAABAgQIECBAYB8FPLDax1U3ZwIECBAgQGBMAu7XxrRaxkqAAAECBFYQEDBaAc0lBAgQILD3AosGghYNGKletPcfKQAECBAgQIAAAQJHCHhg5SNCgAABAgQIEBi2gPu1Ya+P0REgQIAAgbUFBIzWJtQAAQIECOypwCJVjKpa0R+3fOZVMFo0rLSnzKZNgAABAgQIECBA4L8FPLDyQSBAgAABAgQIDFvA/dqw18foCBAgQIDA2gICRmsTaoAAAQIE9lRgkWBQN2B0fJJbdLxUL9rTD5BpEyBAgAABAgQILCXggdVSXE4mQIAAAQIECGxdwP3a1sl1SIAAAQIEtisgYLRdb70RIECAwLQEjqpidFTAaJGQ0rTEzIYAAQIECBAgQIDAagIeWK3m5ioCBAgQIECAwLYE3K9tS1o/BAgQIEBgRwICRjuC1y0BAgQITELgqIBQVSt6ZmumtV3aLVv/X/WiSXwMTIIAAQIECBAgQGALAh5YbQFZFwQIECBAgACBNQTcr62B51ICBAgQIDAGAQGjMaySMRIgQIDAkAUOq2J0WMDoqHDSkOdsbAQIECBAgAABAgS2LeCB1bbF9UeAAAECBAgQWE7A/dpyXs4mQIAAAQKjExAwGt2SGTABAgQIDEzgsKBQVSt6Rmu87QpGqhcNbCENhwABAgQIECBAYNACHlgNenkMjgABAgQIECAQ92s+BAQIECBAYOICAkYTX2DTI0CAAIGtCBxUxagbMKrt0m6VRPWirSyLTggQIECAAAECBCYk4IHVhBbTVAgQIECAAIFJCrhfm+SymhQBAgQIEPhfAQEjnwYCBAgQILC+wEGBoSt0KhjNAkaqF61vrgUCBAgQIECAAIH9EvDAar/W22wJECBAgACB8Qm4XxvfmhkxAQIECBBYSkDAaCkuJxMgQIAAgQMF5lUxemuSp7euqO3S3pbk+E4r50pS1zsIECBAgAABAgQIEJgv4IGVTwYBAgQIECBAYNgC7teGvT5GR4AAAQIE1hYQMFqbUAMECBAgQOC/BeZVMbpXkoe1fCpgdMUk52z9txOaazESIECAAAECBAgQIHCwgAdWPh0ECBAgQIAAgWELuF8b9voYHQECBAgQWFtAwGhtQg0QIECAAIFvC3SrGP1Vkl9q+bw5yWU6XqoX+QARIECAAAECBAgQOFrAA6ujjZxBgAABAgQIENilgPu1XerrmwABAgQIbEFAwGgLyLogQIAAgb0RmFfFqD35Lyc5fes/qF60Nx8NEyVAgAABAgQIEFhTwAOrNQFdToAAAQIECBDoWcD9Ws/AmidAgAABArsWEDDa9QronwABAgSmJtCtYnTY/FQvmtrqmw8BAgQIECBAgEBfAh5Y9SWrXQIECBAgQIDAZgTcr23GUSsECBAgQGCwAgJGg10aAyNAgACBkQocVcVoNi3Vi0a6wIZNgAABAgQIECCwEwEPrHbCrlMCBAgQIECAwMIC7tcWpnIiAQIECBAYp4CA0TjXzagJECBAYNgC3SpGX0xyxs6QVS8a9hoaHQECBAgQIECAwLAEPLAa1noYDQECBAgQIECgK+CuAEz8AAAgAElEQVR+zWeCAAECBAhMXEDAaOILbHoECBAgsBOBo6oYqV60k2XRKQECBAgQIECAwIgFPLAa8eIZOgECBAgQILAXAu7X9mKZTZIAAQIE9llAwGifV9/cCRAgQKBPgW4Vo3Zfqhf1Ka9tAgQIECBAgACBKQp4YDXFVTUnAgQIECBAYEoC7temtJrmQoAAAQIE5ggIGPlYECBAgACBfgQOqmKkelE/3lolQIAAAQIECBCYtoAHVtNeX7MjQIAAAQIExi/gfm38a2gGBAgQIEDgUAEBIx8QAgQIECDQn0C3itF/JrlIkvrvDgIECBAgQIAAAQIEFhfwwGpxK2cSIECAAAECBHYh4H5tF+r6JECAAAECWxQQMNoitq4IECBAYO8EulWMHpTkgXunYMIECBAgQIAAAQIE1hfwwGp9Qy0QIECAAAECBPoUcL/Wp662CRAgQIDAAAQEjAawCIZAgAABApMWmFUxqupF50zyH5OerckRIECAAAECBAgQ6EfAA6t+XLVKgAABAgQIENiUgPu1TUlqhwABAgQIDFRAwGigC2NYBAgQIDAZgVkVI9WLJrOkJkKAAAECBAgQILADAQ+sdoCuSwIECBAgQIDAEgLu15bAcioBAgQIEBijgIDRGFfNmAkQIEBgbALvTXI51YvGtmzGS4AAAQIECBAgMCABD6wGtBiGQoAAAQIECBCYI+B+zceCAAECBAhMXEDAaOILbHoECBAgMAiBHxIuGsQ6GAQBAgQIECBAgMB4BTywGu/aGTkBAgQIECCwHwLu1/Zjnc2SAAECBPZYQMBojxff1AkQIECAAAECBAgQIECAAAECIxHwwGokC2WYBAgQIECAwN4KuF/b26U3cQIECBDYFwEBo31ZafMkQIAAAQIECBAgQIAAAQIECIxXwAOr8a6dkRMgQIAAAQL7IeB+bT/W2SwJECBAYI8FBIz2ePGPmPqPJTlfknMnOUeSH09ytiRnTnLGJGdIctokp0lyKowECBAgQIAAAQIECGxd4JQkX0/y1SRfSvLFJJ9L8pkk/5zkH5J8IslHk/zL1kenQwIECGxWwAOrzXpqjQABAgQIECCwaQH3a5sW1R4BAgQIEBiYgIDRwBZkR8M5b5JLJLl4koskuVCSM+1oLLolQIAAAQIECBAgQGDzAl9I8oEk703y7iTvSPKxzXejRQIECPQm4IFVb7QaJkCAAAECBAhsRMD92kYYNUKAAAECBIYrIGA03LXpc2Q/meRKSS6f5DJNdaI++9M2AQIECBAgQIAAAQLDE6gqR29O8oYkr03yj8MbohERIEDg2wIeWPkwECBAgAABAgSGLeB+bdjrY3QECBAgQGBtAQGjtQlH00BVJrpWkqs3lYpGM3ADJUCAAAECBAgQIEBgKwJV2ejlSV7aVDraSqc6IUCAwIICHlgtCOU0AgQIECBAgMCOBNyv7QhetwQIECBAYFsCAkbbkt5NP1Wp6AZJfivJRZccwpeS/F2Sjyf5ZJJ/SvKvST6bpLZX+M8kX0ny9SSnLNm20wkQIECAAAECBAgQWF/gVElOk+R0SX6w2eb4LEnOnuQnkpwryXmS/HSSMyzZ3XuS/GmS56lstKSc0wkQ6EvAA6u+ZLVLgAABAgQIENiMgPu1zThqhQABAgQIDFZAwGiwS7PWwK6Z5OZJrr1gK19N8vYk70hycvO2coWKHAQIECBAgAABAgQITEOgwkZV1fRiSS6R5JeTnHbBqb0kyfFJTlrwfKcRIECgDwEPrPpQ1SYBAgQIECBAYHMC7tc2Z6klAgQIECAwSAEBo0Euy0qD+t4kxyS5XZILLNDCW5K8NskbkrxtgfOdQoAAAQIECBAgQIDAtAQumeTySa6U5NILTO1DSZ6a5MlJvrnA+U4hQIDAJgU8sNqkprYIECBAgAABApsXcL+2eVMtEiBAgACBQQkIGA1qOVYaTL11fJckd0py5iNaeHmSevv4Zc1WZyt16CICBAgQIECAAAECBCYnUFurXaOpgnr1I2b3uSSPS3JckqqG6iBAgMA2BDyw2oayPggQIECAAAECqwu4X1vdzpUECBAgQGAUAgJGo1imAwd5ryR3T3KmQ6bxziTPTfJ8oaJxL7bREyBAgAABAgQIENiSQIWNfjvJDZP8wiF9fiHJI5M8bEvj0g0BAvst4IHVfq+/2RMgQIAAAQLDF3C/Nvw1MkICBAgQILCWgIDRWnw7u/iWSe6X5JyHjOD4JM+0/dnO1kjHBAgQIECAAAECBKYgUNuo1c8fNz9kMp9K8pDm548pzNkcCBAYpoAHVsNcF6MiQIAAAQIECMwE3K/5LBAgQIAAgYkLCBiNa4EvneTYJJc9YNhfSvKEJE9O8q/jmprREiBAgAABAgQIECAwYIGzJzkmyR2TnOGAcb4pyf2TvGXA8zA0AgTGK+CB1XjXzsgJECBAgACB/RBwv7Yf62yWBAgQILDHAgJG41j8Uyd5RJI7HTDcChY9KsljknxlHFMySgIECBAgQIAAAQIERihwuiS/l+RuhwSNHpfkHkm+McL5GTIBAsMV8MBquGtjZAQIECBAgACBEnC/5nNAgAABAgQmLiBgNPwFvmYTHPqpA4b68CQPTfKfw5+KERIgQIAAAQIECBAgMBGBH0xy7yT3PGA+f98EkU6ayHxNgwCB3Qt4YLX7NTACAgQIECBAgMBhAu7XfD4IECBAgMDEBQSMhr3Ajz2katHzkjwwyceGPQWjI0CAAAECBAgQIEBgwgLnbX4uucEBc6xqRnee8PxNjQCB7Ql4YLU9az0RIECAAAECBFYRcL+2ipprCBAgQIDAiAQEjIa5WBdL8tQkF58zvL9t3hR+2TCHblQECBAgQIAAAQIECOyhwDWayqoXnDP3dye5XZKT99DFlAkQ2JyAB1abs9QSAQIECBAgQKAPAfdrfahqkwABAgQIDEhAwGhAi9EM5ZZJnnHAsGo7tHsNb8hGRIAAAQIECBAgQIAAgf8WeNgh26bdKskzOREgQGBFAQ+sVoRzGQECBAgQIEBgSwLu17YErRsCBAgQILArAQGjXcnP7/dRSe4655eqatHvJnnDsIZrNAQIECBAgAABAgQIEPgugcsneXySedWMHp3kbswIECCwgoAHViuguYQAAQIECBAgsEUB92tbxNYVAQIECBDYhYCA0S7Uv7vP0yZ5bpJrzxnO05Mck+SUYQzVKAgQIECAAAECBAgQIHCkwKmSPDnJreec+ZIkN0zy1SNbcQIBAgT+V8ADK58GAgQIECBAgMCwBcZ2v/Y9Sc6b5HLNP+dM8ost4vck+UiStyd5fZKPrvCs7v8keUGSCzftvi/J9Zp2u6tZPyef2PqPD0hy7A6W/PuTHJfktq2+L5XkbTsYiy4JECBAYGACAka7X5BzNzcXF58zlNsledruh2gEBAgQIECAAAECBAgQWEmgvpB86pwr3918qfqJlVp1EQEC+ygwtgdW+7hG5kyAAAECBAjst8BY7tfO0Lz0cvskF1piyd6V5OFJXp7k6wteJ2C0IJTTCBAgQGAcAgJGu12niyV5UZJKRbePjye5mTTwbhdH7wQIECBAgAABAgQIbETgkkmeleQ8ndY+leS6SU7eSC8aIUBg6gJjeWA19XUwPwIECBAgQIDAQQJDv187TZLfSFKVgSr4s+pRAaO7J/m7BRoQMFoAySkECBAgMB4BAaPdrdWlk9TWAGfqDOF1TXL6s7sbmp4JECBAgAABAgQIECCwUYGzNNtCX7HT6hearaLfstHeNEaAwBQFhv7Aaorm5kSAAAECBAgQWEZgyPdr9Syuths75pAJ/UOSjyX5VpLZ9mnnOOD82jqtdiF5U5LuvNuXCBgt8wlyLgECBAgMXkDAaDdL9CtJXpbkdJ3un53kprsZkl4JECBAgAABAgQIECDQu8AJSW7S6eUrSa6R5C97710HBAiMWWDID6zG7GrsBAgQIECAAIFNCQz1fu2sSZ6W5FqdiX45yYuTHJ+ktj+rn03bRz1DrWDS1ZPcdc52ahVIqmd6FTI66BAw2tSnSzsECBAgMAgBAaPtL0NVLnrVnHDRY5PcZfvD0SMBAgQIECBAgAABAgS2KnBckjt3eqwvcn8tiUpGW10KnREYlcBQH1iNCtFgCRAgQIAAAQI9Cgzxfq1e9H/EnMpFr0ly7yTvOaIC0Yzr9Enuk+ReHb+3JblRktoCfN6xTMCox6VZqunvT1I/t9+2ddWlktRcHQQIECCw5wICRtv9AFwsSd20dLdF+4Mk99vuUPRGgAABAgQIECBAgACBnQk8JMl9O73XdmlXTnLyzkalYwIEhiwwxAdWQ/YyNgIECBAgQIDAtgWGdr/2vUl+rwkYtS2e3gSF6mfQZY5TNZWMHta56A+T/H6SU+Y0JmC0jLBzCRAgQGDwAgJG21uicyd5fZJzdrp8UJIHbm8YeiJAgAABAgQIECBAgMAgBOrnoPoStn3UW59XSPKJQYzQIAgQGJLA0B5YDcnGWAgQIECAAAECQxAY2v3axZO8KMk5WjjPT/K7ST63ItgZkjyhs/V3bZV23STvntOmgNGK0C4jQIAAgWEKCBhtZ11O2+zBWjcz7UPlou3464UAAQIECBAgQIAAgWEKzKtkVF/KXjbJV4c5ZKMiQGBHAkN7YLUjBt0SIECAAAECBAYrMKT7tdM0lYsqTDQ73pfk+kk+vKbgZZJUUOlHW+0cm6QKCnyz07aA0ZrYLidAgACBYQkIGG1nPV6c5Nqdrh6b5C7b6V4vBAgQIECAAAECBAgQGKzAcUnu3BndS5JcZ7AjNjACBHYhMKQHVruYvz4JECBAgAABAkMXGNL92gWTvDDJ+Vtod01SP392x7ms6+mSPDHJzVoXvq6pavTpTmPLBIxumOTE1vUPSFLBpUWPqq506SRXTfJzSX6xubAqLFW46i+T1M/a9f8PM/j+xum2rY4vleRtRwykKkU9KcnVWudVX7do+l7XfVEH5xEgQIBAjwICRj3iNk0/qtmTtd3Ts5PctP+u9UCAAAECBAgQIECAAIFRCJzQKTFfg350kruNYvQGSYDANgSG9MBqG/PVBwECBAgQIEBgbAJDul+rF/wf0wL8WLON2fs3hFovxNwmyauTvCXJh5J8bU7b2wgYVeCpxnKnznZw86b65ab6UoWXPnOAxSoBo7MmeVqSa7XaFC7a0IdNMwQIEBiSgIBRv6txyyTP6HRRKeYr9dut1gkQIECAAAECBAgQIDA6gdcmuWJn1LdK8szRzcSACRDoQ2BID6z6mJ82CRAgQIAAAQJjFxjK/drpm0o6N26BPifJHZJUwGabR98Bo6rUVMGeSy45qXc0HifPuW7ZgNFB4aLbJ/mLDVSMWnJqTidAgACBPgUEjPrTvViSd3ea/3jzl/xn++tWywQIECBAgAABAgQIEBilwFmakuvn6Yz+4knmfek5ykkaNAECKwsM5YHVyhNwIQECBAgQIEBg4gJDuV+rnymfn6Se082O+yR56A78+wwY1fZvxye5RGdeFaKq7czenuQbSX4yyRWS1FjaR4WMKoRV1Z3axzIBozMleViSW7caqMpFwkU7+LDpkgABAtsQEDDqT/ldSeqL8PaxyB6l/Y1IywQIECBAgAABAgQIEBi2QL11+dbOEOvFjZ8f9rCNjgCBLQgM5YHVFqaqCwIECBAgQIDAKAWGcr827+fK2rrrpB2o9hUwOnNTuai2apsdFSx6cpLHJfl0Z64VGqpdVx6UpEJBs6O2Jr9vkq+3/tuiAaPamu0RSY5pXVvhot9L8mKVi3bwadMlAQIEtiAgYNQP8mObvU7brd+u+cu+nx61SoAAAQIECBAgQIAAgWkI3DbJUztTqS9I7zyN6ZkFAQIrCgzlgdWKw3cZAQIECBAgQGDyAkO5X7thkhNb2hW2ucaOKuP2FTCqsNAzWnOscFEFfZ6X5FsHfNLqmfD1m5+3axu5Osrm2kne2bpmkYCRcNHkfzubIAECBOYLCBht/pNxzSQv7TT79CS32XxXWiRAgAABAgQIECBAgMAkBf6oU2K9JrmrN04nCWxSBEYoMJQHViOkM2QCBAgQIECAwFYEhnK/1g0YvS/J9ZJ8ZCsK39lJHwGjMyZ5ZpJ29aL7N1uVnXLEHOeFh45tKht9s7n2qIBR/fo9kjyw1ZfKRTv4cOmSAAECuxAQMNqs+qmTfCjJT7Wa/dskF0ly1F/qmx2J1ggQIECAAAECBAgQIDBegVMleW+SC7am8PdJLpDkG+OdlpETILCGwFAeWK0xBZcSIECAAAECBCYtMJT7tQrbPLglfXKS307y8R3o9xEwqi3gXpVkVoVo2QDVFZotzGbXvyLJjZN8sfE5LGBUP6vftQkzzTi/kOQOSV5gW7QdfMJ0SYAAgS0LCBhtFnze1mj1F/UbNtuN1ggQIECAAAECBAgQIDB5gcsneX1nlrZKm/yymyCBAwWG8sDKEhEgQIAAAQIECMwXGMr9Wjdg9OokVdXo8ztYuD4CRndJ8pjWXB7fVBT6+oLzO3uSpzWFEf6mebnnjUlqm7U6DgoYvUO4aEFhpxEgQGDCAgJGm1vcSyd5c6e5hye51+a60BIBAgQIECBAgAABAgT2SuBhSe7ZmfFlkrxlrxRMlgCBEhjKAyurQYAAAQIECBAgMF9gKPdr3QDOshV+Nrm+mw4YfV+SRyc5pjXImyZ59gYHPS9gdLkk50lyXKtyUnV58yQnqFy0QX1NESBAYOACAkabW6BK91621VxtjfYzm2teSwQIECBAgAABAgQIENhLgQ92tkp7U5L6ctNBgMB+CQzlgdV+qZstAQIECBAgQGBxgaHcr1W1ohNbw55SwOiHkzw3yVVa86tnk90CCIuv2nefOS9gVJ7X6oSL6soKNt0xyZfW6dC1BAgQIDAeAQGjzazVLZM8o9PUNZO8bDPNa4UAAQIECBAgQIAAAQJ7K3CNJCd1Zn+rJM/cWxETJ7CfAkN5YLWf+mZNgAABAgQIEDhaYCj3a1dK8prWcGvrrysn+eujp7DxMzZdwejMSZ6X5IrNSPuY27yA0WEwN25CT9313zimBgkQIEBg9wICRptZg08mOWerqfrLvRLSDgIECBAgQIAAAQIECBBYX6De0LxBq5lPJTnX+s1qgQCBEQkM5YHViMgMlQABAgQIECCwVYGh3K/9bJIXJTlva/ZVfaf74so2cDYdMFqmvVXnd1jAqAJNn0ty7lbjVSHq+kk+vGqHriNAgACB8QgIGK2/VvdK8tBOM+dL8rH1m9YCAQIECBAgQIAAAQIECDRfDH+0I3HvJA+jQ4DA3ggM5YHV3oCbKAECBAgQIEBgSYGh3K+dvamo095a+z5znuUtOb2VTl8mENTd2u0BSY7t9LpMeysNOMlBAaMKF5Xjq5Mcn+SSrQ6emOQeSb62aqeuI0CAAIFxCAgYrbdOp03yT0nO1Grm4UkqdOQgQIAAAQIEdiPwPUkukOQ3kjwryT/sZhhH9lr3YbVHelXhqH9mx9mS/HaS0yT585GHlq+W5KJJ/izJR5J860iVfk+ot6sqGP5DzRciJ/fQ3ZTWrwceTRJYS6DCRPdstfCFJD+R5KtrtepiAgTGIjCUB1Zj8TJOAgQIECBAgMC2BYZyv3bq5mWUu7QAnpPkDkkqJLOJ4/RJHpXk80nemKS+Y6qfUbsGywSCFgkYdcNT29oibRYuemqSU5pdXE5sQdav11ZpL90ErjYIECBAYLgCAkbrrc19kzyk1cSXkvxkkv9cr1lXEyBAgAABAmsI1NsztZXOOZLcNclxc364X6P5jVxa92DXS/Kk5ouNuzchnArgtL94uFSSt22kx+03cpYkT09yzSSPTlL3TV/f/jC+o8dt2G6jjx0z6p7AzgR+MMk/JjlDawT3S/IHOxuRjgkQ2KbAUB5YbXPO+iJAgAABAgQIjElgSPdr3bBO7Tpy3STv3xDoBZO8MMn5W+3Nq5K06YDRDzffe16l1W+9wPjmDc2rmplXwehOSZ7chIvqnPq5/AlJbtLqt77DvFHnRcoNDktTBAgQIDAEAQGj1Vfhe5N8OsmZW03MK1e4eg+uJECAAAECBFYROFWSBzUVat7R7AH+yVUa6umaGt9Nm+BTve1UP3zfsqnwU13uMqBSoaxzLTHvfztgf/W6T/q9JI9ofr0qMm3qC5wlhvddp27Ddht9rGPgWgJjF7h/kge3JvG5JD+a5Jtjn5jxEyBwpMCQHlgdOVgnECBAgAABAgT2UGBI92v1/dafJLlEax0qAFTfVa3782M9W63qSPVC3eyoCj7XSfL6zrpvOmBUO6s8LsmtWv3U94zPXvLzVi/rXDnJ3yf52ySvaH3HNy9gNO8lyIsneVHzkues+z9M8vutINKSw3I6AQIECAxdQMBo9RW6Y5LHty6v6kVVmvArqzfpSgIECBAgQGBDAu23iO7c/J3d/ZJjQ10t1Uxtq3rvJHdrrnpNkt/pbIPW/uLhmAMCPIt2elAA6KDru293HdXPQeHqenPqhOYLhvoy55kb+PKmxvLBJP9+xKAqwFX3uP93znlHhX9qe73vW3O7paP6OMrUrxMgcLjA6ZL8a6eK0e82b06yI0Bg2gJDemA1bWmzI0CAAAECBAisJjCk+7V6+a2CLvWSyuz4cJJNvAR3ziS1PVhVUZ8dL25eIPxih27TAaNqvr5brCDP7Kjq7fdK8o0Fl61eeKyq6rWl2eyosNFrm/+zaMCo/YLhrJ0qzFBVjN6w4FicRoAAAQIjExAwWn3BKtF7gdblVZa/Er8OAgQIECBAYPcC7S8RDvoBf5ujrHuuX2n2f//5puPa+/0eST7TGUj3i4d1xrlsdcVNBIzOmuRpSa61zsAPuPawLeNqza/RVK6qNZ/3RtpR4Z+q4FTb6328+QLqn5pxVLnrqjL1qDnr1R3qUX30wKJJAnsnUNtU17aLs+NDSSpY6iBAYNoCQ3pgNW1psyNAgAABAgQIrCYwtPu1n03y/M42ZlXppwoIVNGAVY566aW+c6qXAttHhWrqO6Xu0UfA6ApJ6ruvCgrVsWwF9+72bm9PcoMk/9C0t2jAqE4/W5JnJLlaa+JVDakqLHW/81zF2zUECBAgMDABAaPVFuSaSV7aufTHmjdpV2vRVQQIrCJQbwi8tXXh+5Jcr7XN0Cpt1jXz9jE+6iH9vEDAYQ/CVx1bd87VTr2dUOVYT1m10ea67pYjR815ze52dvlZmhDCFZNctNmOqgbzkSR/leSVSV69xg+Zq06s/k6uYEb9MFZjq89Uja+OLySpz3dtpXVSkvdsYL1XHWdd165OU5+9esj79XUabK6tyjP1g3FVkdnEUYGe2gu9ShTXD/nlt+5R8/yvJRv5yeaLi9s286vx1BZutW/51+a01f7z5K/X/Cy+fMtVPWr9Hp7k9ksaLXr6UX+uzgJS9UbabzYlntttHxX+md3jvTFJtVVVUs6d5ClN2ej6c6IqYtWfEQdVxDqqj0Xnush59XdCfXlVwaj6PFVgTTXNReScM3aBqhz7L51JVKix/o50ECAwXYGhPbCarrSZESBAgAABAgRWExja/dq8Cjs1s/qe557Nd4bLzLS+u7xr8wJh+7r6/rG+9+tWL6pz+ggY1TbhFZSq75BnR323/7AFvjMuk/r+qF0BqXZrqf82+353mYBR9V/Vj2qrtFngqf5btfeYDVU0X2aNnEuAAAECPQsIGK0GXMnga7cuPT7JLVZrylUECKwhIGD0P3j1ZkE9CF83PDH1gNGZmx8A6+2S9g878z6CFSJ4cJI/21Bw5qiP+U80gZPrLjC2autdTZWWKjX7raMa3/Cvt6vTbKqs8GyIm6zcs+Fpf7u5ZYJ3FVas+4MKAdbWaLPj6k2QbQgBlU06td/gqj+Xav/3N63ZQfvzVn/GVVDsU4e0WQHCpyepoNCxze+rb7bOPyz8c+rmi5i7JHloU8Gorq3A268nqYopdX0FxOpNtQrXHRUQOyoQtSZP6outCqvdpxnX7ZLUlnRD2A5w3bm5nsBRAn+c5Oatk16S5DpHXeTXCRAYtcDQHliNGtPgCRAgQIAAAQI9CAzxfu2gStv1Ul5toVYvci7yPUp9t/zAOZWLjvpuvo+AUS1dVdquykGzo76vOup7oVmF9fp5ul5Wq6O2NKtt497camvZgNFpktQuLxW+mh1HufTw8dMkAQIECGxDQMBoeeWqQjArEzi7uu+HR8uP0hUE9kNAwOh/17mCj/WWxOfWWPopB4x+qXkz5cJL+jyuqc7TV0WQ+nu4qgE9tVVJaZkh1psm9U9f4+uOpcIMFZap4EYdFWqYtw3VMnNonzuVgFG9RVQ/5FdQpR0sWvS+YdMVcCo4U8ei+7Cvsn41z3pL6tYLBF0WHc+qgaXDqhgdZnuuJpxziebNq9m+8zOPqmRUW6TNAgwVZKrfD1Vh7KDP8TbuEdtzqkpn109S4T8HgakLzKvqWF+Q/uPUJ25+BPZYYIgPrPZ4OUydAAECBAgQIPBdAkO9Xzt/kioUUN/5tI8K5dT36vVr9UJn9zvW+i60fs6s7cPqu75ZKGfWxiKhnr4CRmdM8rSmgnd7PPXS7B/NqYheoaH6zuiRne8r51WnXzZgVP2Xcb301v7+/bDKTn77ECBAgMBIBQSMll+4epBUb7XPjnfOuSlZvlVXECCwioCA0XeqrVt2dKoBo/Z2Xm2xqlL0+uZBZFU0qiBAnds9NrUF3bzP+EFjq8BCje29TRnZCrfW3tr1A+k2x9ft6/JJTkxSAZpFqsks+/u61qF+CK0f3od6/NsB4Y0ac31JcZsmgDKrklVfNJzQ/FMVcK7SfNYOqzi26YDRbButCrLVP/+xYdyq1FTbc/1WEy6qKmHPO6C6VruUdO3vXsHID84ZT7fk9DK/D9tlouvNqeNab6IdZjt78+t1SW7SvMHVHVqtawXrajx11J7yd+iEzze9fkctVz2VECsAACAASURBVN3P/26SxzYnVvCpwm3bCh4eNT6/TqBPgXck+YVWB/eeU6q+z/61TYDAdgWG+sBquwp6I0CAAAECBAgMV2DI92sXbAI59T3ZQUdVM5q9wFshm4scUm2+vr+9Y5LnH1Fhvq+AUc3hoOBU97vlOu9ycwJSL22+m6vvO9vHKgGj+n7qVk24qd1WfVdalZYWqRI13E+2kREgQIDAtwUEjJb/MPxNkou2LrtTktqf1EGAwPYFBIy+07yqq9UWW+9ecSmmGDA6b5LndIKgB21/Vn8n1p/vFSKtfaNnRwVEyvU1K7oedNmPNWP7ldYJ9cPffZv/3g0H1DZNFfCpikU/3xlf/aBWP8z2eVQZ4HorZla9xQ+H36ndre5Ua1lBjwreVDWNCuE8d4cBo7cmqeo210tSvwc2fVSVsPq9U1WMXn3IlwbtkFp9lqsU9SmdwZRllXSuX69ATxlWgHLRwEz9Xq6ATb2B1Q0LHRT+qbe+ntl8vudtrdYeYnd89WfD7yT5WHPStgNG1W37z5P6M2sbfyZs+jOkPQKrCFS4rqoNzo76MvjnVmnINQQIjEJgyA+sRgFokAQIECBAgACBngWGfr920DZny7LUi4N3TnLyAsGZPgNGNe76/vuJne+zF5nPvJfmZtetEjCqa+dVVaoq27UF2/sXGZRzCBAgQGD4AgJGy61RpZXrS+v2Ufu3fna5ZpxNgMCGBASMvhtynbKjUwsYzdv7uSod1JsU8yqmzDTn7cv9rCZAsGjA4aiPeLfiSJ1fAbGbJnnTERdXkOBJSa7VOu+wiitHjWWRX+++gdJ3f4uMaXZOhT1qe65l/y6u7be+L8nnl+nsiHPP1myh9ddNSeB226sGjCrs1t2qa9khV5WgqlxU61YlndfZSvGwvmvrs8O2YetW7KowUoWIKhDTPmpN6/dCVR76i+ZtsO6bVEcZ/GySFzVfsrQNDwr/1O+nCiP+V5JrJ6kKlYcdFfgrywo/VQjqpObPlrLdRcCo+3v0L5PcOMm/HAXl1wmMXOAsSbp/PlRYuCoAOggQmJ7A0B9YTU/cjAgQIECAAAECywmM4X6tvtOpZ31VPKBepJxVIV9kph9oXmir75wW/Z6474BRjbu+56yXze7X2f5s3pzqpciqsl7bqB00h1UDRtXfrJJ6ezs51bYX+XQ5hwABAiMREDBabqHqLfsHti55eZJrLNeEswkQ2KCAgNF8zHp7oiqrLVt2dGoBo4s3AYPZDzOLBnhK9TJNRaDaaqmOTzd/3tdbKZs42ls4zdpbpiJQhSeqYlGVt50dv5HkzzcxuDltnLPZGm1WQrhCWlXtZddH3cfU3uH1d3NVfvqzI0oSz8ZbXxw8vKkIVb9fDqu4s6k5LhMwqrd9KuxytWb/96rEs2zAZjbuCj3Vdl619VwFdup/HxQCqpBNbW+2zFHVmaq60BcPuai+uKnPZ+3xXr8fKwxWX1TUOlT1n9rSqALc7T+z6praFrDeblpl7tV2BfEqZFOVlerPt28eEP5pv11VVbqq+tHXFkCYff6qHPatW8HFXQSMarjdP1dW/btggak7hcCgBF6W5OqtEdXfCQ8a1AgNhgCBTQmM4YHVpuaqHQIECBAgQIDAGAXGdr9W3wn9cpJ6Ka6+O6vvrep7ndlR31dVJfC3J3l9ko/OqcR91DptI2A0G8MZmurpV23mM9uNpb4Xrxdv63u4+hn6qBc11wkYdau819hU2z7qU+LXCRAgMCIBAaPlFutdSeqB9ewYygPW5WbhbALTERAw+p+qN//R/MAwW9lVt0qbUsDoe5utl2pOs+M+SR7RhAyO+l3QDifMzq2KKs8+6sIFf/1KnS3Xlq0IVNWZai61NczsaIcoFhzGQqd1qy3VD6MV6vnkQlf3e1K7Is4y22jV20m193dVPqofcCtQcsIKXxAsM7tlAkaz4EpVHVrmLarDxrPInwv/P3vnAT1dUZ//59gwalSMDTUqKokoCsSOPdaoEbEBRrFhL1FJ/NsiKorGgljABhakWQBRjAQrxopdVOzYC6goigqW8z8PfEfH692dW3fv7n7mnPfwvr+d+pmZu3OZ5/d8/y2EZG3GZXGWy81ygrI4zRf9e0Sl/h8ZFuRcWtL+Wbi/I8L9ya4jf2zTgTl5Pa+ea6+NYySdPUNgZKGehUX+7TXn9/8wapr8P038W2K/yAosS2CUh4Zzd2zXfV9J32o6GPJBYEUJPDie6an7DhWbhxJd0WHRbQhAoIbAql1YMYkQgAAEIAABCEBg0whwXtu0GWe8EIAABCCwcQQQGDWf8itH+Jq8BOHRmvMjJwTGIIDA6DznFTvJJGeQxNlCGF/in9kC/DoJjK4g6TBJt4rxdxHFWJxgq9yvheDBjjKHtuA5L6vr3i/L0EUcVBWDWDDj/v56oD6maqruRfuEYMRuMMtMN5H0ihDXHSvJYcCaOt34/OPfTrLDjX87yWlWuK6hxthGYOQ2LVy5azjwXCQ64d9CunGLDjlUm58Bdhmyq5ltnOcl123RVptkYY33hUOLpWT3oWtFyDA7CFnI5fTCcBOyFbOTf273I7smJSHV/0V9Djnm+WzrxJb33UK831UES7PEP+btPnu/N3EvmsdoWQIj9+nakhwqM7mb4WLUZjWTd1UJ1IVJ82+d+tlHggAE1osAF1brNZ+MBgIQgAAEIACB9SPAeW395pQRQQACEIAABP6CAAKj5gui+puxvgBzCB0SBCCwPAIIjM4TGNlZ5wEhkMhno03ILZcbQmDkS77bRjgxW7AmS1m7p3xO0vslWThgR42hXErqVqDXxrsy0UIpNNQiV/GFI1Z3HoqqiztSdf2XnGS6jjH//nOouLtJOqlrZQOV2y7cKm4U9r4PlHRKh7p9Ae21YdcaJ4vI9pJ0eoe6SkUuFm4yl4hQdhayrEvyefKSIdD55wjt5rlJyWemZ0l634x9bxGbhTC5GMllbUFtNyE7fH1Z0g9CMNVHdLQI8c8i2pi1dqoW1m3d0dZlTTKOzSPwQUk3z4aN0+zmrQFGvBkEuLDajHlmlBCAAAQgAAEIrC4BzmurO3f0HAIQgAAEINCIAAKjRpjOzWQnjPtk2Z8uyS4OJAhAYHkEEBidJzCyk80FQ3Bx52w6LLjYTdLnG05RH4GRBQIWZlgo0ySkk8MVPVuS41j3EQvMGlrVIcgc3tSQw9jZLiTpHpIswLJ7zmVCcOTvmTZpV0lHZgXeGo4xeaimNvXV5XUccjtkJQGO582CozP6VtyjfC4usnDNa+7EHvV5vT4nHL9czTslParGtbBHE2tftOpylQbs55PDoFlY6PBkpWSBogVsDuuVCwXycq7LQqTvlyqb8XkX8U8SUDkcZZPnVZc2Og6ntljV3czPm6OHbIC6IDBBAtUzzOFxPppgV+kSBCDQgwAXVj3gURQCEIAABCAAAQgsgADntQVApgkIQAACEIDAMgkgMGpO/7uSrpRlv5mkDzcvTk4IQGAEAgiM/iww+qkkO4c4VNFWGevXSLLY5qwG/LsIjPw9cocQESS3ogZNnZvFYZKeEALO3zct1CBf1SHIrjv/KulTDcquShZzf2pF6HpgiLx+O+Agqk5QXiMW4zQRWQzYjT9VlYdFs7joQSFe6dsfu75YIOdwXRYc+fvdQio76AyVcgejoeqcV48FJYtySfJ6tFvIq8NRym2/OURaXebG9TkM7Q1D3OZ5T88Xz5Ndp+rqtSDu+ZIc1nZW8lzvEPOcQsjV5T1O0sskuS8W87neJ4Wor+S+tmyBUd6+x/Z6SY9u+D2wiLVJGxAYg0D1TPg9SX8/RkPUCQEILJUAF1ZLxU/jEIAABCAAAQhAoEiA81oRERkgAAEIQAACq00AgVGz+dtG0lezrL+WdNFmRckFAQiMSACB0V8KjC4QF+BVdzW7fdgdp3TR31Zg5O+Q3SW9ssa1yOIhhzb6rKQ/SNpW0q0kOSRVnn4ZIhkLBoYSGVlk4FBXyc3pI+FAZ0GK0/kilJNFAw7nduP4ucUkH5V0hCSHdPrNiGu3b9UWkR0S/U91PVzSq/pWnJU/v6S9I3Re+vHtJb17wDaaVuW1dstYaxZPeC4fIen4Buu6aRveP2a4b6znj4do5gtNKyjk+7vYhxbkLSItWghtfluMKGKxQOsakiwa+MkMgEMyTk6Vdmd6XTy//Lyy89pLCo5MyxYYWSR3QDg9GZXd7O4l6YuLWHi0AYElErCY+iJZ+/+wQKHlEodN0xDYKAJcWG3UdDNYCEAAAhCAAARWkADntRWcNLoMAQhAAAIQaEMAgVEzWg7V4cvqlN4j6XbNipILAhAYkQACo78UGBn15WtCpX0uhEC+ZJ6X2gqMzN/CpVw0ZGGRnXX8zKy6Jll84FA9vrjP3Y58af/QSrivPsvG/XFolJ2ikhRGzn1zWLJnSrpLoYGTJT1D0tskldxK+vS1a9lqCKQxBASXjnm8Y3TSDlAONff1rp3uWM6CMLdrN5lLhbhoKOeiapfclsOh2g3KIo0hRUa5+MVOY0MJl/IxmI8FhRagDS0wekyDfdNxiv+q2HfCTaptKD4/Y7zH7WI2K10xhHMWjz8yxDd1eX+cfeYyFkFapONkEZr/zHKGW7bAqM7hzGfZtmEYh5pP6oHAoghYAGvhcEp+Hvp5S4IABNaHABdW6zOXjAQCEIAABCAAgfUkwHltPeeVUUEAAhCAAAT+RACBUbPFsL+kf8+yOjzM05oVJRcEIDAiAQRGfy0wMm67zLy14irUJFRaG4GRXYLslpMu3N2uhUx2lbEL0Lzki/2XRz9TPoek8gX4twZYL9XwQAdJelyESbOrh0UYTZNFRg6NNCU3I7tB2VHlRtkgXhqCjLObDqxBvutJekcWcs+isUdJsiBsUakauqy6xiwIumDBTabUV4tRzC39D5CqM5dFRg+cI0Qp1Z8+zwVGY4k9xhS2VJ8PTcfdJV8SBTr049CpKyM/N54n6SHRIbsYWUxZJzLq2saQY72rpGOzCi2Qcoi3c4ZshLogMDECdhjzvkzJ+9Tf/yQIQGB9CHBhtT5zyUggAAEIQAACEFhPApzX1nNeGRUEIAABCEDgTwQQGDVbDB+I0Cwp990lHdOsKLkgAIERCSAwqhcYOVSRXXqekrG3KMThnxz+a1aotDYCo9vEc9AuL06u/56STmg439cNxyKLZVLyJaCFMqVQbqUmHPLM/Uh9s7jqk5JeWBFdOYTbiXHhbvGHL+RzZ6XUji/lXzRgCLdS/+d97vCcFjzZeSUluxfZ4efzfSquKbuHpDdkP39uhEtzyLtFJLtxeax2oHDynFrs+2VJPr94nv9T0mmSHt9RBHaZcCtKoa9OjfVXFRlZAPdgSQ6j1zWti8DIgisLrccQmjmMosPyTVFg5Hn3/vNzNT1bZzkZTUFg5GeshaYWdDrZfdPuXKd3XcCUg8AKENhF0tFZP/0d7+cKCQIQWB8CXFitz1wyEghAAAIQgAAE1pMA57X1nFdGBQEIQAACEPgTAQRGzRaDf4M+d7y4miRfQpIgAIHlEkBgNPsi3iF97Dhz62yKSk4sTQVGFwonD4s6UmrroOPvH5e3cCel40NM8pOey6q6LiwKuXjmxHNIiBiqbkl2w/nnCH10g6wPQ4dw6zq8qrgh1ePwcnZp6ivMyvt1fkn7SHpy9sP7SzK7sZPXxk0k2T0wzYPX8hMl/Sgad549Jb06hC4WIeVuLU366DoeG+3UCfCq4dJc/8MkOXRWl5QLjDxn+SV4l/rqyvh8crCk64wQIi09H8YU/6TQf0O1cbkQ1XxI0mdCJFgn/rFTlh3BbijJLmezQp+ZeXUf1gkQpyAwukKEREviCod9vHcI9IZab9QDgakR2FrSN7NOOTSqn70kCEBgfQhwYbU+c8lIIAABCEAAAhBYTwKc19ZzXhkVBCAAAQhA4E8EEBiVF4Mv6b+XZTtT0iXKxcgBAQgsgAACo/lOHzuHyCg5+XhKHJrMQo26kF9NBUbVi2vX67Bs724551WHjR9GGLNPtaynmr26LvLPm7gR+blvkYH5pfT+ED99v2ffuhbfQtITQvyU13FgzOc8QUSXNi8iyaFlLOJJqcsct23b43Sbzwphr4U/djGyEK26Zi8rye5Udp56Z5RLAqQm7V4/HF6uEi5G3hdVjnYD2ysEda6zD+9cYNSkf33z3EySnZeGSqsoMEph/n4QLl9fD5eyN0naPhNhWVj0tgB1N0knFaDlTmJ14rQpCIz83PdzLDmAeUi3lPTBoRYE9UBgogR+EaLi1L0rSVrWd/dEEdEtCKw0AS6sVnr66DwEIAABCEAAAhtAgPPaBkwyQ4QABCAAgc0mgMCoPP92/3hfls2XTv4tdxIEILB8AgiM5guMLNZwKCMLJFKa58bTVGBUDUH2kXAJ+XbLJWGxpp13HFotpfuG60bLqv4i+yyBURtxSF0INwtf7A6z6GR3FYtfnlFp+C2SHtPDUWfeOKpiGK8bC4w+NvLgLdzwmnUoNK8nh0A7StIfZ7Sbi+jMaD9JTUK42dnmVSEiKzl75WIS5/U6+EIHDjlTu+mMEarKa2WHCAU4lsCow9BbFxnKwciOU68MIZnnzcKDOvGPn5UWstnRqqkbW76GPidp1yyE3hQERhcOYV4eTnGI52vryaQABBZMwM9piwZTsjOhRcIkCEBgPQhwYbUe88goIAABCEAAAhBYXwKc19Z3bhkZBCAAAQhA4FwCCIzKC+HBcQGech4uySE8SBCAwPIJIDCaLzDyDF1V0qGSzColX77Z1eJrlSlsKjCyY0wejuqtIbrw5X2bVBeG6+kRmqtNPdW8dQKjU8LB5PMNK3bf9pZkJilZkOKwbnXuTw2rbZ3NLiQW3FhIlKcxxUVuJxdI+N9VAUXrgbQoYEGPOR8n6bOFchbUWBjy6BAk+fu55NqTuxLVuc/UNWkxyVMlvaxm3zQdWi4wGkvoMaawpfp8aDruLvmGEBjlAptnSvIf/0+uWYxuI+mYcK28l6QvNuj4tuFqZfHfiVn+MeehQbf+lKU6Z0+R9Nw2FZAXAitI4LAQPaeuL0scvILo6DIEVoIAF1YrMU10EgIQgAAEIACBDSbAeW2DJ5+hQwACEIDAZhBAYFSeZ4dpyS+YfdH7tHIxckAAAgsggMCoLDDyNOwm6dXhapKmpS5UWlOBkUUcFi2l1Ed407TNNsupTmDUpY+u510Zt65OTW36nue9TDiQ5CGO/Pkbw5VqDAec1P4yBUZteVnk8bpwF7Twza41P55Ric89u4erjcVbDr1m4dDZbRvtkH9dBEbvlfRwSWd0YFAqcvd4Vg0hMHLoO4vCdwqnqrdH47PEP1uGQ9kusb9eHIKkUp8tZPL6yf8H2lQFRkMIOEs8+BwCyybw7Hiup37sI8lrnwQBCKwHAS6s1mMeGQUEIAABCEAAAutLgPPa+s4tI4MABCAAAQicSwCBUXkhvFbSA7NsvlTzRTUJAhBYPgEERs0ERrnLS5o1O7dYuJI7ETUV+4wpMOoiBKquRIc3s6vSNtkHT5BkwUCbdA1JR0q6XhSy45PDuTV1QWrTVjWv+24RmMOS5ek1kp4k6Wd9Km9QtspwkQ5GDbr3F1mqoiGv4+dJ+n1NRXnou5IYqW0/SvnXRWA0hPhnFqv0bBmijdtJOqHGfWue+CeFVHuPpD0k/bA0qTM+n4rAyE5gDhuYEgKjjhNKsZUikPZx6rQFqA9aqRHQWQhAYB4BLqxYHxCAAAQgAAEIQGDaBDivTXt+6B0EIAABCECgNwEERmWE/yPpX7JsDg30jnIxckAAAgsgUBUYDSUAyYUAaRilkEZVxxeXu1mDcE1tMVXH3PQi3oIVO9/cKGvQoaQ8rm/Fz6YgMHL4HvfjD23BZPnr5qI0f3XN1a2DMeY0b9vfy3ZcOUDS9pVO7SvJf87qwaZp0bHEe03bb5svF9HNCnuWi7a+HeFOS+HU2vZjXv669TRk/dW6hl6r6fnQ9JnTZWxDCYzyEId+7j1KkteF0zzxTy6ss7jv3V0GUWnDosSfh1Dx5vFss3B9DAeoanerYlAERh0nlGIrReBfJSXHMnfcToR3WqkR0FkIQGAeAS6sWB8QgAAEIAABCEBg2gQ4r017fugdBCAAAQhAoDcBBEZlhJ+QdP0s240lfbxcjBwQgMACCFxT0pslXSdra4hL9apzjasvCVSmLjDyGOpCpeUhoqYgMBriAryLQKxuuS5aYOTvZIdnsuOIwzulZGGEQ768ZEGhvNzuKjkYJU6XC4fBnSVZQHR/SSfGh/lnswRIYz+y1kVgZPcsO1r9bgRgDgu4o5o5s81rfitJh0i6raSqe9k8gdElJB0UTmVtxY4WuV1e0g6SbhmOKQ7DV02LDLX45BAlpj4M8XwdYdqpEgKDErCQ+mNZjZ+UdINBW6AyCEBgmQS4sFomfdqGAAQgAAEIQAACZQKc18qMyAEBCEAAAhBYaQIIjMrT93VJV8+y/YMku6SQIACB5ROwCOPwcHxJvbGI5k09u+aQWHYq8yV1SiXh0ioIjC4q6fmSHpmNy2ILO2w4lFBTgZGd3PLQag5HtqekX7TkfqEIZeUwPik9RZIv9vuki4QYx31KqUuItKogxKzsapJfXPbpZ172AiGIcRi3XJRgMcdjIlTbH4dqrEE91fU85RBp+XC2leRwOL5gthjYzjVfrqx7h5izsK4uhFoDNJ2z5OvpoZKO7lzT7IJXk3RwiC5Lz6y2zVefD23Lt8nf1yUphUdziDO7mXwqa3yewMjnYo/TIic7H/l7oE5IdTFJFqL6u+KfJN0kyswbo58b/xd/PpA5KrXh0jZv02d623rJD4EpE7Bb3VezDn4j9uuU+0zfIACB5gS4sGrOipwQgAAEIAABCEBgGQQ4ry2DOm1CAAIQgAAEFkgAgVEZ9mmS/Bv1KdkFwT8jQQACyyeQu02k3vhC9TmSqi8zbXpbDStzsqR7h1BhVj2rIDBy33MBRhrL+yXdLxw3npUNcJbbRVWA5ct7C7ssyGyTtoxL/DtnhYYQiLm6qnOHhTsWlpzTooPVOe06zlKTFhdZZOW1m4uLviLp4eHC02c9l9qv+7zq4rUqAiOPxe4xbwgXKPf79HCy8WeLDDNX5ZoLjEqOaF3mzGXmiWe61pk/W/18sHDLz9gUcqxvvXn5W0nau6eD0RYhKHuspDrxY4mRw6ulEI3nk+R5s1uenYks2rJ4LXcYq47fXCxusCDd+9lhdt/X8tkzFNOqwGgIAedQfaMeCIxF4LKSfpxV7u8A/4wEAQisBwEurNZjHhkFBCAAAQhAAALrS4Dz2vrOLSODAAQgAAEInEsAgVF5IfxKkl0/UvJvrZ9VLkYOCEBgAQR8EbxPiElSc8dIerCkMzq2n19OpyqaOPSsisDIz30LqOzOkScLL+yQ87Tsh7MERleQdJgkiwFSsrPPu1syr4bhqnMbaVnln7InB5P0A4sidpd0aosKq3U0WQctqj83q8VFFhGZfy4uSu47ufNK27r75F90eLg+fa2WnRVq7kBJT1zid/i6CIz6ugvNm+sk7uzTxrUlvSXElHYxs6NTnkoCo5T3hpLeJelSczrsUHwWsX1Y0kmSTpH003C+tJPe9iFK8ueLTg7ZZmHlw7KGxxK2LXpstAeBeQT83ub3t5T83ub3NxIEILAeBLiwWo95ZBQQgAAEIAABCKwvAc5r6zu3jAwCEIAABCBwLgEERuWF4NAYvgBO6YJLCKtS7iU5ILC5BKrhuuweYTeePIRXGzoWvRwZl9OpXBNXpFURGHlMvnzzxfNDMjDm9pvKb/nPEhjVhTZ7VbjwuI4myeIwiz0srEnp+Ji7nzSpoJCnTgRVJzaYVU2d0KzJOmjTdX8HW/T0yoq4yOHqHr3kcJx1YeZ2lvT2NgNcUl5zvb6kl4XbjLvh9f0CSftNRGD0mXBWGhqRRSV22rFYbawQaX3EP6Xx9hUYee7tBuYQeLNEhU0FRtVnuufMYqIPSfp8OLb9fIZbXtM2Sjz6fF7n8Df0mujTP8pCYCwCfm/LQxs6HKbf30gQgMB6EODCaj3mkVFAAAIQgAAEILC+BDivre/cMjIIQAACEIDAuQQQGJUXAgeiMiNyQGCZBLaSdEgWAsl98cXyA8NNok3fLLx5vqRHZoXsqnO3cKeYV9cqCYw8DodKOyIcNmaNa5bAyPlvI8luUcl1xwKOe0qyOKZJqhNy7RXCpyHCgdUJmOwiYgePbzXo4D9LOlSS15dT03XQoOo/ZbEIxq5Iebild0p6lCQ7oywz+XzgUFX+k5Kdliwkm3LyHn6EJK/d3BEq9fm4GJPFIkOsszYs6lyh2pRvm3doMUkKt2WXnjeHILFtn0r5t4s92lXEtHU81xzGzO52z8zCnaW2m4p/PF/eo9+JZ0ZT8aTbadpGiUefz6siyyahPvu0R1kITIkA729Tmg36AoFhCbC/h+VJbRCAAAQgAAEIQGBoApzXhiZKfRCAAAQgAIGJEUBgVJ4QDkRlRuSAwDIJ+Dn2WEn7Vzphp4n/lPTeCP1V6uNVw03HjjJ5shPGUyWdXahg1QRGs0Kl5cOcJzDaMsQm98oKfEXSQyV9sMBqG0kvl+SwailZFGbnqa+VJqrF53Vz4tBwFjKdPqcei69el7nfOGvTddC0e3X8ugrjmrbZNt+u4eaVytn16kmSzmlb0QLyn0+SRWF2xLpBtOdngOfaYi0LB3eJn1sM53BpntN562DobjtEjwVudpbJk8Vwt5Vk1ygLzIbie/TA+ykJjIbmUldfV4HRP4Wo6DohePxkTeWLEP8soo3SPFxP0jsykaTXlp+xXcOHltrjcwhMiQDvb1OaDfoCgWEJsL+H5UltEIAABCAAAQhAYGgCnNeGJkp9EIAABCAAgYkRQGBUnhAORGVG5IDAsglcJsQuSUCQ98eOJa8JV6OfZiEOHULDDhXbS3KYNQuLN34OYAAAIABJREFULlUZSBvBx6oJjDzUi0cYqT1mTOA8gZGL3FTSYRUHnp9JerakV9eEonLYsTtJem44fKRmLfiwO44dlWa5ytTxLfVvVgiyT0h6iqT3VcRnXhMWqViM4nWRkoUqXh92bpmV2vYvhYLKGVic5fB8U0l2mbLDkgVhTlMUKFhYtJOk/yfpLtHPOgGR157FcF6byTHKgjiHUbPo7MwlQbew0S47aQ96XTqMW0nQmLrrZ58FSj9egCPTnSXZYagu2S3n1hGa8lcDsPxFOIh1qctrws5jZuLQSNW0CPHPItooYa4KBP3ctUjsD6WCfA6BNSDA+9saTCJDgMAMAuxvlgYEIAABCEAAAhCYNgHOa9OeH3oHAQhAAAIQ6E0AgVEZIQeiMiNyQGAKBHyhe3CIXoboj0UlDrX00YaVraLAyEOrC1WWhtxVwOPyFhrZPeqzcaFtV6BbVcRIqR274thNpk4MkPK0FfCkchYN2cXmeTXz6DBZ75Fk4ZnFZhaauZ08NRE/OX+b/tm9yGu1ThDXcLnVZuvq+jKrTTvtHBROMM5jdymHwft8n04OVNaCIQtaHifpDlmdZvDfkk6c4VxmQY/XtceRQqjZ4SgJjU4bqH/zqvHZyyInh8J7WNaPWcK3WXXlIR0tlnpLhC6zEG7eXhpyiFeW9ABJ/x4CzSZ7ObXvObxah/Bjffu/CPHPItoorbFqiMOdJb29LzzKQ2BFCPD+tiITRTch0IEA+7sDNIpAAAIQgAAEIACBBRLgvLZA2DQFAQhAAAIQWAYBBEZl6hyIyozIAYGpEPj7EBdUw5y17Z9djxxe7cstCq6qwMjfA3uG41B1uCWBkfO7/N1qXImaoLMI6WnhMFUSRLQR8FTbtpDB7kDPycQcTfpn4ckTJB3TwB2mTf9uE3UmgUuTvjTJM7TAyHPr8ID7ZI0vU6Tg/lwuxEGeT4fBSunkWIMOC1Zy/3E9O8bay0VeFpN5ru2+Zfey0ppsMid5HovdbhRr0e2m+Z/n+jWvDYukXluzpr1uD5X0pnDdWtQ43O5LYz+bZSk5RKIdsszBYr/jJZ0Qf7eD0VhpEeKfRbQxj09VHOj17O/FU8eCSr0QmBgB3t8mNiF0BwIDEmB/DwiTqiAAAQhAAAIQgMAIBDivjQCVKiEAAQhAAAJTIoDAqDwbHIjKjMgBgSkRsJjkthEy6eYtO9ZGpFCtelUFRh6HHXVeFSGk8nE1ERil/HXOMPPwHyJpX0l2XmmS2gh46upLohKHo0qhtOa1a6HJs8KBaej+PT7CYDWpt02eoQVGbvuGkt4WIaf87xdLskvNOW061iNvEhXdTtL9JVmclSe7/rxAkkWBv2nZTgqvZhFZ1U3K69IiHQuWvtpDbOQ2vDfuI+m+FYes5Jz0+nDRatn9c8V9Dut4Y0kOh+UQZtUwj36mWTD1Zkl93JksjvoHSXevGYfbeEWES2waau5iMW8OjViX7ED1PzGvffjX1b0I8c8i2pi3Xq4n6R3ZvrXw64kNxHdt1yD5ITBVAry/TXVm6BcE+hNgf/dnSA0QgAAEIAABCEBgTAKc18akS90QgAAEIACBCRBAYFSeBA5EZUbkgMAUCfhi345GN40/DtG1feUC/mMRnucjEc6rz0X2KguMPH/XDzcRh25KqY3AyGX8nXIlSXeKcGh2iUkhxyzYsEvJB0I48L0GrkD5uuorMEp1eV1cKwQlXhs3iDVhx5WTIrSWxUVfmhFia9Zab9O//wrx0tD7ZgyBUdUJxfP3b5J+MHTns/ouFO5EFhNZ0GLXn2qyoGj/mK++Dj1et9eMcGX3qxHpeO1aaGR3HQuaziqM3f23GMf7wKKi3GnJRV2H++4xNBXkNMHtdneQtFtwy/dycmd6Zbgz/bFQYS5esnDJY6mrr6/b09/EfrQY1KHuvCerzl5DOzItQvyziDbmTaFD73munTz3FtA5ZCUJAptCgPe3TZlpxrmJBNjfmzjrjBkCEIAABCAAgVUiwHltlWaLvkIAAhCAAAQ6EEBgVIbGgajMiBwQgAAEILC+BB4s6aBseGOGSXtQiG/qwsfZKceuQnbjseik+v08xAxcPByu3I+qW1Kq3+Kgp9Q4Jl1Q0l4RXrHqJOQwaG8Mlx8L7fqKokpjtdjI7lMPCXFJzvNISXYOqoYhO7+ku4ZAyaKuXFCU2rNIxfztatXHEWlW/y8aIqk7hqNaEiim/F4DduN5g6TflSDM+HwR4p9FtDFr+J7rAyRZLOdkwaT38BkdeVEMAqtIgPe3VZw1+gyBZgTY3804kQsCEIAABCAAAQgsiwDntWWRp10IQAACEIDAggggMCqD5kBUZkQOCEAAAhBYXwJbSXJIO4cedBoz3NIVQ4hz62jL7kFvCVHLKQsQ5qRZTKHZLLi5dyY2KrnB5P23qOjYYNfE+WisFXTZGMNDw03JrkqHzWjsupIsQLLjm5PHYFGRBUXvk/TjkYRddd2ZFZZtXv+bMFyE+GcRbcwaazWs4Z6SDm4ChjwQWCMCvL+t0WQyFAhUCLC/WRIQgAAEIAABCEBg2gQ4r017fugdBCAAAQhAoDcBBEZlhByIyozIAQEIQAAC60vAZ4XHhrOQR2mhz70kfXGkIdu9xu45x0v6bstQdSN1SVtGOD2HPntdIUyaQ6I59NdnJZ0zVoc61Os+7RQh2maFZrOL0e6StpDk0JHfmMgYLDay6Mlh1OxedHqH8acidvhxuEzX+QVJP+lR16yii2ijrm3P396SHIbR6f3hZPT9EcZIlRCYMgHe36Y8O/QNAv0IsL/78aM0BCAAAQhAAAIQGJsA57WxCVM/BCAAAQhAYMkEEBiVJ4ADUZkROSAAAQhAYL0JXDXCk900hulQYC9eoJvNetNldBAYhsDWko6Q5BB3TnatcnjDMcIJDtNjaoHAOAR4fxuHK7VCYAoE2N9TmAX6AAEIQAACEIAABGYT4LzG6oAABCAAAQisOQEERuUJ5kBUZkQOCEAAAhBYbwI+LzjU0qtjmDijrPd8M7rVI8AeXb05o8fjEeD9bTy21AyBZRNgfy97BmgfAhCAAAQgAAEIzCfAeY0VAgEIQAACEFhzAgiMyhPMgajMiBwQgAAEILD+BC4r6TWS7hpDxR1l/eecEa4OgStKeqOkW0v6ZbgXHbk63aenEBiUAO9vg+KkMghMigD7e1LTQWcgAAEIQAACEIDAXxHgvMaigAAEIAABCKw5AQRG5QnmQFRmRA4IQAACENgMAreX9FZJfysJF6PNmHNGOX0CVfeiQyQ9RtKZ0+86PYTAKAR4fxsFK5VCYBIE2N+TmAY6AQEIQAACEIAABGYS4LzG4oAABCAAAQisOQEERuUJ5kBUZkQOCEAAAhDYDAIXkPRMSU+J4T5O0kslVb8rN4MGo4TANAhcVdKhkm4q6RRJu0n6/DS6Ri8gsBQCvL8tBTuNQmAhBNjfC8FMIxCAAAQgAAEIQKAzAc5rndFREAIQgAAEILAaBBAYleeJA1GZETkgAAEIQGBzCOShmD4naVdJX9mc4TNSCEyKgEV/T5K0T/TqfpIOQ/Q3qTmiM4snwPvb4pnTIgQWRYD9vSjStAMBCEAAAhCAAAS6EeC81o0bpSAAAQhAAAIrQwCBUXmqOBCVGZEDAhCAAAQ2i8AtJb1B0lUkvUjSUyWdvVkIGC0EJkHg+hG20HvxQElPlHTWJHpGJyCwPAK8vy2PPS1DYGwC7O+xCVM/BCAAAQhAAAIQ6EeA81o/fpSGAAQgAAEITJ4AAqPyFHEgKjMiBwQgAAEIQAACEIAABCAAgSkQ4P1tCrNAHyAwDgH29zhcqRUCEIAABCAAAQgMRYDz2lAkqQcCEIAABCAwUQIIjMoTw4GozIgcEIAABCAAAQhAAAIQgAAEpkCA97cpzAJ9gMA4BNjf43ClVghAAAIQgAAEIDAUAc5rQ5GkHghAAAIQgMBECSAwKk8MB6IyI3JAAAIQgAAEIAABCEAAAhCYAgHe36YwC/QBAuMQYH+Pw5VaIQABCEAAAhCAwFAEOK8NRZJ6IAABCEAAAhMlgMCoPDEciMqMyAEBCEAAAhCAAAQgAAEIQGAKBHh/m8Is0AcIjEOA/T0OV2qFAAQgAAEIQAACQxHgvDYUSeqBAAQgAAEITJQAAqPyxHAgKjMiBwQgAAEIQAACEIAABCAAgSkQ4P1tCrNAHyAwDgH29zhcqRUCEIAABCAAAQgMRYDz2lAkqQcCEIAABCAwUQIIjMoTw4GozIgcEIAABCAAAQhAAAIQgAAEpkCA97cpzAJ9gMA4BNjf43ClVghAAAIQgAAEIDAUAc5rQ5GkHghAAAIQgMBECSAwKk8MB6Iyo3XJcVFJN5D0L5LeKOkL6zKwDuP4G0kXk/QTSdU90La6O0vaLni+s23hNcpvnveVdAlJR0v62hqNbQpDYf/+eRaG2L93k/QPkj4i6aOS/jDQJOf74ERJHxuo3r7VXEDSPWOcx0n6Td8KKd+JwMUl7RTr7swWNdxc0tmSPivpnBblSlm9lx4W9X68w7q4gqStJJ08cL9K/V7lz/0sv5Wk20l6saRvL2Ew55O0paRfSPr9Etqnyf4EeH/rz5AaIDBVAuzvqc4M/YIABCAAAQhAAALnEeC8xkqAAAQgAAEIrDkBBEblCeZAVGa0LjluKekNkq4i6eWSntjhMnHVWPgZ4AvdrSVdS9JNJd1E0o6SfJl6vwGEMP8l6VmSni5pnwaA/lbS9pJ84T9E+nlc7pYEEttKulzLBn8s6ZSGZf5O0mGS7iDpZpI+3LAc2ZoRYP8Ou3/Tvn2VpMcP+CzM94EFd94Ty05+Du4u6ZWS/Px5k6RHSvrZsju2Au1fKJh17eovK8Kb20g6JkRte0jyM7aULAQ5WNIukvaMv5fKNP38H2M9+DvpHiEObVrW68p750WSXi/p0ZLOalq4Zb4t4nv7wi3LjZn91I7iIAuyDpF0W0mPk/TSAYTOTcbptXwdSV6Dd5d0+RAdfrJJYfJMjgDvb5ObEjoEgcEIsL8HQ0lFEIAABCAAAQhAYBQCnNdGwUqlEIAABCAAgekQQGBUngsORGVG65LD+8GXk6+W5EtPu1mcsAaD82/i2zXnkpKuJskXpteOi7QdCpfDvhh9ajhDdEXRVmCUX+h2bTMv11QgkfrZps2moinXicCoDdn2edm/f82s6/61a4udQ+zc0maNN5m1qQmMvG4sTNkvxKUWVj6whXCwyZjXOY9FqR/qMcBcbHl+SXtL8rN4r1iDTRz0kijpSyEUs7BlqPRgSQeF4NYitDZ150KZtuKktv3P91XbsmPl7yMgTNzfI8lCsx8O3EmLiS4b7oo3DtHvDWvOQ12foQN3l+o6EOD9rQM0ikBgRQiwv1dkougmBCAAAQhAAAIbS4Dz2sZOPQOHAAQgAIFNIYDAqDzTHIjKjNYpR+6E4N+gf4ykNmFaxmbh8EJ2KkjJLj/XkHRBSQ4rYhee9Fv4l5a0TVyaN+mXRVUOL+OQRQ6J9GVJ3xrAuWTVBEYOx+LwZX+cA80uVxZCtRFf5BfADsP3iQaT8usB+DdoZm2ysH+H2b/m6DCRDm/4cEkW6bVJFihZpPO9eJ6clhWeksDIZ6BdJR0g6VIhIkFc1Gamz3PNGkpgZCe9IyTZhcfz8pUGXfH34fMlPbalKKlB1ed+p9rN8AHhvvfMlqECxxbJ5GPwnjWHKzcZ2Iw8lwkXpCbfgU2aOVDSsU0y1uTJhcY7S3p7oZ78bGRR9VXjTORiV5fk85DZOOxj6Vz0GUkO5/qOEULudcRBsQ4EeH/rAI0iEFgRAuzvFZkougkBCEAAAhCAwMYS4Ly2sVPPwCEAAQhAYFMIIDAqzzQHojKjKeTw5ZJ/W95OPX3TLSTdKVyMXjvAb84f3THMWN+L21kcfHn4RUm+RLPjg8U035R0RkFU05VrH4HRIkOJtQkJ1XZMZtfFYaKPA0TX+VpGOfZvc+qL2L8W0B0uaSdJTS73q723UMHlHeLoCeFEk/JMRWBkceb9o28OizZk+lwLgcyQ7S67rnnPxdwVa9ZzLQlyHEqzqZjHrjNvk/SdEdyLUt3mejdJJ7UAfMUQ6d06hE8Ov9omnS3pV20KDJD33yQdGoLCIcMidulavl4cIs0ha81kVnJIs6M6NOQwiBb7OmTp/0U4Vf+siXNWh+YoskACvL8tEDZNQWDBBNjfCwZOcxCAAAQgAAEIQKAlAc5rLYGRHQIQgAAEILBqBBAYlWeMA1GZ0RRydBFvLKrfXUUyXQRGyXnAF5OfjgvKL0j6ebgR/ULSOYsaeLTTVoyTOxd0ZddliAiMulAbpgz79zyOU9m/15X0VkmXl3T7cCHKZ9qCnO3jBxbT2P0sT6m8nUJc/t3Zh1MQGFm84BBcFi0MLS7yUBEYSRYJ5akkMHK4qteEu8xukj6fFfZasxvWTyt12r3oOTGXj5NkIUo6s10uHGsspP19h8dUHq7t9ZIeLemshvW4rIV1dhTqmtq443Vto1puGQIju6RtN2MASex9iqQ3z3Dz8/nGbkO5KLJaXXqu+ufJveh1kp4sye5qiImGWkHTqof3t2nNB72BwJAE2N9D0qQuCEAAAhCAAAQgMDwBzmvDM6VGCEAAAhCAwKQIIDAqTwcHojKjKeTIL619oXj6kjvly9Qd4vK6q0gmCYzsMGQ3h+/HmH4cl2JpiA7lZeHQvJBey8SBwOg8+oRIm70K2b/T2r+3k3TCHKHMNePC38+culBWd43QSCdLuneEW0yzv2yBkUVTFn7cLzpk9xKHQuorvNwxWLjaYyQ9bALfQ4t+7vdxMEriln0l7Z2JgpIT0NUiDFoeKssClCNjfXk+03ekz7Z7Snq1pMMkPaJGBFdic21Jb5F0JUm7SHpvqUD2+fVDoGfRS9e0KQKjtGb6cvKcX1ySncmc6hygcpGbwz4u26Wp65gp14wA72/NOJELAqtIgP29irNGnyEAAQhAAAIQ2CQCnNc2abYZKwQgAAEIbCQBBEblaedAVGY0hRzLvrSuMhjChScJjFbdDQOB0XmrI1+jXUVnU9hrY/SB/TsG1e51WhzzSkn/K8nCj6pzzLxnk88VFoj4j12QLPSwADKlZc21+3U9SftLcv+dLCCxyCAJU7oS21aSHVFuJOnjkh4oya4rm5a6CoySiOhSFcGanYDsMmXR0ftDFJbmymKSl4X4x+KiYzPYqT4LfaqfNZmTvN1DJD1G0plZwfNJuuCMkF0OD2jxikVJDrnlvWSXnCbpQSF+syNYm367f3dp0kAhj/tuoVxy/BlCtGz3RDsFOQxrXerb9+NiHTQZPgKjJpTWJw/vb+szl4wEAlUC7G/WBAQgAAEIQAACEJg2Ac5r054fegcBCEAAAhDoTQCBURkhB6Iyoynk6HJp7QtKXzb74vAgSV8a0AVo0wRGKWRScg/I18R9JD0kwt8cXrNYfivJrlN2HHDK2b08QuN0WWPfkXRUC2eSRYZIQ2D0lzPK/u2ywscpY3GFw1tZFDDL5aMqMPpRhBnys/QS8Ty9p6TnSvK++kPW1S5z3XekFw0XG7vCpJBozwvhSjW8W9u2HIrLnHYOYYZDdb2tbSVrkr+LwMjn0MfGd3E1zJlD7dmhyC5CueDGZSx8e6Mkf0dYhPSbYJiHJ7OAzAKfM1ryzdv1OrabV54sXDpU0vGSXiLp1PjQ338Ovee15eS1VVe+rju561F1TKXu93UBKtXf5/MpCaQRGPWZydUry/vb6s0ZPYZAUwLs76akyAcBCEAAAhCAAASWQ4Dz2nK40yoEIAABCEBgYQQQGJVRcyAqM5pCjraX1vmlpvtfvdjsO6ZNExjl423LruqS0qeuvO22IVAQGLWdueHys3+HY9m3JgtwDghBx1NCJJTCD/mzrSXdStKzKg3dN8JRWZxh56JtQnSTh7RykbZz3Wc87rcdWRxiMnd48TPHosfv9qlckh1fXhSsLCZ5uKQjQmzVs+qVLN5FYJTEPF/IxEB2CLILketL4lQ7TZ0VVFIZC9osPHIYUScLfG4dYla7ITUV9+Swt5D0nBAK1X2H5J/nrkpea7uH85f3yQ8lbdUwXF7uevRhSd5L32qxAhJ3l7Xo6XctyuZZt4u2+9bjOi0Ke/ScMIsdu9irGAKjXvhWrjDvbys3ZXQYAo0JsL8boyIjBCAAAQhAAAIQWAoBzmtLwU6jEIAABCAAgcURQGBUZs2BqMxoCjnaXlrfUtIbJF0lwuR0cTmYN24ERs1XxTyB0ccqoWma1yqdFBfFdkhqkvoKjIYSRlX7+h5JdoE6vckgVjQP+3d5E3cxSRZN2NHNz0OLIrwXHPbr5OznpR7eX5LDSaXwanYlszikKpTYMkQYt5H0UElHlyqW9OvMoaZB9nOzWLRhN5lHZq5FDltmxyGLT+xKYwFEEqc0rTflcx12qvEYnZ4UYqPft61ojfK3FRglYY0dsV4qyQIQO/ncIObIaDxnu0n6fHBKjlE3Cacth0xz6LsbS7phNtdtXYDSNPxzuBOdEwKlT1bmJ3cacvi/g+Pz/ExxoKRXxDr32Oatjdz1qI3jUd6tNt9d85abXaHszNRWnFtX5xRDvCIwWqOHTYOh8P7WABJZILCiBNjfKzpxdBsCEIAABCAAgY0hwHltY6aagUIAAhCAwKYSQGBUnnkORGVGU8jRRqDg39J3SLQbSfq4pAfGJeaQ49hkgVE1/NesS+d0mTlPYLTIUGKpn68LgcU8YdITJNndxSGXHE7KaSyBkd1gfJH9iyEX6MTqYv8ub0L6hFey+MNiCj9HvyrJ4hoLOx4w8HCSO1KTai2UerCkp2Uila+E45JDJlpAYvGHxVRdn/9VcZGfBftlYR6b9HMd86S19D+SPlgZ4AUl3VGShSdpPu8s6bgCCIvQ/H2dzmIWhb2sUKYqSmrKOg9357BrntM8vJ+FeM+PkG525rK47LQQ4/l7w2eKY0Nk558nR6OfSbIA78RKR6quR11FanUCI++DZ4R40OFCvT/dp69HyDgLqKqprcDI4sS/l3RNST5XvVmS95oTAqOmq458YxHg/W0sstQLgeUTYH8vfw7oAQQgAAEIQAACEJhHgPMa6wMCEIAABCCw5gQQGJUnmANRmdEUcjQVKNiVI10EDt3vXAwzpMDIDhsO8WOnhkUni2zsRHJ2oeF54101gVEbxnUCo59EqKQzaiq6u6RXxxo0l3kipv+U9P8kvTgcMOouhNv0dcp52b/jzE6T/ZtEBdUeWBTxFkmnSvKa/oakb0vyzx8U4ot3RoiqtNbtJPOOcEEackRNBEZeQxY2PSbEQ27fjjAWQDmMWe4AZvcbi4y27yAycugu78l7xQARF/15ppuK1dJ82i3rtSGCsVPQZ+P7xs/JZ4cjlufTodBSskvR26LMJyS53KdijVr8YyejqiipyVq0k5AFPhaMHhMioapr3C0kHSnJwhqHZrOYyOvOz3T3uSpYu2gIkuyiVSdmq7oeWdSUwsA16XPKUycwun2EKnS4trrk7/XPSfqQJIt8vyepTmB02RDPWrDk85NDJPq/3jsW2uXJjmHeGz43txEYec7Mom2yYMsuh00TDkZNSa1HPt7f1mMeGQUE6giwv1kXEIAABCAAAQhAYNoEOK9Ne37oHQQgAAEIQKA3AQRGZYQciMqMppCjiUDBl98HhMvAGH0eS2A0Rl+b1ll1F5pVDoHRnx2MfhQXtT+tgdXUIcKXwl6rvsR+eISsaTpnq5iP/TvOrDXZv750v4ikP4ZLlkVt+0p6o6RHhUin2rs6QYPPE48PMY/FFBZ51IkixwiRdt1wuXForZSOkPTfEVqr+j3uPPn3QVMnIzu1vESSxRsWL1mMYkHFJodFy9dGWhd2sbEYLU/nk7RNiL/mCcYsTDlM0s/DAchuRNV6Lhxh89LPLQ6yCNdiL4fpq4qSSrsrdxKygO6eIVxyOX+WwgfaFcvCsmobFqz5M++dL1QasyDNe+nWmbvRj2e4HvnnXVLdfkzCILOyu5DFXDtmc5Dascho13Aeqvt+ul2EE5zVLwt8vizJYq9Ph9jrdy0FRrNEjiUWaR15XVngVUq5i9aHJR0vyX0tJbsHOnTcr0oZ+XxSBHh/m9R00BkIDEqA/T0oTiqDAAQgAAEIQAACgxPgvDY4UiqEAAQgAAEITIsAAqPyfHAgKjOaQg5fXl5Ckv/7a0m/yTrldX4HSfvHb+L7IzsV+FK5T/Il85OjAl/S+ZLsi/FvC0T8G/6++PSFox1A2qbkANC23JD5mwgU3N46CIz6cksMhhAYpbquJulfJPkydJ0T+3ec2W26f1PrFhpZQOOQfBZs+E/1O/BCkp4XYqLcXeuqcQnv55aFNy6bh5dKbTQRk3WhkVyJvP8sLLK7iUVT81IuMjpBksNv2TGumqrfIRahWMRiN5tSG13GsqplZrnVeTy5e8wsgVEKUeYwdhZWWiRWJw7L+eTioC91DHmaOwl5HfyfpGtLsjhoB0m5C9APJe1WEwLu/DPWu/ua129XMId4syDJZ4im4rZ5a6JOYDQvv+fi8jE270cLoOxSWCcw8ucO9WY3pu9K+kHmZGZnqVnz08bBaGdJdnlqm+xOZhepsc9KbZ+jbcdB/nEI8P42DldqhcAUCLC/pzAL9AECEIAABCAAAQjMJsB5jdUBAQhAAAIQWHMCCIzKE8yBqMxoyjl8keaLq70rl4S+1PMletVtoMlYLIbwBaMvCR0ixG4Nduv4YJPCLfKkS7OTJT1Y0jdblO2b9QnhBtH0Ym0sgdHLI3RLl/F8R9JRkhYVWmxIgVG66P1AXPr6UncTE/u326y33b+plSuEe8yt4hn3pprmc6FIChHos4Sfpw4VZQHG3SSdNKPrYwmM3JzrtttIG0ehXPxhscLDJOVOMtU16Oe9xS8WMJXEL91mb3VL9REYmbNDnFnk5ZB2Tw13GYuNLHx7+wwsKezuhJ9gAAAgAElEQVTptTJRkkOY7SHp+pIcdqwa6qxalZ239muI3e5ePk+0WWO5CCoXK9nl6f6xlho2X5utrcAoVWIBtLnbmcdruU5g5Dz+My+cZ12n2giM+ozdZREY9SW4nuV5f1vPeWVUEDAB9jfrAAIQgAAEIAABCEybAOe1ac8PvYMABCAAAQj0JoDAqIyQA1GZ0VRz2P3lhZJ2iQ4eI+ltIZyxGMSuQ4+Q9NEWA/Bv8fvy/j9DsGRnmcdGaJAW1TTKusgLumqH0oXlsgVGjUDNyPSqcFnJ3az61FcqWycw8sWsL5QtSvPfLRR7TjgSpfAsV5Z0jajcoXccHsg/8wW5L3/tBLMokVRpjIv8nP3bnXbb/ZtasqPPO+If/xrhjqq9yAVCFkd4zebuRS8NUYcdUerSmAKjLsSq4g+7oliUcpakujX4HwsWe3YZ07LKdBUY5XPwvkzkdedwMbIg2M9Di9fylByP7IBjV0ILkyz8cUgzC4BdZl44tlSXv2vfFc/qFN7N54NvSfp6hEx7SLgNOWxlnctVibkdjv49+pjy2hnILlh9U0lg5O8Ri668T68U4QFvLOmGMabEtk5gZJeltwabz4SD0WclnRqh0czH4UCrgqtlnl9m8czFkYs+H/SdY8q3J8D7W3tmlIDAqhBgf6/KTNFPCEAAAhCAAAQ2lQDntU2decYNAQhAAAIbQwCBUXmqORCVGU0th0VAdhRyCBI7DP1S0gvCocCXxnlYHDsIPEXSmwuOBN4rO4bY4y4xYAuW7HzgOsZIy7ygaytQwMHoz2HiUog0X+geLmmnFosjOcK0KDJIVu8T99euT8tO7N/+M9B2/6YWdw3BwzznLIvhLIrwc9Tig/eHuMNh0fwsvKekT84ZwtQERu6qxX97Reg3/9v70PvYoeDSd4gFK/63v0+mlqayf7sIjPzdekdJrwjmD5R0SgDeUpKFIPcKh6yDM/AWbjoUnkXCuSgsZbl7ONhZHGN3LTtbzUpVJ588n12QXMdVJFlcZAFoW+cqP9PcT6+r3MHIofYsWPP3xCxBXpO15nB9PpfYNcwC1i2CjZ3I/N08L703BHWfrnEwsijK+9oibY9/VvKesNjaIi2HtbNjlJ8Pdnv6eYSSXaQD46x+TlVgNJX922StrVIe3t9WabboKwTaEWB/t+NFbghAAAIQgAAEILBoApzXFk2c9iAAAQhAAAILJoDAqAycA1GZ0VRy2CXG4VR8qXWD6JRdCHxxbFeEfC59WfbizN3IF5TPmBFKxW4Idp7JBUt2lXGZMd1xEBhJN4uLyzHXWLoU79pGEgVVHYxcny+j71BTsYUYb5H0k/jsq5LOiNBM6XK9a3/alvPlpoUTt4g1frSkP7atZID87N8BIEYVXQRGSUzw5Hi2+blZFxap6nJk4YCFHnZ4cbteS/PCR01RYGRsFoE4RJdDaubpEyGgspCqrbBkuBmdXdNU9q972EVglELUuXwKF2bBz9Xj+9yCI3+f50KhfK7eGN/xFrX4GeL1ZTGwxW8WGjv817yQffPm6DIhcLLA5jUhKLZIuWmqe6a9VpJDD3p/uY9Ox0XYNTsEDbHGfLZ3iDmLg1KyCMjOQw65ajGQ2/pGxR2vzsEolfdYLiHp8pKuKWm7cECygNZr0GnqrkBTFBhNaf82Xderko/3t1WZKfoJgfYE2N/tmVECAhCAAAQgAAEILJIA57VF0qYtCEAAAhCAwBIIIDAqQ+dAVGY0lRx5mBX3yQIgh0zxxWNdspOAw6r4t//9d4dGeVa4HthNwJdR9wjRRXIB8GXz4yKs2hAXgfPYITBabYGRBUO+kPXFrJNFFw475QvxKV3E2vni5eFQ4UtoX0y/uqejRpdnAvu3C7X6Ml0ERl6rB4UDkcNAWoBZl+4q6VhJH5F0n3At8hrfPv5uV5Z5aaoCI4cl9LPdrnRO3gul75DhZqx7TVPZvx5BW4GRRY1+1vj71QIeC17suuPvvtzpx3U7PJqFQhZgJueiL8Y6dai0G8UarHPambeeZ5HPXa0sVHY4syT+vGA8z2edAfwsswjH5wuHH3Py+cLCZAtL/V1QPX84j8MNWqD35QGERmbiNe0wbw6xeeYAddax8t636MhOTxbKuu9tk8O1WWjWNp0o6WMtCk1RYDSl/dsC5Upk5f1tJaaJTkKgEwH2dydsFIIABCAAAQhAAAILI8B5bWGoaQgCEIAABCCwHAIIjMrcORCVGU0phy8F7Vrgiy67FpWcWOocBuwm8H+S7ivpOjE4X5o/Oy5D2zgY9GGTwhX5ctN/9wXlolJbgcJYIdIW4WDk0GAOKZPSneKi12vgYZJOK0C3GM0uGVUHo5/WlJvnELGoua1rZ4e4tE+OGg4HZaHRosNBsX+HWQVt969bzfewL/s/OKMrFuDsV3GUadPrqQmMLMKwa5EdmJITy9COMm34dMk7lf3bRmD08SzUXnXMKeTW/4bbjsOdWaxj158vSPLPZyV/T35U0ockXShEYhZ1Pqrl88zPQrsmOT08Qn9dWNK9Y634u8ECpzz5POG5cNgzC5JSsmuRn6cOu5cnn8FvImn/zHXRnzvM2AGSzGieG1iXtTLFMul7sW3ffEazS2DTNEWBkfs+lf3blOOq5OP9bVVmin5CoD0B9nd7ZpSAAAQgAAEIQAACiyTAeW2RtGkLAhCAAAQgsAQCCIzK0DkQlRmtQw7/tr9DpPkisZrsKrB3OAEscqzp0g2B0eKo56Fl7F4yK0xUXY/aCIy6XHiPTcHhgOz4db9oKA89NHbbfetn//4lwS4Co9tJOqHiTFSdFws27LBikdFzw7HmDy0nbwoCo+QwY2GRw3Ilt5yqi13LoS01+xT2b1p3diM6vELDa+cR4UJkYcjbwjnNjlh2BvykpE9FGK/vV0J3OfTpzuFWZDcei0q2DoGPQ319KUJ+fTfEnqlpi8cc3vR1Lb+/t40ydkWyu9sTIxzqluE+d68IP2ZHIq9/C1fsvPTvlZCYFqrZbcluX/PEzha42i3R4TaTW6LH4HBmdniy0OnHDRyIcgHNMhdjW2Gw57YamrBJ//0dbTe1pmmqAiP3fwr7tynHVcnH+9uqzBT9hEB7Auzv9swoAQEIQAACEIAABBZJgPPaImnTFgQgAAEIQGAJBBAYlaFzICozWtUcXv8WJviC0xeeN58xEDvZvFLSuyQ57NWiUhIY+dJ1N0lfX1TDWagbO0W4H3VuPHl3hnAwshOQ58EXxxa5bBWXu98bYNx2vXhng3osNLBzhNu32MyhzJqmJgIjhwRyWBc7dPji+cMNKnfff9Ig3xBZLirpKfHH9Tmcj0MI+nJ7aon9O3tGugiMnixp3wjhN8vt5dLx+R1DmGPxZdu0TIFREoJYzODQRCl9W9JLJB0coaTajmkq+Ze9f9O6K/FIzjN2BPJzv024Ue97O539rtRIx899JvBz36IXi1fsVJQ//+ymdJSkXPibC5LcrAVTFh+9p2WoSc/fPUPYmtwTXV9dP+qGt6oCo45T1brYlAVGHsyy929roBMvwPvbxCeI7kGgBwH2dw94FIUABCAAAQhAAAILIMB5bQGQaQICEIAABCCwTAIIjMr0ORCVGa1SDrso+OLuNpJ8UWiHgjz5otmXzO8OYU3ubmFRyHtDdOHwa00cBfqwSQKjpiKfPm1Vy7YVKAwhMHIf7ExxhyEHEnXZGWKfBvWmcVxNkkPkfKxBmZSlicDILgW+vN6lRb1t3SBaVF2b1W4aduJ4Wji7TMnJiP3bbHbb7t9cWGeBmd2J6tJ1w03l8jX7w5f3F2nQPbvAWLDpZ7DDWR5dKJNCEDaoujaLw1Z5b1q4YTebq9TksgvO6V0bmFHuO+F8s0hRqruyzP2b1p2doPxdmifPwzbBv01oq+Ruc5Kk50j6bVQ66+d9ptHiIoeHtEORw5M9UNIplQotfLWw7rYhBHpxCKQcVtDOXl7b728pLKr22QIqn028PxxCzeH7LEwtpVxAY7GgQxm2ST4T2THJ5xwLbNusXX9n+uzk89Wiv7PSGL32d5Rk4Vpdyl207KD1iopTVl7GoeksIlt0mNBl7t82a2UV8vL+tgqzRB8h0I0A+7sbN0pBAAIQgAAEIACBRRHgvLYo0rQDAQhAAAIQWBIBBEZl8ByIyoymmsPr+5KSriXpppJuHf9N4XBSv38WDgGvleRLTIdgSemyku4dF325o4A/9yWqL+IsAPq0pB9J8qXUUKmtSGCodl1P27aHEBg5hMzzQwywQ4hbLPA5c4CBOVSNL45LKYWJ+kAIzH5QKpB9fuMsxNQ816crhFOT3Ywu2KB+Cz7sYrXI5AtuX5Z7HTg5VJzDHi0ysX+70267f68h6UhJ1wvhkAWWdSmJHuv2R/qse6/rSzYVB+alLWb5+wjHtXuNkHToPtbVtwxhaOrHsvZvWnd1c5aLX3KBkUVHFrb8QtKhlRBnHk9aVxZm+pn0mxjkrJ/7YwtJHHLMIdIsYPtagwm/VIT/s5jH4iiLi3NRj91lbhBCNa8p57dD0R6Sftig/q5Z2rg85Yy77Js+ouZ5Z4CuY29bLndHa1u2mn8ZoWmXvX/7Mptaed7fpjYj9AcCwxFgfw/HkpogAAEIQAACEIDAGAQ4r41BlTohAAEIQAACEyKAwKg8GRyIyoymkONikuwOYzHR9nGh7P/WuVW4v75AfHtcPtqpIF1azhpLcsHwpaUvR32ZVk3+TffPhuuNxUdfjrBmZ9VcmjZhli5r3T87NyzyN+nvE64JTS/JhxAYpTBsy7qo9PPwqeF0ZFeKJ81xN6ibP4vYPhSCsyZh5ZqsgWXmsUjBwiKnFw0snquOi/077Ey33b9JWOdevDAcjCy8zJNFG88LkUfd/li2wMjr9R8i9FmdO91pkizAsMC0zmFnqBnwd46fYU2fnUO1W61nkfs3td1FYFR6bnYRGOVCmyZuOlVxkUMEfjTWk4WjDqdnx6265DNBcuHKhU195rVpSM9qGwiMhnNBXKbAyPO6jP3bZ81OsSzvb1OcFfoEgWEIsL+H4UgtEIAABCAAAQhAYCwCnNfGIku9EIAABCAAgYkQQGBUnggORGVGy87h0CRvmCMmcv8sKLLrxgmSPizpu5LsmNMlWWzkEEF2oLmjpFsV2nYbDrPisCtfbNigXQss6nhkw/xjZWt6ST5VgZEdguwqVd3HdbzyMFFNBAhVZ6Ek0jgoQoz9eqxJWWC954+2/jBim+zf8eA23b92+/lvSXZmcfIz8nHhnJX2jp23HMLQz7u6EFcW1mzdYCjeZxbyOQTUM+O5PK+YQ1FWw1Tl+beT9B8znsMWZR4j6XUh9vTedAjGLu4uDYZ2bpa27lFN6+2SbxH7N+/XKgqMrijJgjl/PzslNyKHQqsmnyP+J5yNLCxymZdGKDyH8ssFPl3mK5Xpuj7z9u04d3jLTnhv7x3h4dqKms3RZe1I1UTUlXetFNqsbhgOlefQhuaeUu5g1JVhErwtW2DkMS16/7ZcLpPPzvvb5KeIDkKgMwH2d2d0FIQABCAAAQhAAAILIcB5bSGYaQQCEIAABCCwPAIIjMrsORCVGS07h3/T224z+0RH7LzxiXAS+khcQtkdp6ugqDS+JDi6rqR/knQTSTtFCJVUdt+4fGsaQu0ikl4iac9S4yN/3lSgsGiBkefcAgWH1bHbQ126XDB8c4gMSiKjfAxNsFYvUeeF7Nk5xGIOweeLW1+OOm0ZYeEcyufACNXXpO11ysP+HW82m+5f98CX/HY+soORHV38HLVwxyIFX+InAV1bsWR1dLkIoE6o1JaGnescPmuXKGhRkUNXWlRkUWkKsTiE+KBJ36YkMGrS3yHzrKLAyM5EFqFVQ6eaS1pLx8da+kbm5GaXrKNCjON9882KwKiJSDVn73OExTkW6nUVxwwlcOq7JtoKjLqENqt7tg2xx6ckMOo7D5tenve3TV8BjH+dCbC/13l2GRsEIAABCEAAAutAgPPaOswiY4AABCAAAQjMIYDAqLw8OBCVGU0hxyXiYs4OA75QLolJFtHnFPbpGpJ8MekLyKYpvyizOGm/pgUHzmdRlkU8JXHWIgVGdiWySOc/Q1RmF5Sqw45FB3aAul8IzSxk8BzMS77c9aXxvGThhev8iaR7Rxi8lP/JkjxX7o//5GswXbxXPxtabDHw9C+sOvbvOKib7t+8dYsk7crii3an18Y+e7ykx4aYx38vhZWcNaIx1rxdsPaQ9KZwX3JYymoaQnzQZJYQGNULZHLxSy4sW3aINIs8Dw6B2sckfTrWkEOkfX9OmMyrSrKo9I2SvhMLo0+Isj5l07rM62grcHId/t7cMcSFdvD5XZMFn419hxBqITBqAY6soxHg/W00tFQMgaUTYH8vfQroAAQgAAEIQAACEJhLgPMaCwQCEIAABCCw5gQQGJUnmANRmdFUc3T5rfi+YxnCkcN9yAU7Q9XZd2zzyjcVGDkUjZ1SfBH6qHCeqjoRzKsr9SG5R7wnhAUprI0/z8VFH492PjXQ4FPfXN2uknyJ63QhSc+TZOHFEyLkTt7kLGePMcQWAw116dWwf5c3BRbS2REuhWh0SMmLhrORQ0Md3aNry1rzCIx6TFrDoqvoYOSheW3bpaupw+AsHH1EQn3Kpv70rSO58LVxPkttN/nensWtzTNhXh+H2OM4GDXc7CuQjfe3FZgkugiBjgTY3x3BUQwCEIAABCAAAQgsiADntQWBphkIQAACEIDAsgggMCqT50BUZjTVHKssUEiXXA7Rcvtw4ZkqZ/erqcDIIeuq4WgsOnKIu3NigE0uKreWdESEScsFDw4vc4CkO0uyA8MjJNmJYqh0TUkOuWZnmFxg5PA6btfuRruFk0pq88LhpmSxxsPDASZ91uZidagxrEo97N/lzpSFgA8Nt7AUPqpO0Ne2l8ta80OID5qMFQej1XIwyuf0VpJOk/TVTGxkd7XtwrHL7kZODmn5gHBLdCjTdE7sI/DpUzaNoW8dCIzOc277UJwf8u/4JnufPNMiwPvbtOaD3kBgSALs7yFpUhcEIAABCEAAAhAYngDnteGZUiMEIAABCEBgUgQQGJWngwNRmdFUc+QXyodK+sJIHfWlnsNlbStpKLehh0l6paQPRBiWH4zU96GqbSowekWElLljNHxcOP58LetIE4HR+SXtLcmX+W+RZF5Xl7R/hHYa2rkodS9dPlpocR9Jp8cHFjYdLuk6NYIwX1AfJOmeNeKjZYkthpr3Meth/45Jt1nd55P0wFi/LuEQlA5NeFSDsImzWljWmkdg1GzO++SqczCyu9sNJT0kwpBZrFYXIq3U7qvCIS6F5ktimOrPXU8utGkarit3oXtufLc4HKdDbVoc+vRw9XL9D449YbGs/35GdL6PwKdP2cSubx0IjBAYlfbhKn3O+9sqzRZ9hUA7AuzvdrzIDQEIQAACEIAABBZNgPPaoonTHgQgAAEIQGDBBBAYlYFzICozmmqORV1kD91OfklYdfeZKuurSfKl7CUlPUVSHpIsv3R+tqRrS9pS0jck/ahGqNBEYGQO15f0VkkW9/ii95YRwukESY+WlIuWhuJ2V0nHSqqGkLmxJLd7cgiPLMRIaZ74qLR2XNZiqlMzl4yhxjL1ekpshur/0O2s4v6dxdKho/wMsjgkJbuqeY9bANklpNTQvJuuAwRGTUl1z5ee9c+MZ7Pd3Cwm8nMsT10ERrnAx3UlMcyHJR0v6XdZAxYGWcRqQWhTgZG/k94Y7ne501wa04GS9pL0W0nXjfFdXtK/SHIfnPoIfPqUTUPP6/gfSR9sOZV2avLcnBJOfUnM1aQah1W0g99WLZinets8EwiR1mQ2yGMCvL+xDiCwvgTY3+s7t4wMAhCAAAQgAIH1IMB5bT3mkVFAAAIQgAAEZhJAYFReHByIyoymmqPNpVWfMQzdTh7+ayhHpD7j61u2ztViXp1NBUYXkOSLbIsdUvIlsNv7Wd9OzyifnKWqrhnp576gfpQkizBS8iX3u2aIj0prxyFajpT0whiXL7c3JZXYDMVh6HbWZf/6fODLfK9pr2cLjSykc8hG/9tiQYeHOrvlRAzNu2nzCIyakuqWz+vFrnL+U00WXFoMagHLHSoORpeOn9e1alchh7m8m6T7Szoky5SEJqXeNhUYpfCXdqGzWDWJc1I77v+ekn4hKQ+J+YTYG+5HH5FQn7KJQV5HicuYnzdlnvrQ5pmAwGjMmVuvunl/W6/5ZDQQyAmwv1kPEIAABCAAAQhAYNoEOK9Ne37oHQQgAAEIQKA3AQRGZYQciMqMppqjzaVVnzEM3U4Kv+IwX7uHe02f/i277FgCI49rmxBA3EjSmyTZeeLnIw44jSWF0PmDpDy0jj9/TuU35x8vaT9JdaF8SmtnXhigEYc5iapLbIbq5NDtrMv+tcjiDeE+Y+HeE8OhzEKjewV8i/u8ttuIjIbm3XQdIDBqSqp5Pp8hLyfJzm4Ww948K2oRmp3lXifJ32VOXjsWYzYVzlp8ZIGbRZq5U5DrmudglI/g6IZudrcLF7rPSbKw8ytRyS0knSipGhYzPddzUWkfkVCfsmm8/i66h6QrN5/Cv8jZx8GoC/NUps0zAYFRx8ndwGK8v23gpDPkjSHA/t6YqWagEIAABCAAAQisKAHOays6cXQbAhCAAAQg0JQAAqMyKQ5EZUZTzdHm0qrPGIZsx+FF7NJwW0n7hEOPRSyrnMYUGPkZZhGWwzXZVeJJkl7UMXRTiXF+AZy7VlxB0mGSbhXuLu/OKsqdLvKwOylLae0kZ6RVCZVXYtjm8xKbNnXNyztkO+uyf68o6QBJO0f4JwtCvhUQLxN7zOGQnNruuSF5t1kDCIza0GqeNwnqUonj4nnoEF1nZtXkz8+mAqPbhEjJITctLPlBVt+Q4kt/jzw1vnNzpyI3l8JffnOG8CgXJPURCfUp23y25uecJ97p0sbFJNmR0IzmhVNs80xAYNRlJjazDO9vmznvjHozCLC/N2OeGSUEIAABCEAAAqtLgPPa6s4dPYcABCAAAQg0IoDAqIyJA1GZ0VRztLm06jOGodrxfnQIlldL+mGEhTmpT8cmUnZogZFDo9mxyOKd4yX533tJel6EbnqkpMMl/XHg8efzbOHF26P+5HzxEUn3keRwQCndUNLb4h//KskX5Xmat3bykENPj8vvgYc06eqG2lelQQ7VzrrsXzvS2G3La9xr2aGp7OCSp0vFftstXMOOqLh2zWM+FO/SvFY/z9vdN5yX2tbRJL/Fh3Z2+t8Qxfy0SaEVzmMx2ksjpJjdgr43Yy20FRhdNByPHjJDbDukwCgXgjrspv+ks18K2XlZSfkz/CrxPbNT7BV/H/QRCfUpO9TyGVpgdI0I8fmT2BOfntHRfG9+RtLpcwZkgeOOM/ZXXs9rYn7astlWkh3bqk5Wbesh//IJ8P62/DmgBxAYiwD7eyyy1AsBCEAAAhCAAASGIcB5bRiO1AIBCEAAAhCYLAEERuWp4UBUZjTVHPll00Ml+fJzjLRlOOjYbaGpM0NdP64bl3G+4LILjx0V2oQeGmNsQ9Q5lMDIF7z3luS5vI6kPEyZL6OfL8niIofmMTsLtYbkd01Jb5bksD3povn8cfn95Lhkdxip1KY/21uSx/96SY+WdFYF6DyxRX7p3WddDTGHy6iD/bt46kk4ZFGH95Fdt2aJh7zn7NplIc08d5LqKKYgMFoE2U0RGDVl2UZglDvTWbBkIdvnKw0NKTBKIqLtM7FQai6JZK4n6Wbh6OXP8uezBWX+PsrH2Fbg4vBmjwhh8bIEpUMLjBza7l3BKhflznsmNF1Pdfsrf7Y0rWdWPgRGfQkuvzzvb8ufA3oAgbEIsL/HIku9EIAABCAAAQhAYBgCnNeG4UgtEIAABCAAgckSQGBUnhoORGVGU80x5GVT0zF2FYLkriGnzLhQbdqHqeXrIzCyO9D5JD1A0l3iotLjs/jhFZKeIek3MWBf+P53XNL6R68NodGPBgJyd0lHhWuSw0PZlWHrEGDYUekeFRFbEoxdSdI9JZ1Q0495Yot06X21CL32sYHGsSrVsH8XO1N9Q5817S0Co6ak1itfU4GRHensmuWwkE6zRG5DCoxSXXWiklnOdclhzt8Bds/7sqQLR78d2rJPWrbA6AM1IenajscCWwtu7Rb2tfgOrIrEUp1jOBh9peIm2LT/F4+weAiMmhKbbj7e36Y7N/QMAn0JsL/7EqQ8BCAAAQhAAAIQGJcA57Vx+VI7BCAAAQhAYOkEEBiVp4ADUZnRVHOsikAhd98xy8eFG0517U2Vc6lfbQVGdoI6JhMT5fWfHM5EdhI6raZhX2L7UtPCIydfMj4rhEFN3Ixc/iIRXs0iJl8YbyFpG0lPk3TnSrieB0s6SNJ7JO0Roe3cbh7e5xBJj5F0Zk1/LxHlLUB6oaTDJH1X0lXjgvfxFUFTifU6fc7+XdxsOtzTAbG+3aodWfZr6ABmZxeLCJqmC0qyU4zdkkrhkFKdP5dkl7BvNm2kJt8Q4ZOaNO8wiXaAwsHoL2k1ERj5uefwZH6WOj0p3PzqHLKGEhjl/XJoQD9zk2jVfZgniPNadt/Sd3VeV5O1MivPsgRGt8jCIVrA6+/hr2ffXf4O/dWcgVkcZqGv3Zj8Xelx+Nkyy8EvVdVGdDjPZSmvpytDuy59iBBpfZbvZMry/jaZqaAjEBicAPt7cKRUCAEIQAACEIAABAYlwHltUJxUBgEIQAACEJgeAQRG5TnhQFRmNNUcqxBiye48FhQ5JJrTPDHKVDmX+tVGYGQxzwtCkJPXe5ykAyXZWSG//K1r20ztNvRsSXYBcjoxXJC+VeisxRLvkLTVjHzfDieGT0pyaLyDJe0iaa9wrvDzwpes/rddLfL8dVXmYdRmdc0h4SxiWhfBWWm9pM/Zv01Jdc/nM8BOIS6y6MeiOu+blzQUF7nldCHfvRflkkO4iXX7seUAACAASURBVAwhPij39LyQiBY1IjD6S1qzBEZ+Bt4kRFl+llqg8rMQdDrM2Kzwe0MJjK4t6S2SHJq0zoGwjfglH2NbgUufsk3WZZM8DkNq5ndtkrlhHn8H2pHK38GzUhvGCIwagifbX52ZeOdlUUBgfQjw/2fWZy4ZCQQgAAEIQAAC60mA89p6ziujggAEIAABCPyJAP+ztbwYOBCVGU01R5tLqz5j6NuOLzZfFx14oCSHSFun1EZg5HGnUGS+mLSA540h1GkrsMndMOxqZEeWPxTA5o5CeVYLL94raX9JHwyxj8VQe8blqUOm2S3J6ToRNu3Kc8L75HU7NJUFCfcOV5f0md2a7Azz1jmX7Ou0Tqpj6buvmrLp284q71+fAe4Y4QYt7HhCuGjNEnXUMbW7l/fsmMnOKUdK6hPuEIHRmDNUrnueg9HO8Zz3GjxC0nMl+fk3Lw0lMNou2vNzeHdJp1Ya9XP+X2LtuU9nzelUH5FQn7Jl+s1zJLe+JPZqXvIvc/o70w5I/t51aLR5399tnsG5y+Avwm0wtTzEHsfBqOuMT68c72/TmxN6BIGhCLC/hyJJPRCAAAQgAAEIQGAcApzXxuFKrRCAAAQgAIHJEEBgVJ4KDkRlRlPN4YvBHSPMlS8NLVgZIw3Rzg3CPeTLY3RwyXVagHE5ST9uKJ66pKSt44K5jdChbph2M7p+XBqf3pDDxSIsWsr+R0nVi8z0mZ+hvpj+aUW85LAwt5R0+IaKgxqinpttiH3VpB9DtLPq+/fGAerja+yUlc9z02dRk/VTzZOed7+NEHBNQjN2aWfVyjhs1j0kWXhpN5uPZQPw3Owq6dOSvlQRjcwap9esn7HfiRCY5/QA4vbdL4fgK4lQ5zVjNyYLTP0d1naN9SnbY+gzi3q+LPi6eIQ5a9KGxVd2CfR3pgVGTedkiGew+zfEHr+0JIvOfPawc5rHQVpNAry/rea80WsINCHA/m5CiTwQgAAEIAABCEBgeQQ4ry2PPS1DAAIQgAAEFkIAgVEZMw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gSEJ+Ll0SUlbSjpVUnUPDtlW07ouLun2kj4o6bSmhSr57ixpO0nfkXSUpHM61kMxCEAAAhCAAAQgAIHZBHh/Y3VAYH0JsL/Xd24ZGQQgAAEIQAAC60GA89p6zCOjgAAEIAABCMwkgMCovDg4EJUZTSXHFpJ2lHThqXQoBDLf7tCfS4cYpUPR3kV+LulkSX/oXdP8Cvz8sXDnUpKuJenakq4n6UaSriLp45J2D4appi5cfi/pc5J+2WM8N5X0rih/b0nHd6jrvyQ9S9KrJD1e0m861EERCEAAAhCAAAQgAIH5BHh/Y4VAYH0JsL/Xd24ZGQQgAAEIQAAC60GA89p6zCOjgAAEIAABCMwkgMCovDg4EJUZTSXH30k6TNIdptIhSfeNPrXtkgUtH2pbaKD8XQQw84Q/V5fkz52uKekKISD6x0J/fybpiZIOzvJ14WJx0a6SvtKRz/kl7S3JAqE60VOq1vm2lfR9SWfUtIXAqOMEUAwCEIAABCAAAQi0IMD7WwtYZIXAihFgf6/YhNFdCEAAAhCAAAQ2jgDntY2bcgYMAQhAAAKbRgCBUXnGORCVGU0lh0NqPV/SlXt06DLhgmTXoa9J+mOPulz0QEnHdqiji5CmQzO1RboIjLaSdIik23bshMU/p0j6hKRPS/qCpB9JsvtQnrpw6Ssw2lrSEeGstI+kZ85wd7Lr0uGSriPpRZL2lfS7rPMIjDouDopBAAIQgAAEIACBFgR4f2sBi6wQWDEC7O8VmzC6CwEIQAACEIDAxhHgvLZxU86AIQABCEBg0wggMCrPOAeiMqN1yvFvkg6dQBirC0n62wWB3U7SK8J9x8KqR0QIsOran9ed3OXH+aoCrV+HcOgcSbeQdCdJr5P0NEmn1QiJZrWVBEZNREN3DXHXOyXdb4arUBPED5Z0kKQfSrqbpJNmFLq7pKPis50lvb2SD4FRE9rkgQAEIAABCEAAAv0I8P7Wjx+lITBlAuzvKc8OfYMABCAAAQhAAAIS5zVWAQQgAAEIQGDNCSAwKk8wB6Iyo3XKMRWB0SKYev/vJOkASdtHCLGHSzpRf/0iMGR/+ghtmgqMLHiy29CTJT03wpv9ocMg7IrlEG27SHq9pEdLOqumni3CPeuxkt4jaY8QJOVZ+4y7Q9cpAgEIQAACEIAABDaSAO9vGzntDHpDCLC/N2SiGSYEIAABCEAAAitLgPPayk4dHYcABCAAAQg0I4DAqMyJA1GZ0Trl2BSB0fkk3UPSCyQ5tNfHJT1K0qcWMJl9hDZNBUZ5yLY6N6Gmw7y9pLeGm5R5HT2j4LUlvSVcoPaS9OIakVafcTftL/kgAAEIQAACEIDAphPg/W3TVwDjX2cC7O91nl3GBgEIQAACEIDAOhDgvLYOs8gYIAABCEAAAnMIIDAqLw8ORGVGU8jxGEl3GaAjl5G0Y02Irz5V/zycdL7Zp5IBy9pt56GSnhPCGYcQs7jIYc0WkfoIbZoKjJzvXZJOlnSfjmO7qKSXS3pAhDt7SIRzqzLyc/Txkl4k6RRJ95L0xRqQfca9iHmhDQhAAAIQgAAEILAOBHh/W4dZZAwQqCfA/mZlQAACEIAABCAAgWkT4Lw27fmhdxCAAAQgAIHeBBAYlRFyICozmkKOJN6YQl+qfficpF0jBNmy+3f5EBY9KDpyYIQP+9kCO9ZHaNNUYGTBz36SXhXin990GN8tJB0pyW5Ie0aotLpqcrekl0p6oqSzazL2GXeH7lMEAhCAAAQgAAEIbCQB3t82ctoZ9IYQYH9vyEQzTAhAAAIQgAAEVpYA57WVnTo6DgEIQAACEGhGAIFRmRMHojKjKeRI4o0PSzpe0u86dmo7SfeV1LceN38lSY+WNAWBkff69STtL8kinV9KeqqkV88Qw7TFt42kuzcsZOHOnVow/o6koySdE33/UIHpJSQdJOmeBWHQvO7+TYQ5e1iEj9td0qkzCnjc7p+Z7iLpvTPyITBquEDIBgEIQAACEIAABHoQ4P2tBzyKQmDiBNjfE58gugcBCEAAAhCAwMYT4Ly28UsAABCAAAQgsO4EEBiVZ5gDUZnRFHIMJd74N0mH9nS+STyauu2Mzc9imYdLepqkS4WT0uMk/a+k6vru2pc01q7l55XLXYiaML2upLdGhRYZfb5Dp24j6ZgIIWdOXhc/ralny3A2srDIAqPPSprllnQVSf/YIfze1ELsdcBJEQhAAAIQgAAEILAwAry/LQw1DUFg4QTY3wtHToMQgAAEIAABCECgFQHOa61wkRkCEIAABCCwegQQGJXnjANRmdEUctQJjC4u6RmStpBkF5yvSjpN0tclnRGOONW+txUYXUzS30u6piS7H705C4XWRAwzNjv36wWS7hINWTTzH5K+OXDDdkfat2GdbYU2J0VYt982dDCy69ArJb1R0qNC+NOwa+dm87p5maQ9otA8gdHO0c7ftmmgZd4pOGC17DLZIQABCEAAAhCAwNII8P62NPQ0DIHRCbC/R0dMAxCAAAQgAAEIQKAXAc5rvfBRGAIQgAAEIDB9AgiMynPEgajMaAo56gRGtw8nm1nij89EqC2H3LKI5HvhVFN1MLpsOM9YeLKtpK3jv9uHI1A+/r0itJbXzTIFRheV9NDMtcjuOhYa7SfprCVPWB+3qRJTz/UBku4Xrk12P2qbdovQcWndzBIY2b3I9d+rYbi3tqHhUr/PlnSkpB+1HQj5IQABCEAAAhCAwAYS4P1tAyedIW8MAfb3xkw1A4UABCAAAQhAYEUJcF5b0Ymj2xCAAAQgAIGmBBAYlUlxICozmkKOOtFKEgZdONyFtpK0o6RtJNlFJ6XcIabOweh2kk6YM8iPSfqypE9I+rSkT0n63ZIERt7THuNzJVlg5eR+PUnS+wcMidZnzscUGPUNj3bFcCS6dTbAWQKju0s6KhySLGg6tgClz7j78KYsBCAAAQhAAAIQ2CQCvL9t0mwz1k0jwP7etBlnvBCAAAQgAAEIrBoBzmurNmP0FwIQgAAEINCSAAKjMjAORGVGU8jRVrzxN5IuL2kHSX8XohI7xdQJjPz57pLsCvRdST+Q9G1JP5N05hzRTsltZwxuHteLJTlMmF2LDpT0Ikmnj9HYjDpTuDSHpXtihKPLs86bK4vBnirphpKOi1BledkS0z7h0S4QQqx9gt3hwbFOYOS1c5CkO0s6RNJjYi3Mw9x2jS5wymgKAhCAAAQgAAEIrA0B3t/WZioZCAT+igD7m0UBAQhAAAIQgAAEpk2A89q054feQQACEIAABHoTQGBURsiBqMxoCjm6ijcsKrEo51chFKoTGDmP//y25UBLYpiW1TXKnguMninJf6pruFFFPTKlcc9y/pk3V3n/ny7JYp88zWOah0fbU9LBLcfwz5IcHs9OVy+X9PZwrqqOw8/Nx0raP4RmXjMfbtBW1zXaoGqyQAACEIAABCAAAQgEAd7fWAoQWF8C7O/1nVtGBgEIQAACEIDAehDgvLYe88goIAABCEAAAjMJIDAqLw4ORGVGU8hREm9YuHIxSVeVdCVJdtm5cTjlfFzSHpJ+OMPByKHG3irJApbPhIPRZyWdGqHRvi7pp5J+XwGxbIFRnUBnEXO1LIFRCo/mebiXpC+2GKzXhcVF7rtD5tmx6lKSPiSpKjByO0dK2lbSvpL2rpn7uqZLa7RFd8kKAQhAAAIQgAAEIDCDAO9vLA0IrC8B9vf6zi0jgwAEIAABCEBgPQhwXluPeWQUEIAABCAAgZkEEBiVFwcHojKjKeRwiKq7SDpJ0nMkbSHpvyXdStI/Fjr43gjl9ekagdH5w0VnF0lXmVOPw5HZxeZdko6IkGQpVNjPJT1Z0jcXAKrkALSALpwr0qkT5qS2x3Iweryk/SS9SpL//puGg3Xou+dLemTkv5+kwyTtVDOOi0fYNgvS3i/Jeb/fsB0ERg1BkQ0CEIAABCAAAQj0IMD7Ww94FIXAxAmwvyc+QXQPAhCAAAQgAIGNJ8B5beOXAAAgAAEIQGDdCSAwKs8wB6Iyoynm8Np+aiXElkVAdh46OcRAdiP6hqRzsgHUhUhLH59P0iUkXV7SNSVtFw5IFqLY7caprbhlaHabKjDaMkKiWQh2D0lHNwTr0Hd7SXpe5D8wxGZnhZtRVSh1N0mHRF6Li45t2I6zITBqAYusEIAABCAAAQhAoCMB3t86gqMYBFaAAPt7BSaJLkIAAhCAAAQgsNEEOK9t9PQzeAhAAAIQ2AQCCIzKs8yBqMxoqjkuJ+nKkr4VIqIzJVXnc4i+W3hk0dH1JX01wqYNUW+XOpYhMErCmVJ/bxbCrqrQ5p/CKWhe+RSmzMIui34cxmxXSV+JQlePEGcOe5eLhEp92ioEQ7eV5FB5Fg19LQrVOTFZkHT/EJg9TdLZpQayzxEYtYBFVghAAAIQgAAEINCRAO9vHcFRDAIrQID9vQKTRBchAAEIQAACENhoApzXNnr6GTwEIAABCGwCAQRG5VnmQFRmRI5+BFJ4t361nFfaYqdtIpybxTffHqJSSd8JZ58zauqbgsDI3bKj1EH/n707gb/vmO8//n7YkobaSgWtqBZRa6hSfyWxl5YmohG72reQpFSildqSFEnsRSgiEVuk1tpJLFVqC0rQiFqrYpfE+vg/3jGnTs7v3jszZ7ln5t7XeTy+j+T3+86ZM/OcOfd3557P/YykG0l6TmhvyjZpzlrlbfUcOHRKq3/Ltnrz66Z/fplpS4BRJhjFEUAAAQQQQACBHgKs33qgcQoClQhwf1cyUDQTAQQQQAABBLZWgPdrWzv0dBwBBBBAYFsECDCKjzRviOJGJZVoZ/CZs11Ntp6UNqQG6KTUNVWZJoPQWQsucA1JzhbVHP6zswg5I5ADd7w1nY9PS/r2gq3CLhqCg1zmIpIeIslbkR0r6RXh3HMleUs7Z4lalMGoufbNJb0sbFn3YEknJmStumy4/ns7ZZcFGPU1JsCorxznIYAAAggggAAC6QKs39KtKIlAbQLc37WNGO1FAAEEEEAAgW0T4P3ato04/UUAAQQQ2DoBAoziQ84borhRSSVqDDC6QyvAZqjlhSXdTpKDY94i6dShFYbzvx+2IPtRQn2xwJxVgTaxLd6aurtbpDXN8mva/pKeL+mrku4q6bSENi8qEutHbrUEGOWKUR4BBBBAAAEEEMgXYP2Wb8YZCNQiwP1dy0jRTgQQQAABBBDYVgHer23ryNNvBBBAAIGtESDAKD7UvCGKG5VUoh2gcrikozMbt4+kF0p6lyRnwFm0JdiyKq8i6cWSri0pJ4NRZhNXFo8F6Ix5rWV1xQJzpgwwcpt2CpmTDg5ZkA6U9OMeHY/1I7dKAoxyxSiPAAIIIIAAAgjkC7B+yzfjDARqEeD+rmWkaCcCCCCAAAIIbKsA79e2deTpNwIIIIDA1ggQYBQfat4QxY1KKjE0wObuIVPPqi3BlvX36pJeJem6BBidt43ZMsOpA4w8Ps1YOOhrX0lv7zFJFwUYOXhpD0k796jvbpIeIOlfJP2TpJ9m1tFsMZd5GsURQAABBBBAAIGtEmD9tlXDTWe3TID7e8sGnO4igAACCCCAQHUCvF+rbshoMAIIIIAAAnkCBBjFvXhDFDcqqQQBRtIxkh4k6fGSnjTD4MQy/6wjwMivbc5cdJSkl0p6eI8sRov68VuSTpB02xlc58qKNUNXuSQCCCCAAAIIINBbgPVbbzpORKB4Ae7v4oeIBiKAAAIIIIDAlgvwfm3LJwDdRwABBBDYfAECjOJjzBuiuFFJJdoBRsdKekVm4/aUdJikfw/bbP0w4/wrhnOvSgaj2TMYediuKek1ki4UshidljGWLkqAUSYYxRFAAAEEEEAAgQIEWL8VMAg0AYGJBLi/J4KlWgQQQAABBBBAYCQB3q+NBEk1CCCAAAIIlCpAgFF8ZHhDFDcqqUQ7wGjOds2VbWZoBqd1mK3KYBS7fhP080lJ+0k6fcUJvynpuZLuKeneko6LVd75/aIAowtIuoQk/zf3OEjSoZJeIskG52ZW4GC33G3VMi9BcQQQQAABBBBAoHoB1m/VDyEdQGCpAPc3kwMBBBBAAAEEEChbgPdrZY8PrUMAAQQQQGCwAAFGcULeEMWNSirRDrBx8MmXMxt3WUl7SPqOJAex/CzjfF/7epIc2EKA0XK4dQUYuQXeJu1oSUeEoJ5fZIxnbKu3jKrOKzqk37nXojwCCCCAAAIIILCtAqzftnXk6fc2CHB/b8Mo00cEEEAAAQQQqFmA92s1jx5tRwABBBBAIEGAAKM4Em+I4kYllRiawefuko6X9DZJ/v+zMjp3dUmvknTdLQwwaoJxMriSi74gBAqd09q2LCWDkS/QjGe7jtQLE2CUKkU5BBBAAAEEEECgHAHWb+WMBS1BYGwB7u+xRakPAQQQQAABBBAYV4D3a+N6UhsCCCCAAALFCRBgFB8S3hDFjUoqQYCRdIykB0l6vKQnrWlwSg0wupmkUyQRYLSmicBlEEAAAQQQQACBmQVYv808AFwegQkFuL8nxKVqBBBAAAEEEEBgBAHer42ASBUIIIAAAgiULECAUXx0eEMUNyqpBAFG8wQYXVXSPokTwUE/t5f0AUlvTdiG7r8lnSTpp2QwShSmGAIIIIAAAgggsL0CrN+2d+zp+eYLcH9v/hjTQwQQQAABBBCoW4D3a3WPH61HAAEEEEAgKkCAUZRIvCGKG5VUoh1g9BZJp2Y27lqS7iHps5JeLcnbcqUel5Z0T0mX38It0lKNXO7vJT1xYFahlC3SdpL0VEkHSDoiXPcXGQ1li7QMLIoigAACCCCAAAKFCLB+K2QgaAYCEwhwf0+ASpUIIIAAAggggEBE4HqSPpGo1Pf9Ws41EptCMQQQQAABBBCYQoAAo7hq3zdE8ZopMYVAO8BoivpT67xpyNCTWn6sckMzOI3VjlX1rCPAyK9t+0t6fmiI///NmZ0jwCgTjOIIIIAAAggggEABAqzfChgEmoDARALc3xPBUi0CCCCAAAIIILBAYE9Jh0nyf/eS9N4EpT7v11z/e0L9T0i8TkJTKIIAAggggAACUwgQYBRX7fOGKF4rJaYSuIikO0u6Us8LDMlg1L7k6yR9oWcbhpy2bQFGZ0raQ9LOLbQrSPrz8PObko6T9AhJP8iEJcAoE4ziCCCAAAIIIIBAAQKs3woYBJqAwEQC3N8TwVItAggggAACCCDQEXiGpEe2/s7BRQ4yih193q85uMhBRs3xTEmPil2I3yOAAAIIIIDAPAIEGMXd+7whitdKiVIF7i7peElvk+T/P2tgQy8m6eqSvKXXzwfWlXL6tgUYfUnSkZIOXIJzcvjdl1PwOmUIMOqBxikIIIAAAggggMDMAqzfZh4ALo/AhALc3xPiUjUCCCCAAAIIINASaLIKtVFSshjlvl/rex0GCwEEEEAAAQRmEiDAKA6f+4YoXiMlShYYO8DoDyS9UtK3JR0q6WMTd34TA4wuJMk/50pqgn4csLWfpNMl7SPppJar/+7fJL1C0qmSftLTnACjnnCchgACCCCAAAIIzCjA+m1GfC6NwMQC3N8TA1M9AggggAACCCDQEnDWopt3/hzLYpT7fq2bveiUTjYjBgQBBBBAAAEEChMgwCg+ILlviOI1UqJkgbEDjByk8q+SvFXXnSS9YeLO1xxg5GxPl5TkoKw/lHRDSbtLurGke0g6YUmA0VSkBBhNJUu9CCCAAAIIIIDAdAKs36azpWYE5hbg/p57BLg+AggggAACCGyTQJ/sQjnv1/rUv03+9BUBBBBAAIEiBQgwig9LzhuieG2UKF2gCTBydL7//+sDGnxBSY+RdLikL0jaV9JpA+pLOXUXSd6j+P6SHi/pSSknramMX28uHkyczekDks6UdCVJ1wtBWMuaQoDRmgaJyyCAAAIIIIAAApULsH6rfABpPgIrBLi/mR4IIIAAAggggMB6BXKzGOW8XyN70XrHkqshgAACCCAwigABRnHGnDdE8dooUbrAzSQ5DaePf5J0sqQvSvpB+Dtvt/WjFZ3wVl7OVnQRSXcIQT67SXqppIdL+vFAAGcochCRj19K+qGkn7fqvL6k4yVdQ9KDJb1g4PVSTnfmoZ0kuW2/F/p+9eDgDERXkGQD/13K4S3OPivpI5K8FdoZIRDpHDIYpfBRBgEEEEAAAQQQ2GoB1m9bPfx0fsMFuL83fIDpHgIIIIAAAggUJ5CbZSj1/VpuvcXB0CAEEEAAAQS2VYAAo/jIp74hitdEiRoEflvSsZLuOGJjvyzp3q3ApSFV30DSGyVdPlKJA3TuIukzCECTPgAAIABJREFUQy6WeO6Bko5OLNsUcxCRA7c+IelLkj4X/vxdST9dUVezbZkDj/aT5HqmOtgibSpZ6kUAAQQQQAABBKYTYP02nS01IzC3APf33CPA9RFAAAEEEEBgGwVyshilvl8je9E2ziT6jAACCCCwEQIEGMWHMfUNUbwmStQicFVJfydp78i2XbH+OLuQMyA5+MZbo3XnUuz8Rb+/qKTnSLrPipMd0HRQuPYY14y1s531yWU/Lul/Q8DQf0v6Sthqzu36nqTvh+xLsXoX/Z4Aoz5qnIMAAggggAACCGyPAOu37Rlrerp9Atzf2zfm9BgBBBBAAAEE5hfIyTaU8n4tp775e08LEEAAAQQQQOB8AgQYxSdEyhuieC2UqFHA25x5u7OLhy2+UvrgLdDObG1ftiobT0p9i8pcRdKVlpz8M0mfam3p1vcaOec128J1t2vLqSO17GUkXStsC+csRr7mVIcDzfYJAVHedm7V1ngpbfCWeW67g65OimRqSqmPMggggAACCCCAAAI7CrB+Y1YgsLkC3N+bO7b0DAEEEEAAAQTKFkjNYpTyfo3sRWWPNa1DAAEEEEBgpQABRvEJkvKGKF4LJRBAAAEEEEAAAQQQQAABBKYWYP02tTD1IzCfAPf3fPZcGQEEEEAAAQS2WyA161Ds/VpqPdutTe8RQAABBBAoWIAAo/jgxN4QxWugBAIIIIAAAggggAACCCCAwDoEWL+tQ5lrIDCPAPf3PO5cFQEEEEAAAQQQsEBKFqPY+zWyFzGXEEAAAQQQqFyAAKP4AMbeEMVroAQCCCCAAAIIIIAAAggggMA6BFi/rUOZayAwjwD39zzuXBUBBBBAAAEEELBASvahVe/XUs5HGgEEEEAAAQQKFyDAKD5AfIAVN6IEAggggAACCCCAAAIIIFCCAOu3EkaBNiAwjQD39zSu1IoAAggggAACCKQKxLIYrXq/RvaiVGXKIYAAAgggULAAAUbxweEDrLgRJRBAAAEEEEAAAQQQQACBEgRYv5UwCrQBgWkEuL+ncaVWBBBAAAEEEEAgVSCWhWjZ+7XYeanXpxwCCCCAAAIIzCxAgFF8APgAK25ECQQQQAABBBBAAAEEEECgBAHWbyWMAm1AYBoB7u9pXKkVAQQQQAABBBDIEViVxWjZ+zWyF+UIUxYBBBBAAIGCBQgwig8OH2DFjSiBAAIIIIAAAggggAACCJQgwPqthFGgDQhMI8D9PY0rtSKAAAIIIIAAAjkCq7IRLXq/RvaiHF3KIoAAAgggULgAAUbxAeIDrLgRJRBAAAEEEEAAAQQQQACBEgRYv5UwCrQBgWkEuL+ncaVWBBBAAAEEEEAgV2BZFqNF79fIXpSrS3kEEEAAAQQKFiDAKD44fIAVN6IEAggggAACCCCAAAIIIFCCAOu3EkaBNiAwjQD39zSu1IoAAggggAACCOQKLMtK5GCi9rGXpEV/5wAlDgQQQAABBBCoUIAAo/ig8QFW3IgSCCCAAAIIIIAAAggggEAJAqzfShgF2oDANALc39O4UisCCCCAAAIIINBHYFEWIwcetQ+Xaf/dKZ0/97ku5yCAAAIIIIDAjAIEGMXx+QArbkQJBBBAAAEEEEAAAQQQQKAEAdZvJYwCbUBgGgHu72lcqRUBBBBAAAEEEOgjsCiLUaweZzQie1FMid8jgAACCCBQsAABRvHB4QOsuBElEEAAAQQQQAABBBBAAIESBFi/lTAKtAGBaQS4v6dxpVYEEEAAAQQQQKCvQDeL0ap6yF7UV5nzEEAAAQQQKEiAAKP4YPABVtyIEggggAACCCCAAAIIIIBACQKs30oYBdqAwDQC3N/TuFIrAggggAACCCDQVyAnixHZi/oqcx4CCCCAAAIFCRBgFB8MPsCKG1ECAQQQQAABBBBAAAEEEChBgPVbCaNAGxCYRoD7expXakUAAQQQQAABBIYIpGQxInvREGHORQABBBBAoCABAozig8EHWHEjSiCAAAIIIIAAAggggAACJQiwfithFGgDAtMIcH9P40qtCCCAAAIIIIDAEIGULEZkLxoizLkIIIAAAggUJECAUXww+AArbkQJBBBAAAEEEEAAAQQQQKAEAdZvJYwCbUBgGgHu72lcqRUBBBBAAAEEEBgqsCqLEdmLhupyPgIIIIAAAgUJEGAUHww+wIobUQIBBBBAAAEEEEAAAQQQKEGA9VsJo0AbEJhGgPt7GldqRQABBBBAAAEEhgqsymJE9qKhupyPAAIIIIBAQQIEGMUHgw+w4kaUQAABBBBAAAEEEEAAAQRKEGD9VsIo0AYEphHg/p7GlVoRQAABBBBAAIExBBZlMSJ70Riy1IEAAggggEBBAgQYxQeDD7DiRpRAAAEEEEAAAQQQQAABBEoQYP1WwijQBgSmEeD+nsaVWhFAAAEEEEAAgTEEFmUxInvRGLLUgQACCCCAQEECBBjFB4MPsOJGlEAAAQQQQAABBBBAAAEEShBg/VbCKNAGBKYR4P6expVaEUAAAQQQQACBsQTaWYzIXjSWKvUggAACCCBQkAABRvHB4AOsuBElEEAAAQQQQAABBBBAAIESBFi/lTAKtAGBaQS4v6dxpVYEEEAAAQQQQGAsgXYWI7IXjaVKPQgggAACCBQkQIBRfDD4ACtuRAkEEEAAAQQQQAABBBBAoAQB1m8ljAJtQGAaAe7vaVypdX6Bq0i6saTrSdpd0m6SdpV0CUk7zd88WoAAAggggAACCCCAAAIIbIXATyR9X9I3JX1Z0uckfULShySdsRUCCZ0kwCiOxAdYcSNKIIAAAggggAACCCCAAAIlCLB+K2EUaAMC0whwf0/jSq3zCNxM0t6S/kzS1edpAldFAAEEEEAAAQQQQAABBBBIFDhd0r9KOlnSqYnnbGQxAoziw8oHWHEjSiCAAAIIIIAAAggggAACJQiwfithFGgDAtMIcH9P40qt6xPYWdJDJP21pGut77JcCQEEEEAAAQQQQAABBBBAYESBT0v6Z0n/JOncEeutoioCjOLDxAdYcSNKIIAAAggggAACCCCAAAIlCLB+K2EUaAMC0whwf0/jSq3TC/jz10MlHSzpUtNfjisggAACCCCAAAIIIIAAAgisQeC7ko6SdLik7mcWa7j8PJcgwCjuzgdYcSNKIIAAAggggAACCCCAAAIlCLB+K2EUaAMC0whwf0/jSq3TCtxd0pMlXXnFZTy33yvp3yWdJumLkr4m6Tvb+G3YaYeD2hFAAAEEEEAAAQQQQACBpQLOOntpSVeU9AeSriPpRpL2lLQqruZMSX8n6YRtsCXAKD7KfIAVN6IEAggggAACCCCAAAIIIFCCAOu3EkaBNiAwjQD39zSu1DqNwG9Jerak/VdU/0pJr5X0ZgKJphkEakUAAQQQQAABBBBAAAEERhBw4NEdJO0r6a4r6jtR0iMknTXCNYutggCj+NDwAVbciBIIIIAAAggggAACCCCAQAkCrN9KGAXagMA0Atzf07hS6/gCt5L0Ikm7Laj6e5KeIekFkr45/qWpEQEEEEAAAQQQQAABBBBAYEKBXSU9SNKjJF1ywXW+LOn+kt45YRtmrZoAozg/H2DFjSiBAAIIIIAAAggggAACCJQgwPqthFGgDQhMI8D9PY0rtY4r8ABJL1xS5ZGSniLpR+NektoQQAABBBBAAAEEEEAAAQTWLHAxSY+T9Ngl132gpGPX3Ka1XI4AozgzH2DFjSiBAAIIIIAAAggggAACCJQgwPqthFGgDQhMI8D9PY0rtY4n8BhJ/7iguvdIOljSx8e7FDUhgAACCCCAAAIIIIAAAggUILCHpKMk7bWgLX8r6akFtHHUJhBgFOfkA6y4ESUQQAABBBBAAAEEEEAAgRIEWL+VMAq0AYFpBLi/p3Gl1nEElgUXHR6+1TrOVagFAQQQQAABBBBAAAEEEECgRAFnqz10QcM2LsiIAKP49OMDrLgRJRBAAAEEEEAAAQQQQACBEgRYv5UwCrQBgWkEuL+ncaXW4QLLtkW7j6SXDa+eGhBAAAEEEEAAAQQQQAABBCoQuLekly5o50Ztl0aAUXwm8gFW3IgSCCCAAAIIIIAAAggggEAJAqzfShgF2oDANALc39O4UuswgVtJekenCs/VO0p607CqORsBBBBAAAEEEEAAAQQQQKAygT+X9AZJ3TicW0t6Z2V9WdhcAozio8gHWHEjSiCAAAIIIIAAAggggAACJQiwfithFGgDAtMIcH9P40qt/QV+S9JHJe3WqeIvCC7qj8qZCCCAAAIIIIAAAggggEDlAg4yemOnD1+WdANJZ1Xetx0ip2rvzxTt5wOsKVSpEwEEEEAAAQQQQAABBBAYX4D12/im1IhAKQLc36WMBO1oBF4haf8OB9uiMT8QQAABBBBAAAEEEEAAAQQWbZd2oqS71U5DBqP4CPIBVtyIEggggAACCCCAAAIIIIBACQKs30oYBdqAwDQC3N/TuFJrP4G7Szq+c+rhkh7XrzrOQgABBBBAAAEEEEAAAQQQ2DCBp0g6tNOne0g6oeZ+EmAUHz0+wIobUQIBBBBAAAEEEEAAAQQQKEGA9VsJo0AbEJhGgPt7GldqzRfw56lnSLpy69T3SLpFflWcgQACCCCAAAIIIIAAAgggsMEC75a0V6t/Z0q6iqTuZxzVEBBgFB8qPsCKG1ECAQQQQAABBBBAAAEEEChBgPVbCaNAGxCYRoD7expXas0XcJaiJ3dOu76kj+dXxRkIIIAAAggggAACCCCAAAIbLLCHpI91+vd3kpzdqMqDAKP4sPEBVtyIEggggAACCCCAAAIIIIBACQKs30oYBdqAwDQC3N/TuFJrnsDOkr4u6VKt046UdEheNZRGAAEEEEAAAQQQQAABBBDYEoEjJD221dfvSrqCpHNr7D8BRvFR4wOsuBElEEAAAQQQQAABBBBAAIESBFi/lTAKtAGBaQS4v6dxpdY8gQMlHd065XuSflfSj/KqoTQCCCCAAAIIIIAAAggggMCWCFxM0lckXbLV34MkHVNj/wkwio8aH2DFjSiBAAIIIIAAAggggAACCJQgwPqthFGgDQhMI8D9PY0rteYJfErStVqn/IOkJ+RVQWkEEEAAAQQQQAABBBBAAIEtEzhMktePzfFpSdeu0YAAo/io8QFW3IgSCCCAAAIIIIAAAggggEAJAqzfShgF2oDANALc39O4Umu6wM0kndIpfnlJ30yvgpIIIIAAAggggAACCCCAAAJbKLCrpG90+n1zSafWZkGAUXzE+AArbkQJBBBAAAEEEEAAAQQQQKAEAdZvJYwCbUBgGgHu72lcqTVdwOnrH9Uq/kpJ+6efTkkEEEAAAQQQQAABBBBAAIEtFjhR0l1b/X+GJG/DXdVBgFF8uPgAK25ECQQQQAABBBBAAAEEEECgBAHWbyWMAm1AYBoB7u9pXKk1XeBzkq7eKr6vpJPST6ckAggggAACCCCAAAIIIIDAFgvcWdJrW/0/XdLutXkQYBQfMT7AihtRAgEEEEAAAQQQQAABBBAoQYD1WwmjQBsQmEaA+3saV2pNE7iKpP9qFfV83EXSuWmnUwoBBBBAAAEEEEAAAQQQQGDLBXaWdLakdozO70s6oyYXAozio8UHWHEjSiCAAAIIIIAAAggggAACJQiwfithFGgDAtMIcH9P40qtaQJ3k3RCq+h7JN0i7VRKIYAAAggggAACCCCAAAIIIHCewLsl7dWyuLukV9RkQ4BRfLT4ACtuRAkEEEAAAQQQQAABBBBAoAQB1m8ljAJtQGAaAe7vaVypNU3gqZIe3Sp6pKRD0k6lFAIIIIAAAggggAACCCCAAALnCRwh6bEti6dJekxNNgQYxUeLD7DiRpRAAAEEEEAAAQQQQAABBEoQYP1WwijQBgSmEeD+nsaVWtME3iDpL1pFndHoxLRTKYUAAggggAACCCCAAAIIIIDAeQL7dzIWvVHSHWuyIcAoPlp8gBU3ogQCCCCAAAIIIIAAAgggUIIA67cSRoE2IDCNAPf3NK7UmibwSUnXaRX9Y0kfSTuVUggggAACCCCAAAIIIIAAAgicJ3BDSR9uWZwm6bo12RBgFB8tPsCKG1ECAQQQQAABBBBAAAEEEChBgPVbCaNAGxCYRoD7expXak0T+B9Jv90qekVJX087lVIIIIAAAggggAACCCCAAAIInCdwBUlfa1l8S9LlarIhwCg+WnyAFTeiBAIIIIAAAggggAACCCBQggDrtxJGgTYgMI0A9/c0rtSaJnCupJ1aRX9Dkv+OAwEEEEAAAQQQQAABBBBAAIFUgZ0lndMq/BNJ/rtqDgKM4kPFB1hxI0oggAACCCCAAAIIIIAAAiUIsH4rYRRoAwLTCHB/T+NKrWkCzL80J0ohgAACCCCAAAIIIIAAAgisFqh6fUmAUXx6Vz3A8e5RAgEEEEAAAQQQQAABBBDYGAHWbxszlHQEgR0EuL+ZFHMKMP/m1OfaCCCAAAIIIIAAAggggMDmCFS9viTAKD4Rqx7gePcogQACCCCAAAIIIIAAAghsjADrt40ZSjqCwA4C3N9MijkFmH9z6nNtBBBAAAEEEEAAAQQQQGBzBKpeXxJgFJ+IVQ9wvHuUQAABBBBAAAEEEEAAAQQ2RoD128YMJR1BYAcB7m8mxZwCzL859bk2AggggAACCCCAAAIIILA5AlWvLwkwik/Eqgc43j1KIIAAAggggAACCCCAAAIbI8D6bWOGko4gsIMA9zeTYk4B5t+c+lwbAQQQQAABBBBAAAEEENgcgarXlwQYxSdi1QMc7x4lEEAAAQQQQAABBBBAAIGNEWD9tjFDSUcQ2EGA+5tJMacA829Ofa6NAAIIIIAAAggggAACCGyOQNXrSwKM4hOx6gGOd48SCCCAAAIIIIAAAggggMDGCLB+25ihpCMI7CDA/c2kmFOA+TenPtdGAAEEEEAAAQQQQAABBDZHoOr1JQFG8YlY9QDHu0cJBBBAAAEEEEAAAQQQQGBjBFi/bcxQ0hEEdhDg/mZSzCnA/JtTn2sjgAACCCCAAAIIIIAAApsjUPX6kgCj+ESseoDj3aMEAggggAACCCCAAAIIILAxAqzfNmYo6QgCOwhwfzMp5hRg/s2pz7URQAABBBBAAAEEEEAAgc0RqHp9SYBRfCJWPcDx7lECAQQQQAABBBBAAAEEENgYAdZvGzOUdASBHQS4v5kUcwow/+bU59oIIIAAAggggAACCCCAwOYIVL2+JMAoPhGrHuB49yiBAAIIIIAAAggggAACCGyMAOu3jRlKOoLADgLc30yKOQWYf3Pqc20EEEAAAQQQQAABBBBAYHMEql5fEmAUn4hVD3C8e5RAAAEEEEAAAQQQQAABBDZGgPXbxgwlHUFgBwHubybFnALMvzn1uTYCCCCAAAIIIIAAAgggsDkCVa8vCTCKT8SqBzjePUoggAACCCCAAAIIIIAAAhsjwPptY4aSjiCwgwD3N5NiTgHm35z6XBsBBBBAAAEEEEAAAQQQ2ByBqteXBBjFJ2LVAxzvHiUQQAABBBBAAAEEEEAAgY0RYP22MUNJRxDYQYD7m0kxpwDzb059ro0AAgggUKLAb0jaRdJZJTYuoU21tz+hixRBAAEEEChUoOr1JQFG8VlV9QDHu0cJBBBAAAEEEEAAAQQQQGBjBFi/bcxQ0hEEdhDg/mZSzCnA/JtTn2sjgAACCJQocHdJx0t6vKQnDWhgU4+ruIekEzLrcqDQMZIeJOkFkg6UdE5CHbW3P6GLSUXa/m+T5D/XGjTW7stNJX0gSYBCCCCAwPoFql5fEmAUnzBVD3C8e5RAAAEEEEAAAQQQQAABBDZGgPXbxgwlHUFgBwHubybFnALMvzn1uTYCCCCAQKkCV5f0KkknDQgyageFuJ99glz+XtITW0iflLSfpNMjcLW3f4x58f8kvb9TUZ9Ar9S2/FYIInNQWmoAUDNHYgFk3XnQZy6l9oNyCCCAwBCBqteXBBjFh77qAY53jxIIIIAAAggggAACCCCAwMYIsH7bmKGkIwjsIMD9zaSYU4D5N6c+10YAAQQQKFmgCeqIBX8s60Nz/pCMM+3AktygktrbP3RutAOMhmajSm1LY55yvdQAtCZw6bahEVMGSaX2k3IIIIDAMoGq15cEGMUndtUDHO8eJRBAAAEEEEAAAQQQQACBjRFg/bYxQ0lHENhBgPubSTGnAPNvTn2ujQACCCCwLoFrSfpnSTeU9BZJD5b0lcjF24EdKQEj7eqa7c38d6lbmy1qTk7ASvf82ts/dG40AUZ9A8T6XL+baSi3jkXzrOlHboBZ+9qu454D52JuX7rlfQ8eJ2mPkM3LW/99eWilnI8AAsUJVL2+JMAoPp+qHuB49yiBAAIIIIAAAggggAACCGyMAOu3jRlKOoLADgLc30yKOQWYf3Pqc20EEEAAgXUIXFDSYZIc/OHjpZIeLunHCRdvsszEtiZzQNEuks4KdXqLsmdJOqCznVnuNlpDAozclNrbnzBES4v0DTBqgsMcAJMb1NOMVzfLUDPuuyZucdd0qt2WvpmLmu3yrispNo+HeMfOvZSkF0vaOxQ8WNIxkrrvRWP18HsEEChboOr1JQFG8clV9QDHu0cJBBBAAAEEEEAAAQQQQGBjBFi/bcxQ0hEEdhDg/mZSzCnA/JtTn2sjgAACCKxD4JqSXiPpGpJ+GAIc3pV44XZwxqqtzpoAElfroJ6HSjpD0gmd67Qz3KQEjAwNMKq9/eazgYOF7NoEcKUMX98Ao7ZZc53UDFZjBxj17UPT7u72as3fp8y9FOPcMveT9KJw0ntCVqWv5VZCeQQQKFqg6vUlAUbxuVX1AMe7RwkEEEAAAQQQQAABBBBAYGMEWL9tzFDSEQR2EOD+ZlLMKcD8m1OfayMwjcDvSnq+pNtL+k7IonKEpJ/2uNx1JL1Q0o3CVjaHhz8vq+pPJHk7omuH8t6G6q09rrvoFD/0d/YLP3D34b65n0eF/8+5zO3CubtJ+oCk+0j6Yk4FBZe9UNiCyH20lbcEu3Ro7+mSPivpFEn/Kunza84eclFJfyPpvpJs78NtOj6M4zkTuPpZobco8zzxcbIkBzl8N/FaTQaZG7cyzyza/mxZIEfsMquClnzu0ACj2tvf+Dm4yFt85QQZ9Q3OaQeBxcanO75jBhi1sxfF5lHu73MzM+XWv6z870k6Mfyb4jL3D6/rY9VPPQggML9A1etLAoziE6jqAY53jxIIIIAAAggggAACCCCAwMYIsH7bmKGkIwjsIMD9zaSYU4D5N6c+10ZgGoFu9g0H/DjAok/wRvOAvmlpLItHsx1TU37MLBmHSHKAU/dw4MjjJP0kg7PbztwggoxLra2oA4tuLekJIago5cKPkPSclIIjlPEzO7u/fEFdUwY7XF7ScZJuFa57UNiWqduMZk4smuMOHjo73EPdoI9my6lvh2xFsS2wcoNXUgOMam9/yhTLzWTUJ8CoHSjW5/VrzACjpv2x190Uu1LKdLcrzA34K6UftAMBBJYLVL2+JMAoPrWrHuB49yiBAAIIIIAAAggggAACCGyMAOu3jRlKOoLADgLc30yKOQWYf3Pqc20EphHY1ACjdmBGW85bXu0r6e0ZnJsWYOQMRU8K23JlMOh5kg6WdG7OST3LXjlkKmoyULWrmTLAaB9JJ4WLfSHMldMW9GFIthgH8T05bP2UGmCUGrySGmBUe/tTplXTR8+llExGfQKMmteGvoGZYwUYdbfcy9kaLsUyVsbP2C8uyYGLDt78UeyEjN/fMmQS+82wZeGfhUxyGVVQFAEEChaoen1JgFF8ZlU9wPHuUQIBBBBAAAEEEEAAAQQQ2BgB1m8bM5R0BIEdBLi/mRRzCjD/5tTn2ghMI7BtAUZWfI2kB2Vse7VJAUaXk/RsSXfpTKc3SXqZpI9K+kH4nbfP8/Z1DrrxQ35nL3JAxC+mmYr/V6uDFJxZ6dDwN876c8nWNmlTBRjtJOmpkg4I13X2pIeFoIaxu9wEhMwVYDS0P7W0vwkaSpkzuQFGzWunLfcL2/fluo4VYNS8Rq07u5rvGb8+OGOcXyua432Snijp3ZJ+mYvSKX+ZkMnM2zj6cHCkXx+mfh0a2GxORwCBRIGq15cEGMVHueoBjnePEggggAACCCCAAAIIIIDAxgiwftuYoaQjCOwgwP3NpJhTgPk3pz7XRmAagW0IMPpGCJpxX5sjNSOMy29KgJGDAZ4SshA1Dg7ecRDNByV1X+PbM+5i4YF+n63zcmfuLUL2Im9X5oxTD5Xk8bptqCglWCT3mi7fvRceLMmZaaY4agnQWdb3mtrfBPHEsgzlBhgtCw7KmS9jBBg18/Zpkt4a7pen99jm0v33vecAnpTjoiEgz/fnssNBgkev2JLy9q1tEO8fMhV16+puk/ZOSfeS5Nd1DgQQqF+g6vUlAUbxCVj1AMe7RwkEEEAAAQQQQAABBBBAYGMEWL9tzFDSEQR2EOD+ZlLMKcD8m1OfayMwjcA2BBg5iOaZIbjGQSs+3iPpnpK+lsC6KQFGt5H0WkneasjHv0u6r6TPJhisq8ilQlBPk2HpqBCg8M9rCDBqj7ODF/4iZHSaou/rCtBxn66SETSS2tea2t9+jVsVWJgTYJRTdpXp0ACjZhw+EMa4+bOD8R6fMe5to5QAPj9Td6avZyRMmAeG7QAXBTA6UMiZ03ysGptbt7a1dNDh3pLelXBtiiCAQPkCVa8vCTCKT7CqBzjePUoggAACCCCAAAIIIIAAAhsjwPptY4aSjiCwgwD3N5NiTgHm35z6XBuBaQS2JcDID7Lv19r+ypqPkvSsSOYel9uEACNnG/EWZ/cJ0+jLku4t6ZRpplWvWv2czllMXhjOdgCUg8C+I+mEiQOMLiLpSEkHhmu/N4z713v15PwnOTjiY5LOav11OxAk5RIOvjhT0vslrdoGqwlYcXDJGSETlOtPCRpZ1o7PVWonAAAgAElEQVTa2+9+NS6rHFKDhprXzG+GOdIe15SxbJcZEmD0G5KOCUGSTdah3Hm1rL2xDG8O1DxO0q1CBcdKOkySTX5P0pMl7R95rXFmIrfb26v5uKukVy1pUPffKbs5G9uqrGu5Y0F5BBCYR6Dq9SUBRvFJU/UAx7tHCQQQQAABBBBAAAEEEEBgYwRYv23MUNIRBHYQ4P5mUswpwPybU59rIzCNwLYEGO0XMvc4g89ugdKZjfz3p0doNyHA6I8l/YukJoOTMwM9bsXWRdPMttW1XkPSiZKuG4o1mU8uvYYAoyuEa+wZrv28sJXcuQMh2nOnHRiUGwjSBHw0ASl9mhXbImxRnbW3v+lTEzzkPy8L0EoJMGqCeq48QnCR25IbYNTMGwebObjox5K+2hq41MxS3bHODZq6WSs4cVE2uMuFTGR3ChdalC2t/W9PLGOYs649NwQcukq/jjsY8ft9bgTOQQCBogSqXl8SYBSfS1UPcLx7lEAAgQ0RuKQkp9L1wrP5af/Z+4X7GykXDv/1/y/7WVXGEfYcCCCwXoFfSPrpkp+frfhdc05Txql0vxu+Aedvwfmn/WcWp+sdV66GAALTCLB+m8aVWhEoQYD7u4RR2N42MP+2d+zp+eYKbFOAkR/KO+vFwa3hPDxk3vj5iiEeGmD022G7LWf72EOSzX3484iPSPL2Rm+V9HFJq9rRdxb6+ZeDiZosJ36Y/5eSPty3wgnO26kzNq+R9KDweU03GGdINp5lTb9x2IKp2T7uoBDAsax8E2jiNuYczbZVqYEgywJQll2zncGoGe9FZWtvf465y6Zsk5YSYGRfl/NrwpDMRU37hwSMLboPUudV1y83wKj9mvgESf7pvkd0wOBLJN0oXMyvdS7n1x3/zq9J3rbRx0slPTwETC0aW7+GOUOSf3x8QdK+kk7LnQiURwCB4gSqXl8SYBSfT1UPcLx7lEAAgQIFLiTpdyVdKfy3HTTk/28HDjX/T+BPgQNJkxCoTMCBTN2go0V/9jeE/jv8TPEBYGVsNBcBBAoTYP1W2IDQHARGFOD+HhGTqrIFmH/ZZJyAQPEC2xRg5ExF15H0yvCA24PjrcL8sNxBPsuOvgFGlw3BTA8N2ZNik8EP4B8ryRlBxtz65xKSXhQeyLsNDmby1mPfjjVojb93oIGzkjjApzsm6wgw8hZ6L2v11+15R6T/fYJ0HLj0fEm7hIxJu0ayaE0VYOSu1d7+nOnZ7mvfDEZjBxe5/UMCjJ4m6R+XbL0Xm1dduyEBRqu2U7t5uK+arHGLxix1u8buPersSG/ImQSURQCBIgWqXl8SYBSfU1UPcLx7lEAAgRkEvDh08FATQNT8f/Pn35mhTVwSAQQQ6CPgYKOvtAKOuv9f0od2ffrHOQggUJ8A67f6xowWI5AqwP2dKkW5KQSYf1OoUicC8wpsW4CRnwUdIOkZLfbjJD1C0g+WDEWfAKMbhC19muwdqaPsrMuHhiCUsb7M9AchqMpt8uGtlRzI5IzPJRwOhnAA1B1CY7pZpaYOMPIXVp3t55Bw/XVkR0nNNDNlgNGQsa+9/Yv6viqDkX93i1YWsJidfc6WdE6kYO74Nq9Fy7a7Sx2XbrNyA4z2Dves63Gw4luW9NOvt96G0tub+Qvj3cNf6HyYpFclBFW2t7lzPX6dPCI2EPweAQSKF6h6fUmAUXx+VT3A8e5RAgEEJhC4qKQ/DN8I6gYROTNRk3J2gktTJQIIIFCUwI9awUfOetQEIH1W0n+uSAFcVCdoDAIIVCXA+m3a4bqApKtK2jP8XFmSt1VoDm9v4W/If1DSuyR9vsd2F92HfZ9c8e3m7kOvZuuFaRV2rH3Rt6CXfUN43W3bpOtxf2/SaNbXF+ZffWNGixGICWxbgJE9rijp5ZL2CjgO6vFD8tcvwcoNMOpuDeRqfQ2/L3T2IL9P9PH7km4p6c87n5O67IMlnZjw0D02vv5998G863aAQgmHg3uc1eepoTHOJOWMKN7OrjmmDjDyZ9QOgPAc8OH38HcLmZSmMkoNBMkNQEndIm1ov2pv/6L+p2yRluKWauO6cse3lACjFId2Gf8788AQROj/92ugt0F8cedeX1Xv7pJeLenaodDzQoa4c3MbQ3kEEChKoOr1JQFG8blU9QDHu0cJBBAYIOCUrg4k6v54kcyBAAIIIBAX+K8QaORgo/aPv+3EgQACCPQRYP3WRy1+zsXDFhoPaX2wGT9L8nYXTl//Jkk/STlBEgFGiVBbWIz7ewsHvaAuM/8KGgyagsBIAtsYYGS6btCQt9p5gKRvLXDNCTDy+8VnS/J2Ps3x9pAdx0Hoi7Y+u4qkp0tyVpDmWBRo03fIu+2/a8gY4uBwZ1jydmAOCr9eK9DpQ5I+LOlkSf+W8R42t43tLescWOUgBG9h1z6mDjDyVnavkHSrcNG3hflxVm5nMsqnBqHkBqAQYJQxCJ2iYwQYLfrCxaotxHLHt9YAo/6j8uszrxC2FfSXfHx4S8X7S/r+GJVTBwIIzCZQ9fqSAKP4vKl6gOPdowQCCCQI+A3yokAip9nlQAABBBAYX+CLSwKPYimWx28JNSKAQG0CrN/GHbGdJN1ZkjMD+SFc38MBRo+W9LmECggwSkDa0iLc31s68IV0m/lXyEDQDARGFNjWAKNLhSw+d2lZOrjFW3V1X+tyAozuFLIjNZnb/13SfSU5g/Gq43KhPT6/OQ4O25ktCkrKmQLd9vt9rT/jPXDJtkXduh0s/6gQaDS0Le26nf3e27U5sMvHsaFNP+40YOoAozHvgUXjYmdvIdVkrnKZbp9i49kOUvF4OtuS/9sNgpoiwKjE9uf6xXyn/v2yDLNTBRjddkCHVmXOHVDt4FO7Y/7OkGnsfwfXTAUIIDCnQNXrSwKM4lOn6gGOd48SCCDQEbikpD8O32L5o7DoJJCIaYIAAgiUIdAEHv1H+EahP7D8XhlNoxUIIFCIAOu38Qbi0pKeJOmhK6r8sqQvSPqlpGb7tN2WlPeDBW9LcUpkywsCjMYbw02rift700a0rv4w/+oaL1qLQIrAmMEV3a24Ytu2dgNfVmX6SOlLu0zz4N5/t+yBuTP3OAtGEwy0LGtQaoDRouwlDuZ5XWLju+0ZK0NH2yKxKTsU+46kh4XMR2MFGTmT0guDv99P7yvJn3N0j6kDjG4g6Y2SLh8u7O3jHFSz6stdHmuP17Jt9Zo+tO3b90NugEz33vCc/NMF7UwNMKq9/fb1a9ezJB3QCd6KzfHmfo69PrmeVM/YNT3ezlLenVMlBhi5Lyk2sT6P/XvvovHMkLVo1ev62NelPgQQmFag6vUlAUbxyVH1AMe7RwkEtl7A6WibgCKnxm32st16GAAQQACBSgQ+JcmBRv5xGvPTKmk3zUQAgWkEWL+N47rom+Su2ds3eLuIl+hX2591v2XtzxgcmPTnkvzN8+57az9AuXcIMlrWUgKMxhnDTayF+3sTR7WePjH/6hkrWopAqsA2BxgtCgg6VNJTJf2iBZgaYOQAc2+1dZNwrjNseKu0byQOxmVC9qPbhfIOYHfQzdD1/bIAI78nPVHS+0P25B+EYPmrSbp9CIr3e9rm8OcNzpzjdg09rhj6uleo6DGSju64N9eYOsCoGxh3RAgsac+BRf3tnpdi0gRuDN0irTn/5WHbqObaOQExtbc/xXtRmTkCjJa1daoAo10l7ZcZeNXXc13ndV+vS820tC4ProPApghUvb4kwCg+Dase4Hj3KIHAVgl4X2kHEbUDii6xIQJ+uPNdSf5WjX+6/+8//7Tz87MFfxcr8/MN8aIbCNQkcCFJF+n8XHjB38XKOA26f/whmX+6/+8U3ZtweA/yJuCoCToibfAmjCx9QCBNgPVbmtOqUv73wA+XupmL3i7pEEkfj2Qgaur2N+L9oOqxnYst+4Z8UywnwGh4b8epYdFDuptKcl85xhPg/h7PkpryBZh/+WacgUDpAtscYOSxceZ2Zwpqsk96KzNn1mkH9aQGGPUNVGnmiD/PODJkpWn+7uaSTh04iboBRg6Qf4IkB0D9ZEXd1wpbxvlz5OYYY9s2f77j98bOEurjzSEryTeXtGXdAUZTZm9pMtk4G8sJkmKBIM3YPS1kTDJREzjieentl9uBJDkBRn2mVe3td59zjHLK9vEcO8CoTxtqOae71vQXLf8qcfvxWvpIOxHYRoGq15cEGMWnbNUDHO8eJRDYaIE9JP1JK6Bo94p6+21J/y3pK5K+FgkeckDRuRX1jaYigECZAjsvCTxqByRdQdKVwo+/YVjL8blW0NGHwsPxWtpOOxFAIE+A9VueV7f0BSUdFAKM2r87NjwM8fvOnMMPUfwwxg+M2sfhkg6TtCh4nQCjHOHtKsv9vV3jXVpvmX+ljQjtQWC4wLYHGHWDXSx6lKTHtYJvUgOMuuX8fvKYzCHqBgONsW3ckDqn2LbNgVgOrnFQlzODOivSqq3GNinAqJkOuRmMutPIQVCvDlvWndQK1po6IGYT2p9jlFM281Y/r3jfAKO3SfLrzVl9LlrpOXyZpdKBo9kIRASqXl8SYBSf31UPcLx7lEBgowR+W9KtWj+/W2jvnDnIwUPNj4OI2n/2/3e3myi0KzQLAQS2WMAZLppgI//Xr7ntP/v/nWmpxMOvu/7GYvPzrRIbSZsQQKCXAOu3Xmz/d1L3m+z+xSslHSCpbza4i0t6dtgmo7mQt6Xwthf/saC5BBgNG8NNPpv7e5NHt/y+Mf/KHyNaiECuwLYHGNnrypKOl+TAFx/e0sxZjJrMQX0DjPoEB3Wv1aeO7hw4MGw/1vx9Tp3+gpWDgfYMJ3802Hwxd6KF8t33xM+R5O3RzllRHwFGv8ZpAkv8Nw64eFEnC9LUATFNS/oGSJXQ/pygnqk9l21fmHJ7bdsWYWQwSpkVlEGgPoGq15cEGMUnXNUDHO8eJRCoXsDpcm8dgoraaWvn7pgX5P8ZfvwApclG5P9+fe7GcX0EEEBgTQJNxqMm+Mjf0vvD8HP5NbUh5TLeSu0dIeDolJQTKIMAAsUKsH7rPzQ7hcxFDiZqDn94u78kb5kx5LhZCFRqv/Z7awhvUfGLTsUEGA2R3uxzub83e3xL7x3zr/QRon0I5AsQYCT5+dD9Jb2wxXecpEdI+kHIFOIApOZYtgXsGMFBY9TRnQVD6vRWXs8MPq73CyFAvr2FXM6su6WkkyV5G2F/ycmZeE6PVOCyzijVfObtzy6eErIf+VRnQfL79UVZQVPaNnRru5RrdMv0CdDpBpS0Ay6aoLGpA2KaftTc/hIDjLpBf6m+nrvP7WyTt+z+b1/DrwnOHLYqC1JzX+QEJPa5F1LP6QYYbVuAVaoT5RCoTaDq9SUBRvHpVvUAx7tHCQSqE/iDEEzUBBX52x9zHt4juwkkav+37ze85+wL10YAAQTWKXDZVrBRE3Tk/+66zkYsuJY/RG1nN/KHiBwIIFCPAOu3/mN1TUmvkXSNVhXe3szbW3Rdc6/irHf+lvZ9Wif6tfZe4Zvy7fpyAoy6D438oMaBS6mH1xJ/Kun2kq4v6cbhRH9BwB/cvkfSv0jyn1cZ9E1b78BbfzB+h1aDfa2/Dtce6p7qUEs57u9aRmoz28n828xxpVfbLeDPGJ2p8QaBYcjWO/uFuhrRB0t6wQreIYEvsVFrZwZJeRDtjPDeDveOoWIHrTjT5NsHBBj12SLtEEneRrc5nEnpVbHORn7vz4/dj+Y4VNIRiXX2fX+3rPrumCc2Y2WxlPFdVYHf+9rHgUw+PGed9WlVVqWmvgdIet2KraocKPJQSU/v1LcqgGSRua+3KNCjG1CUG2BUe/tz50/bdlmgYLvOXM/c9iwLdsoJMHp/xkWbOZR7H+auLzOalFzU96fXjA6M8jH0vk++MAURQGBSgarXlwQYxedG1QMc7x4lEChewPuB/1krS1H7gcc6G/8/nUCiz4Q/E0i0zlHgWgggsA0CTeCRH3S3A48uN1PnnbWjCTh684JMGzM1i8sigMASAdZv/adGdwuJod/S7rZkb0kPlOSHd+8L76UXPbxYR4CRA57clkdKcpDPqsMP2fzw0R8u+8sFi44+D6D875of4typVSHBRavHgvu7//3NmcMFmH/DDakBgdIEuttPfUrSX0n6XGZD/YzFWWbaQc7+9/0NK+opKcDIzXR7X94KNHHQ+YNCEHZKBqNuII+DeBxA0M1UuYzkIpKODMEtLuP3X7eR9KHMsegWd/DYGyU1WTSfJ8kB9Ocm1NvNYDT0oX5uYENCEwc7dd93e9sxvz8+O+HiTYDIoqCk9nvjrls7gMSft3ucu4fnnoP//d9lAR6NZ98MRrW3P2GIzlckNXCnOWmTAow8Bx8dMpfn3od/GYLwUoLucscktXz33yp/Rnm3AVuYp16XcgggMK1A1etLAozik6PqAY53jxIIFCvgN2/7hB8/AFjn4cWNU87658OSnPrWqWs5EEAAAQTmE/C3Kq8j6Y9DenCnCF930NGPwzf0/C09Z7TgQACB8gRYv/Ubk+63Il2LHzI9rLUFQ7+a88+aOsDIAax+EOLU9zmH1wb2+OiCk3IDjJYFFz1E0ltHyBiV06+aynJ/1zRam9dW5t/mjSk9QqAb1GIRbxf24kyaS4VzHEztIyUQpbQAI2d1fHbILtl034EbPlICjLxWf62kq4ZzvBXY/SR9N9HS26ufIGnPUP6D4QG6g6+HHN163xuyMn09odIh5y6q3u893cdYcHtC0/6vyLKMoKl1dPuYk8WrnSkrdj2/9z6pk02qe0772u26U7epyg2Iqb39MfPu75s1lr8wsWp7sOa8XM/c9oyVwWjZnG0H5bQzNjWvvcuydeVmesrtd5/yfs14haSbhJP95UdnM0p9fe1zTc5BAIHpBapeXxJgFJ8gVQ9wvHuUQKAoAW9N4KCiO0u65Bpb9pFOQNHn13htLoUAAggg0F/gap2Aoxv2ryr7zO+FD8gcbPSW7LM5AQEEphJg/dZPtrtFiGvJ2UKi31UXnzVlgJGzob4kBKq2r+5vyX9Akh9m/VTSlSTdUpLb0j4cZOQPc7vbZ+YEGF06fEPf2zI0hx+eEVwUn0Xc33EjSkwnwPybzpaaEZhTwJ9DOvChOfzg1kFGy7IWLmqrt/J6YSv7z0slPVySv6Cy7CgtwMjtvFnI2thk+3EGJr8/+sdWJ5ZtrXSZEJx+u1DW760ccPWuxMHtjoO36H1seF+WWMXCYt33aDnt6rbpWZIeI+knQxqUeW43c0lOAFDKpS4hyVmLvCWeDwfSez5/MeHkVQEobfd2BqLuvF8UjOdArPbWV1MHGC3KkFRD+xOG6HxFGtfUbfAIMJJStpLLHYc+5XeX9GpJ1w4np45hn2txDgIIrE+g6vUlAUbxiVL1AMe7RwkEZhe4VQgo8qLN2SmmPr7aCSbyQ4KUtLhTt4v6EUAAAQSGC+zcCThylqPfGV5ttAZnufOH0g428jcIORBAYD4B1m/97Lsf5LuW2NYe/a4UP2uqACNvwekPY5vsAm6JHzJ5q4xnSvpGp2l+sOBv3j9BkoOCmuOosA1K++FSaoCRM7M+VdJDW/U5uOggSf6mf3f+xrW2qwT393aNd2m9Zf6VNiK0B4FxBK4YAmP2alXn9wYOJFkVINQUv1YI0PDas3lv4WCNt0eaV2KA0U6SnhK2EGua7/dHTcCR/27ZA3c/Z/J2u36f1ByvD1tcOVP8qqMbAJ4TBJQyC7rWx0l6hKQfrDh51zCud2iV8RdiveZf5zF1gFE3i5fH+y+WZOzs9js1wKgdINT0x4Fr7S0Fm7q76wD//dwBRqW2P3cedreUi51PgFE5AUYO/jylNWBzfREoNmf4PQII5AlUvb4kwCg+2FUPcLx7lEBgFgG/KfKizEFFUz/4/Ux42PtvYbuzL83SYy6KAAIIIDCXwJVDpoo/keSgVm+NM+XhQFZ/6OiAo1OnvBB1I4DAQgHWb/0mRvfBS87DhX5XXH7WVAFGDhbyN7Sbww+vHOjjdPO/XNIcf2ayv6Tnt7IS2MbbOXsr5eZICTAiuGj4TOH+Hm5IDf0FmH/97TgTgZIF/G+93wd5a9j2cWLI5njmksZfSNJtQ0BNO+NhanBSiQFG7uqiAI82waqMHovOdQD130g6Y4Gj7feQdISk27R+/5wQ4HXOEntvNeuAbQeN/yxsT+eA8GUBYYuCyI6UdPiSrYCvIunpnaD014RgqUVbEvk93mEhMP3CIWjcAWqxwKqU+2LqACO3wYFhR7cak/olgz4BRr5Ms02xg4zaR3dLq1tIemJhAUYltT9l/nTXKjeWtJ+k0xNOJsConACje0l6WWvMnGXsVQljSBEEEChboOr1JQFG8clV9QDHu0cJBNYm4G/03DsEFXmhNtXhLWucPeId4b+LFrBTXZt6EUAAAQTKF/C/QbcOwUYOOJpyS07/G+RgI38Q8OnyaWghAhshwPqt3zCmbFfQr+b8s6YIMLpUePjUzl7kD839cOnnkSYuCh7yN679IOsX4dxYgJF/7wdN/9C6FpmL8ucG93e+GWeMJ8D8G8+SmhAoTWBRELDb6GBkb/H1bkn/Gf7d93sKf3nljgu2Uk3N2OO6Sw0w8vOiAyQ9Y8kgrQowWhSY3Ti+KVj+V6jX7/f+PPy0L+VM8/eV9NkVk6T7sN3j5AClDy05Z1m7HGTh9boDXRycdIVWm36z857NWan+Y0n93ewiLjZWAMA6Aoz8+Ug741ZqdpS+AUaLGNv9bDIGNfWXlMFo2bSco/05r6O526O57qEBRg5ce8uKYKZl49tYOovYqmCopk/Ltg3sBqw1AW3Na++ybcba67oStki7YMj2dUgY8Dm/CJQz5yiLAAJxgarXlwQYbfgAx7tHCQQmF/ACzAvD2094JWcnagKK3jfhdagaAQQQQGDzBP60FXDkD4qnOvzBykskvXaqC1AvAgicJ1D1An3GMWw+4G2a8NHwYOSLM7RpigAjfwD9r60sRJ/M+PauCW4Zvo3ePGx6s6R7Smq+xb4qwMgZDg4OwUwN53ckPSx885Rt0dInGfd3uhUlxxdg/o1vSo0IlCTgICMHVvinz+FMPX6g7gDilKPUACO3fVHGn6ZPsQfuft9jB7+3bAfppJg4AMAZJ2PZVbrvW113rF2Lgr1T2uS2PDCSnbg7lq43NSgm1oZ1BBjtFjJ63iQ0xhk/Hynp7EjjxgowWhbQUUuA0Vztj82d5vdN+3KyF/lcAoziryupYzCk3CVCFl4/Y/Px1rAO/faQSjkXAQSKEKh6fUmAUXwOVT3A8e5RAoFJBPyNj78OgUVTZCv6706WIt5QTTKMVIoAAghsncBlOtmNrjSBgLMa/XMINvr6BPVTJQLbLsD6rd8M6D6oWfZN0H615501RYBRd+uHZ4WMQj9JbJrXN/6Wq7MdfUzSJyS9t7WtxrIAI38Ln+CiROSEYtzfCUgUmUyA+TcZLRUjUIzABSR5W6bHS/IXUVIOB6B4i69XS1q2pdeiekoOMHJ7vU2Wt41rBwnFMgU1/WwcvQXZDRMQHXjt7WiPkuT/jx25GYya+naSdLew/dmlIxdxX/3lIG999pVI2dozGHmMnxuCFtzVDwanWLDcGAFGq7LF1BBgNGf7Y/dJ8/vmtcava87CmnoMCTCyi7O9vnhJwGDbrRuMRwaj84/Q7uHfl2uHv/a/Nx6bJpNu6nhSDgEEyhOoen1JgFF8QlU9wPHuUQKBUQW8CHdgkd+4jn34Wyz/EjIV+RvHHAgggAACCEwtcN0QcPSXkpz9YuzjhBBs5JT7HAggMI4A67d+jt0AnNwMP/2uuvissQOMdg4PrB7aupy3bj5uxEYvCjDaU9IfSDqm83DO2V29dSaZi/IHgPs734wzxhNg/o1nSU0IlC7gLDxXC9tu7SXJ60JnefHhAJiPhO243inpw5J+2qNDt5X0zLDNmgM5HhwyU/SoaodT/MD+yaHNzqTrumNBMt1KHCTkdbC3d/WDbQfcHBuCr7ydWMphxz3CdnJeT9uxCez5uCS/33RQu9fD30qpMJTxl1m9ze3tJP1M0rMlPS1sc5ZSzcVDpn0HUbl9fu/pw+PgNjlDiLd0+2ri+zUHRDwxZP+8sKRXSnqcpP9NaUykjDNruW8PCeX8ZSW/b//BCHW3q3hQCPJq/u7mkaxNLjc0wCiWWaf0AKO5258yBfpsjdbUOyTAyPfEc8Lrx6KMZIu2lGuuS4DR+UfW23F6+83m8OvWG1IGnzIIIFC8QNXrSwKM4vOr6gGOd48SCAwW8Af2Diryzw0G13b+Crxg917Y/vn8yHVTHQIIIIAAAjkC/oB5n/CT8i3MnLq9FZE/KPTPuTknUhYBBHYQYP3Wb1J0v0W/SQFG3a0lLJTy0CRHclGA0fHh2//d7UEc2PSICR4M5bS31rLc37WO3Ga0m/m3GeNILxBAAAEEdhTwZ/pvlHT58CsHlzwlEmA1JMCoeX/uy3kdctaCQSk5wKiE9sfmcfOljW+uMF5Vx5AAI1/bGWMPWJLBKDfAaFHQURM8tSzzbvsa7S0Um3Wvs9M6WK+beW5VVqqY+di/v2DIOnVIqNjZcfeX9KWxL0R9CCAwi0DV60sCjOJzpuoBjnePEgj0FvC3TrwvtgOL/G2KsQ4/zHBA0UmSPjNWpdSDAAIIIIDAiALXlHTnEGzkfw/HOvxNUAcZOY002frGUqWebRNg/dZvxG8t6e2tU1O3wOh3tdVnjZ3B6LKSXiHpVuGyU/RtUYDRql7eU5Kz2JHFKG8GcX/neVF6XAHm37ie1IYAAgggUI5Ad5u0k8Pn/t9d0cTUAKNuIEfzXv9DSwI8mkuWEmBUavtXzZ6hwUWue0iAkYN/vO3efgkBRn3uAmdpO1PS+0MWtEVBamMEGHW3b+vT1iHnOODPX05p1rG523wPuTbnIoDA9AJVry8JMIpPkKoHON49SiCQLeAHqQe39gzFqnoAACAASURBVGXOrmDBCZ9tBRU5RS4HAggggAACtQg4pXoTbHSNERvtDxGOJtBoRFGq2hYB1m/9Rvo6kl4r6aqt0+dKvz52gFFOff30pFUBRg5o8hYZ3s6jORxE6m+feh3EkS7A/Z1uRcnxBZh/45tSIwIIIIBAOQL+IvGLQnO+EbbI8xaAy44mACWlB02QzvVDUEhK4Ma6Aoxqbf+ydscy+6T012WGBBiljF03g25qu1zO88lfTm9/QSZ2/uNDNqDc6zbnxeqf4ve3lORgvyYj7m0kvWOKC1EnAgjMIlD1+pIAo/icqXqA492jBALJAn7o4MCieyWfsbrgf7WCipzekQMBBBBAAIHaBW7UCjb6/ZE68zJJR0n61Ej1UQ0Cmy7A+q3fCF8hZNTZs3X6oZKO6FfdoLNyAoK6HxAv+gA4p76+DV8WYOTgIjs6df9LJPkD/+Z4jqTHLEjL37cN23Ae9/c2jHK5fWT+lTs2tAwBBBBAYLjA70k6UZI/1/Dh5wDHrMi4mRuA4vftj16Q1cZ/70D8J7W60H5v3Q5GcllnAu1mrGlnq0kNCKm9/YtGPLdPq2ZNO4AsJSCsqStlfTZ8tv5qXeUMRqlHE+S2jyRvZZ16LNuCLfX8vuW626O9MzyXc/AfBwIIbIZA1etLAozik7DqAY53jxIIRAWuHRYU946WTCvg6HJv//KWtOKUQgABBBBAoEqB24dtRJ3daIzjpSHQ6NNjVEYdCGywAOu3foN7EUlHhm0KmhpeLulhkhwkM8bhb14+XdJZkt4r6aOSvrPgoUVOQFDKB9jd4Kl1bZHWBBc9X9LPw4OQ9ofZ/r0fkLx+DNwtqYP7e0sGutBuMv8KHRiahQACCCAwioADGg4LmWtcYSygwe/D/zSyzZnraYKFvtYJImo3elWwyE0lfaBVuB1MtKjjqcEwtbd/kZ+zpC7blix3knTXZLnnN+WnCtBp5kzqeDftac7rzqu+/ZvqvG7A36MkeYs0ttieSpx6EVi/QNXrSwKM4hOm6gGOd48SCCwVuKakv5F0nxGMHFntoCL/nDFCfVSBAAIIIIBALQL+Jt5fhx/vnz70cAYMZzT6zNCKOB+BDRVg/dZ/YLvBOl+QtK+k0/pXeb4zvb54jaT2dpKLsiSNHWC06CHEzSWdOlK/XM2iDEaPlPS8EFzkMheX9OxORlg/LPGH4meO2JZNror7e5NHt/y+Mf/KHyNaiAACCCAwTMA7GLyy9X7dX5h63YAqHczx3Mygl3bmnFhwSvc9+JgBNu526e1vB2ZNFTCTu6VYM11yA38GTLONPLW9ZaF3//D22l/ayJ7SKQS2V6Dq9SUBRvGJW/UAx7tHCQR2EPjDkLHID0OHHu8OQUUnDK2I8xFAAAEEENgAAX/A4n9f9xqhLw7adaDRf45QF1UgsEkCrN/6j2b3W5KuyQFAT5X0i/7VnnemP3s4MLxuNVU5g8/ekt7VqXvsAKNdJD1T0v1b13F21uMy+/R3km4jyVs9O8jzzZI+G+pYFGC06EP+P5L0Wkm7ta59ePi2uLMccawW4P5mhswpwPybU59rI4AAAgisQ+BCkp4Q1gC+njMpP1zSj3te3AEw7exDKdU0Xw7YNTEwqb12GDvIptT2N0E/YwdUpYwPZaYXuJSkF4e1sq8W265w+hZxBQQQmEKg6vUlAUbxKVH1AMe7RwkE/k/gypL8obmjo4cc54agImdY+I8hFXEuAggggAACGyrgB8wONLqvpJ0H9tEfOjyZ7BcDFTl9kwRYv/Ufze62CK7JATR3HSGLkdca3h7MH9I3x8lh7fHdTpPHDjBy9YdIciBPcxwj6bGSfprI5e3d/O1rb2nWHA42ekf4Q2qAkY0PCkFbTT3O9uoAVH85g2O1APc3M2ROAebfnPpcGwEEEEBgXQJ+L+7PGfy+/X1hd4N17kjg99X+goC3VU45HJB0tqRzUgqvoczU7ff47M42y2sYyfkucW1JJ0pyBmBn8XqQpC/P1xyujAACEwlUvb4kwCg+K6oe4Hj3KIHAeQKPlvQUSRce4PEJSQ4qckaFHw2oh1MRQAABBBDYFoGLtQKNrjeg0z+T9DhJTxtQB6cisCkCrN+GjWR3WwTX5kw/j5D0g55VXzQE1Dy0c/6ytPlTBBjdUpIDmhwo5CM3zXx3e7cPSrpb64Pe1AAjX9vfxn6RpDu0PJwNyRmWvtnTeFtO4/7elpEus5/MvzLHhVYhgAACCCCAAAIIIIAAArUJVL2+JMAoPt2qHuB49yix5QK3DoFFNxzg8H5JR4cP7AdUw6kIIIAAAghstYC3CXJWC6f07nt8JAQaNRk1+tbDeQjULMD6bdjoLcqw4xr/SdLfSvK2ZjmHt1lwSvcjOye9JnwTs5u9yMWmCDC6fAiUulWrHX8f2hXbmswmj+lkQHpW+LufhPpyAox8irMfeau0JuDJf+dreF01dDu6nPGprSz3d20jtlntZf5t1njSGwQQQAABBBBAAAEEEEBgLoGq15cEGMWnTdUDHO8eJbZU4DIhsOiBA/rv/ZP9AfjrBtTBqQgggAACCCBwfoF9QqBRexuhXKMXhkCjb+eeSHkENkCA9dvwQbycpBdIulOnqjdJOkzSxyV1nRdd9bKS/kFSN3OR07vfXZLXE4uOKQKMfB1vBe3MQc3hYKkHh/Tzy/rjz0z2Clladwsnekszbxt3aquu3ACjncJ6zMFXzRFzGT6y9dfA/V3/GNbcA+ZfzaNH2xFAAAEEEEAAAQQQQACBcgSqXl8SYBSfSFUPcLx7lNhCgYeED7Mv1bPv3g7AgUUn9Tyf0xBAAAEEEEAgLnDnEGh0k3jRhSWcFcTbpjnrCAcC2yTA+m2c0b5G2P74Rp3qHJTjrca8NbKzpv2483tnLHIgjrcPc0BPE5TTFEsJ6pkqwMjrHwdO3aXVZrfniZIcmNndAs5BQ/uH7Scv3TrnqPD62mQv8q9yA4x8jo1PlHTdVt2rMjuNM7J118L9Xff41d565l/tI0j7EUAAAQQQQAABBBBAAIEyBKpeXxJgFJ9EVQ9wvHuU2CKBPwmBRf4Gbp/jQ5L8YbpT+XMggAACCCCAwHoE9g3bC9245+XeEx6E/1vP8zkNgdoEWL+NN2LXDAE5qzKqOZvR/4ZLOsjmep1tv9qt+Y6kR0h6paRfrmjmVAFGvuSywCm37V2SPhG2KHO5PRcESL0+bO32P5329wkw8ucx9w/BTe3qnGXWmZZSskSNN9p11MT9Xcc4bWormX+bOrL0CwEEEEAAAQQQQAABBBBYr0DV60sCjOKTpeoBjnePElsgsHMILDqoZ1//PQQW+du0HAgggAACCCAwj4AzbngrnW42kdTWHCPpEEntjBup51IOgZoEWL+NO1rLtjnLvYq3Q3uUpI8mBM5MGWDkdl9V0nMk3SazE2+W9DBJ3sqse/QJMHIdi7IqfTZswXZaZvu2oTj39zaMcrl9ZP6VOza0DAEEEEAAAQQQQAABBBCoSaDq9SUBRvGpVvUAx7tHiQ0XuFn41vHuPfr5SUmHS3p1j3M5BQEEEEAAAQSmEdgvBAq1t9RJvdLnQuaNU1NPoBwCFQqwfht/0C4QMhM9UtLeKzIULbryp1pZULvbqS1r6dQBRr7uRSU5U9DfSWpvf7aoTc5u9OSQaWhZH/oGGPl6zhB1Qidb0rGSDlywBd34o1tXjdzfdY3XprWW+bdpI0p/EEAAAQQQQAABBBBAAIF5BKpeXxJgFJ80VQ9wvHuU2GABfyB9dM/++YP2p/Q8l9MQQAABBBBAYHqBx4UH3n2u5KyGzmjEgcAmCrB+m3ZUnXHnJpJuLsmBjrtJckBQc3jLtNMlfTBsOfZ5ST/PbNI6AoyaJl1c0m0l3T70Z4/wC2cpcibXt0t6o6RvRfowJMDoQpIeK+lJrWv8MARAeTs5jl8LcH8zG+YUYP7Nqc+1EUAAAQQQQAABBBBAAIHNEah6fUmAUXwiVj3A8e5RYgMFdglZi+7Ro2+vDd/i9UMBDgQQQAABBBAoW8AP4Z1VY98ezTw+ZDM6u8e5nIJAyQKs30oeHdqGwDAB7u9hfpw9TID5N8yPsxFAAAEEEEAAAQQQQAABBH4lUPX6kgCj+DSueoDj3aPEhgncNKTuv0Zmv/5LkjMhvCrzPIojgAACCCCAwPwC3jbNmQd/P7Mpnw1BRu/LPI/iCJQswPqt5NGhbQgME+D+HubH2cMEmH/D/DgbAQQQQAABBBBAAAEEEEDgVwJVry8JMIpP46oHON49SmyQwCMlPaNHf44MwUW/7HEupyCAAAIIIIBAGQIXCEFG3mYn93iUpGfmnkR5BAoVYP1W6MDQLARGEOD+HgGRKnoLMP9603EiAggggAACCCCAAAIIIIBAS6Dq9SUBRvG5XPUAx7tHiQ0Q2DlkLbpnZl/eGrZD+2jmeRRHAAEEEEAAgXIFrh8CjW6X2cSXh2xG52SeR3EEShNg/VbaiNAeBMYT4P4ez5Ka8gWYf/lmnIEAAggggAACCCCAAAIIILCjQNXrSwKM4lO66gGOd48SlQvcJAQXXTOjHz+W5GxHL844h6IIIIAAAgggUJfA/UJWootmNPszkh4o6YMZ51AUgdIEWL+VNiK0B4HxBLi/x7OkpnwB5l++GWcggAACCCCAAAIIIIAAAgjsKFD1+pIAo/iUrnqA492jRMUCe0t6jaQLZvTh1JCd4HMZ51AUAQQQQAABBOoU2F3SCyTdLKP5v5B0F0knZ5xDUQRKEmD9VtJo0BYExhXg/h7Xk9ryBJh/eV6URgABBBBAAAEEEEAAAQQQWCxQ9fqSAKP4tK56gOPdo0SlAs4u4AeGOcczJB2YcwJlEUAAAQQQQGAjBI6R9KjMnjwoZEnMPI3iCMwuwPpt9iGgAQhMJsD9PRktFScIMP8SkCiCAAIIIIAAAggggAACCCAQFah6fUmAUXR8VfUAx7tHiQoFDpX0lIx2nxO2Ozk+4xyKIoAAAggggMBmCdwjBAz9Rka3Hifp8IzyFEWgBAHWbyWMAm1AYBoB7u9pXKk1TYD5l+ZEKQRqFvBaaRdJZ9XciRHafndJzefI/oKrv7Dqz5dLPn5L0tkVtLNkwzHa9veSnijpppI+MEaFW1iH5/I+ko7dwr7T5XIFmJfljg0tq1eg6vUlAUbxiVf1AMe7R4nKBI6SdFBGm98ftkT7z4xzKIoAAggggAACmynwhyEDoj/sSz2c/SjnvUdqvZRDYCoB1m9TyVIvAvMLcH/PPwbb3ALm3zaPPn0vTaAdANMEMlxd0qskfVOSf98nSKip9/GSnjSg0+32+YseJ2TW5UAnr8OcVXaOAJ//J8mfKbePPv3I7Hav4n7obd/bhrPHbmczFu/LGEcH2diw7zzsBdE66Wph/ve5B4ZcuzsWrmvs8RjSvlrOvbWkO0u6saT9JJ1eS8NDOz3/350ZYOb7xed17xm/rt9P0mGZwYPNXPTr+JBAN7fryhn3/hhD5bY/R9I/ZIy923mLhH+3+tTd9Kn971Lzd0P/rRzDizoQqFmg6vUlAUbxqVf1AMe7R4mKBJ4u6eCM9j5L0iMzylMUAQQQQAABBLZD4JmSDsjoqgOc/yajPEURmFOA9duc+lwbgWkFuL+n9aX21QLMP2YIAuUINMFE1201yQ86n9cKNukb2NDUfVLCw9plIu0AI5d5W49gkyYTTHONT64x2KAdYDQ0wCn1AX1OBqJFD7rbYzG0ze262uOQU+9cQUbtIJ91ZxHqBqZ5zj5a0jvKeemopiXtOb7ucewiOYPZWzKCXbqvXbno7f4ueq3PrW9IEEy7L33/TUlt76K+pl5zUVBo7LqpdTf1LHrd7fNvW6xd/B6BbRKoen1JgFF8qlY9wPHuUaISgaeGN+QpzT03fMPluJTClEEAAQQQQACBrRS4V/g27M6JvX+apMcklqUYAnMKsH6bU59rIzCtAPf3tL7UvlqA+ccMQaAcge6D2PYD5OZ3bm3f7B/NQ+WcgJK2zhjbRLUfbK/7IW7zsLpv/xuL9jjF6mrKPmxJxpFY0EJ7DjTBStdfkIlp6CxODfRqAn12TZyHfQIEUvqSG0SQUueyMs0YDQnoGHL9TTu3HSy2znFsO7aDJVPHNXavxsZp0et5O5g0dn7397HXnmX1LQqoGXscUqxS3Pu8fuS6tD1SHNy3M9ac/Sl3blAegbkFql5fEmAUnz5VD3C8e5SoQOBISX+b2M4zw6Llw4nlKYYAAggggAAC2yvwx2EbAad8Tjn+UdJjUwpSBoEZBVi/zYjPpRGYWID7e2Jgql8pwPxjgiCQJuCHkLeR9Pq04r1KxYKImofizoThtc7xklIe0jaNaT/YzznP5zcPYf3/zvxxTq8e/mq7oCcmtLtpq7cBGrKtW7uZYwQYLdoua1WgVE6mkpSH201/+jx4XzVkqQFGrqOZh6kBYinBBn2mU98MOJ7LuyRuN9iMd9Pv3O3ZfC3PgU/06eAGn9Oevynz3uOwj6RjRzBZdO+kzOVmHqe0t/2a6S0hu3O179aXqa+fq5ia/qfc856/zvrtLHrL5n7Ka1HKtRa1uak7Nj65Y9O+Vk6AUd/MbyNMW6pAoCqBqteXBBjF51rVAxzvHiUKF/Ai9gmJbfwPSX8l6UuJ5SmGAAIIIIAAAgj8nqRXS/qjRIrDwgfdicUphsDaBVi/rZ2cCyKwNgHu77VRc6EFAsw/pgUCaQLNQ8gbJ2ZuSav1/KViAUZN6e4D3djD1/ZVmuCQ2APfbhCG2/assCX16a0KmwAMBwE5GCh25DwgT3lwHbveun6/LGtG6piO3c6cIILca4+RgSbnob7btyq7V277Xd7z0EcseK0d1Jcyv7ttyQ3G6tOXGs9pj3/q69fUrwexzDe5QSyrtoObM8Aotx85AYIxw9y5uu4Ao9z2pc7d3Hopj0DtAlWvLwkwik+/qgc43j1KFCxwP0kvSmzfv4bgoh8llqcYAggggAACCCDQCFwsBBn9WSLJ/SW9OLEsxRBYtwDrt3WLcz0E1ifA/b0+a660owDzj1mBQJrAom1l0s5cT6nUB53tQI1VGWC6mVseumRbmPbD55TMHjkBRmPLjZHBKLdNcwUYNYEtuZmqUvu3bLs993f3hExffQOMvhkyKOVmEur2q71FVmqfh5ZLvUeHXqeW81cFO/pefe4IwZxj3ge5gTklBhj1ychVwmt27N7JHZv2PZL7WlTL/UU7EZhToOr1JQFG8alT9QDHu0eJQgX8gO8tiW17raS7JJalGAIIIIAAAgggsEzgNZL2TeS5vSQHOHMgUJoA67fSRoT2IDCeAPf3eJbUlC/A/Ms344ztFRjyEDNFbR3BKIsyMS3a/mzRVmApfYhtW1XCw+qxs2yschlrTJdlkFp07XVk22qCtdoBTO3gtZhx7kP9vhlflo3NHAFGr5T0aElfTbmRKi/zAEmvi2xD14zphzrbLnYzFaUELsbGeYxAu9zX/xIDjPpk5CrhNZsAo8pfEGj+1glUvb4kwCg+X6se4Hj3KFGgwHUknSLpkgltOynjQWBCdRRBAAEEEEAAgS0XcODynRMMvifp5pJOSyhLEQTWKcD6bZ3aXAuB9Qpwf6/Xm6udX4D5x4xAIF0g9wFzes2/KjlWMIrrWpW5w8FDZ0s6R1I3M1Ozddq3JZ0gaddIFpF2BqNYcJHbNcbD6pxgm/YY9M1g1ARbxSwWjXd3a6/cObGofMy5uaY/X49tAbasPWNsR7VqG75SAozGCDxZZpjbxzHmRil1jD3v+wYZkcHo1zOieR3zVn85rwtjvGZ35+WtJX0sEoDmc4ZukXY9Sd7S0//WjX2fdrcRLeXeox0IlCBQ9fqSAKP4FKp6gOPdo0RhAr4nPyppj4R2nSxpn4RyFEEAAQQQQAABBHIE/A26vRNO+LikG0jqvl9OOJUiCEwmwPptMloqRmB2Ae7v2YdgqxvA/Nvq4afzmQJTBxgNCWTpdmXIlm7OPvNkSS/KCDBKDQAY42F138CNPgFGywKw/NA65Rg70MLXbIJilm1H5qAKZ8rZLzxcX9ZOj8UZIZBsUZkxsvwsC4bKHcOpMhgRYJQyi+stM2eAUTsLXPc+6Dufh7x+2uKeK7YYbOrutnXINWOvK7FgyaEBRikZm3Jfi5o+jTm36r3DaDkCiwWqXl8SYBSf1lUPcLx7lChMwAvTBya06Y2S7phQjiIIIIAAAggggEAfgTdI+ouEE/3e5cEJ5SiCwLoEWL+tS5rrILB+Ae7v9ZtzxV8LMP+YDQikC4wVYLTsQe+qB9LprRynZGqwU67JGA+rhwRPjaGTGkzla42RlWrZA/BmjM5sbTHVlH3fisAht6udoWjKIJtl3rkP9fsGZCy7/jqCA3L7OMbcpI7zC4w5zu1sbbnO3S2+xgg8jAXntNvYvFY4c5EzGHWP7paY7fYO6XfMKbb12VgBRrF2DP19bEvIofVzPgK1CVS9viTAKD7dqh7gePcoUZDA/cI3XmJNcoYjb0ny41hBfo8AAggggAACCPQUuGjYstUZimLH/SW9OFaI3yOwJgHWb2uC5jIIzCDA/T0DOpf8PwHmH5MBgXSBbjCNH37eInO7mW5WmPZDYgKM0saiHbiR85C9TwYjt6gZs9jD8EWtTw3UWtXzZYEqYwZa5QRNpY3S6lK5wTcEGI2hvn11TBFgNMa9MvZ8jo2s/+3ysWxrtO6/Sw6YOVrS50fa1rLdvpzX06EBRinnp2Q56vp2A7L8+5x/i2Ljxe8RqF2g6vUlAUbx6Vf1AMe7R4lCBK4Ttka7UKQ93wzBRX7TwoEAAggggAACCEwpcLUQZLRr5CI/D1ulnTZlY6gbgUQB1m+JUBRDoEIB7u8KB22Dmsz826DBpCuTC3QDjMYK8GgeTG5jgJEf7l4lM0hrrgCjPlkq1hVglPtwu53BqE+/ht5sBBgNFeT8FIExA4ya6/mePlvSOSkNGKmM75ddJJ3Voz4HM/2DpIcvOT92L46Rda7d7JwxSQkQct3tLEvt18KU81cF/S7jbs4ZI9isx5ByCgLFC1S9viTAKD6/qh7gePcoUYjAOyXdMqEte0l6b0I5iiCAAAIIIIAAAmMI7CnpPQkVvUvSrRLKUQSBqQVYv00tTP0IzCfA/T2fPVeWmH/MAgTSBXK3A0uv+VclYw96c+tLLX9rSR/rPHxelKFhVX1+0Oqtut4fyeTQflh9hqTjQ6U52YEIMNpxvvQNMJojuKjPXB8740s3qCD1XulbjkCENLmpxnnMbQDdxmdJOkDS6WndGlyqma+592vzWvnyJVujuWGxIJwSAoxyANv/lsT65nrbrwUpr6PNHH1aZBvKnDZTFoFNE6h6fUmAUXw6Vj3A8e5RogCBh0p6bkI7Hijp2IRyFNk8gQuEvcid6epNW7g9njN7/aYkO/xE0o8qHWL346rhg6R1fntjLC6/Z7ikpO9pxw/Xm2+I+Fo/lPTTsS5aYD2XlXQFSZ+R5KwtpR47SdpD0s5hzD4l6RcTN9Zz5OKSPNd/Ken74b8TX5bq1yDwAEkvTLjOwyQ9L6EcRRCYUoD125S61I3AvALc3/P6b/vVmX/bPgPof47AJgYYLXu42ifA6IROJokcW5dNfXhOgNGvZPs6+Ny+28UtG9OmvtRAmtxguhoCT7o2uX3MvV9KL587Zk3567Y6lhLwscohJ1tOqudYmetSr9ctl/o66fNiGeKavtxY0n5LAqZKCDDKCUBte+UEGK0KQruTpLeHrFX2cHCs/73jQACBxQJVry8JMIpP66oHON49Ssws4C1HHMHtB7KrDgcWOcCIY/sEHJDyUkk3CYEb95T0+i1jaC+cVr2JdRCSA1schFTScWFJ9w7f2LiypFrH8OYhyNHf5vD+0j9uIed+i6Gk8clpywUlPUbS4eG1+29C0F9OHesq2/6QM2dRPaR97Q8P+i5qh1yfc6cVcICRA41WHT8IAbHe0pUDgbkEWL/NJc91EZhegPt7emOusFyA+cfsQCBdoKQAo98Jzf7qkub3fQjefD6VurVXrskYD6v79i19pBeX7PMZRG6gVkobmyCedQQYNZ+LfXJFAEJ7uzW3P8UpN/gmN1gl5jhF4En3mrl9jLW5xt8PzRQ19DO4KcZ5rtefZvxTTfza4wQAT29t59a9V5s6VwUGjvGa3Z67U4zJsntjjACj9vOboQFvNd7DtBmBPgJVry8JMIoPedUDHO8eJWYWeImk+0Ta8AlJNyALxMwjNd/l2wENbsUbwgPeb83XpLVfOSXA6Poh7apdHPThCPmSjruG7B8OgjpZ0v0kfbekBq5oi98rOLjo+SFwwEUdYHRoK5hrWwKM/kjSayXtVsG9SIBRJTdYRc10FrmPSrpepM0Oir1vRf2iqZsnwPpt88aUHiHQCHB/MxfmFGD+zanPtWsTWBZM479/94otaLr9XJVVIvVhbvszpWXBH30ehB8UPifZJWRo8JdIl2W2cL/mDjDKeeDbN2tP3+2J7JMaqNXnXlhHgFGfOeS+xDIZ5QbfEGDUZ4ZwzhTBLH3vu2YOe1RWvaZ2Ry33XmnOb16bF80C/5vhTN0u460tD2wFIXXLp/6blDrbphiTZdceGmC0KCArJYAy1YJyCGyqQNXrSwKM4tOy6gGOd48SMwr8qaRTE67/J5I+lFCOIpsr0E19Glt8bppELMDohpKcVcflfDgr2KMk+ZsK3dfwuWycpezZku5VWSYqBxTcWZL3S3ZQjQ9nVHuspO+0MEsLMLqDpGv1GOzXSfrCkvNqG0MCjHpMAE6JCjgd9L9FS/0qKDHlPU5CVRRBIFuA9Vs2GScgUI0A93c1Q7WRDWX+beSw0qmJBFYFGD2xxzUXZaJIffjaffCZmtUitZmpgTEEGK0WXeW4aKsdfwbogAJ/MTd29A10cL19g61ibUr9fW7QBAFGqbK/Lpczl/Jrr+OM1NfTnN70ve/GCDDKCahclOSAbwAAIABJREFUFBzYPt823o3A/z1rBcCqQKUct0Vlx34W5L74aLYvawcYPUnScyW1t+BLbf/Y/76mXpdyCNQqUPX6kgCj+LSreoDj3aPEjAL/Isn7kq46jpR0yIxt5NJlCHSzGNWWAWeoYizAyP+WOcvXM8LC39dz8MsjJL2yoOxftwzZi5zFyBk+Ht7ZZmyo09jnu50OJLKj/9/HP0n62xAk1b5eO8DoOZKWpR7PbeMpPQMs+y7qli1APccOCHPMfXAQ0qsk/Si3Q5Hyn5b05sQ6d5Lk14azl5RPDTDaWdLPw0/ipZcWY4u0oYJ1nH9EeG1Y1Vpv5fmXdXSHVm6gAOu3DRxUuoRAEOD+ZirMKcD8m1Ofa9cmMHaAkfvfXa+nZstJLdfXmACjX8sNsV7m2H343zzA9pZGDlZrtqpbNX59swu165wrGwcBRn3vzPTzup8hbmOQxDYHGHmmOMDGQTXdjEnL/n7R7Or7WXTKTF02J51h3F+0PielklCm/Rl+87rmnSHeH76s7d/vHv7crtafg9sn5TU3ozkURWCrBapeXxJgFJ+7VQ9wvHuUmElgT0nviVz7862MLDM1k8sWJNDNYuSsMs62sg1Hu+/Pk3SwpHMXdNwZdo6RtHf43Q/DHsqvKCTI6KKSHHzjbRG/ER6+f7jAAfR7gz0kOYjgNi3Lp0o6asmiZehe4csY+n5Do++iblmAkbOxvKyVxWmqYUtZpPnDpb8K98EbJR22JDgoNcDI6X29nZUXlce1gscuFNIA/6+kk1rb4aV+aLeNH8hMNS9KrNcfYFwt0rC9JL23xMbTpo0XYP228UNMB7dYgPt7iwe/gK4z/woYBJpQjUAswChlrR/LxJKypYvBxt62pjsIJQcYtT8XyMno0TdrzxQBRt3PQ+3f9CU1K9SmBhgtukdi903ui8hUn/eN/Tlgbr+65RfNkW36XGvbA4w8H35X0ldaE6N5/XRGnw8kTLCp/61Z1IRFr48JTT1fEX8e7M99394KMFqUqWnI6/v/Z+9OoC4m6ruP/07dKPiiUlFEUUSh7kpBcCmoCG1dwH3DuhUEq1VwR6F1RUFBAVvrAiIquG9gtRVEcRdBrIoiiuKuoCi+BZGi73t+dVKHkGQm9ya5Se4353BEnklm5pPc+zzJ/d3/tB0T7RFYF4FJ318SMEpfppM+wenp0WJFAv5Q+P6JvtcpQLKi09Brt9eMqr501ZEr3rwwHMxLgj2/ZUI9NY7f9lCRJdVnzs/jP5ZT3xjaRJIrfz0xHNghoydJevtIlkvbS9LRYWy+8Th4JOMqzsOmIbjib4IVVYscJDgoBNp+X3PC+nrgkPPQMecaWqbNrSUdK2nHZQ6SuW9OwCgOqn1P0kMlnVFx/JyAkc+xv6HjUr/vkbS3pIsleWm8PSU50Oc2b5J0oKSfJuZBBaPMEz2DZg8ODyCapvIhSbvPYK5MYXoC3L9N75wxYgRyBXh950rRrg8Brr8+VDnmXAWGCBjlLKOz6BI9defFX9D5cKgYUbSJ771zzmf8nKNp6Z0uPqzu4sPnnDmV2ywSzKg7n8XzpqpjFvt8XpLPTV0Vj2Wug0XDVnVuHsuGFUsteZ7nVwQZ6ioYla+7/wzVRdyvK434+U1qSaecc9vX8766vlf5HLAuiLbKMdU5Feff10zTtZ9zjt2GgNFVpfwe7M0Bo5yti/fsnH7iNuX3k9zgbbmfnP2a3ovbjpv2CCDwB4FJ318SMEpfxpM+wenp0WIFAneR9LlEv14iJxVAWsHQ6bKFQHmN9xa7rqxpTrhhFYNrEzDy+BzAcLUdh2S8OSDjEIaXn8rZvHRhsW9O+zZtNpbk9wBvDod4qa260E6b4xZtvy/pOZJ+2XJnm7kqjpc/s3exOXTy7PCQo+mQ8QOHNt+KaznMwZu7KpYDOPcLPTtk88YOz5ndHTLzwwpvDg26clRqi5fbOyqccwcE4y0nYHSHECzaOnyrswi8efk1h41cbtyhPW9+WPUUSZ9tCMURMEqduXn93AGi4rVRN7O7LrjM4bykmM3QAty/DS1OfwgMJ8DrezhrerqqANcfVwUC+QJDBIxyqvPkhpBcvdnLPDdtcaXk+PnZMgEj9+fnKTtVhAS6+LB6igGjOBgT21aFPKpCFsXz2PgcjSlgVJzX8hco215HVdeqn9u4yvWLeggY9fnMuO0ycPnvRO1b1p2HPkNGfp36C8X+YnFV5ZjyLOrCZX7+vejWd8Bo0XEtut+yz6ar3peL95a6Y8fv2f6iqrcfLjqBaD/3663PKko5AaPy75Mi1Fh33ZU/G+vzPaQDZg6BwEoEJn1/ScAofc1M+gSnp0eLFQj4w+pUeMEfHp+6grHRZXcCBIy6s3RVHS9ztmtYxinnmxlFyOiOkvaXdGaLSkFDfzunOymp7bfE7OTwlZedu33FQHL/+J9jwKgcLjoyVPG5pKMT5iXI7O6KW978MHNfST/LOH7Ocns5ASO/ll4VlkW7T8XNqtfgdoCpuJm9SNIzJB1fsywbAaOMkzejJrtI+lhiPq6C5WAaGwJDCnD/NqQ2fSEwrACv72G96e3KAlx/XBEI5AsMHTCq+/A/t/rMIs/wiuclyy6RVuzvSuW+1y62rgNGbT5wz3UrXxHLVLioWtpr2edzxTOySyW9OjxzaePg+eVaLDLW1Af07r9t+KavJdJynw/mv0v8sWXbOS7SR5t9qt4P2j5vbdOf28YBxrb7uv2y4yNg9Ef1psBX4VT1PhK/Z/tZmN/Py+/rbc9t/Gw39RrMCd3W9Z/7PrfI78qiz2Wv0bZ2tEdgCgKTvr8kYJS+xCZ9gtPTo8XAAv5A2R/QFksPVXXv5dP2GHhcdNe9QPwHVx+VaroascM724aDpf5Q7arPtseJ/0COl3FKHad4nXmZtDbbIg8F2hy/z7a5f6zfIJRO9gf/ccUij80Vam4u6UaScq+JPgNGW0naXNLpki7vEy86djlY4xtDV4ZqChfdTpJDSV+X9KPEWP3316MkvS78PvB7xOMkndZifnEVo5eFb6ldEe2fChhdT9Ixkh4k6d/DMmk/r+jfFYxcDjgOxvqbVa4SVi4/TsCoxQmcSdMTE8ug+f3X11B8bc5k6kxjxALcv4345DA0BJYU4PW9JCC7LyXA9bcUHzuvkUBTtZi64FEVTyooEfdT9+yii5BO3anzPbeDK17uyh8kbxaes9RVcyjG8kpJrpjk7RGh6rafqbh6dPH//bM+x566HHM/bPZxmj5wT/UT/7x8vv0zu/51m4NUtHUQ4EsDBIzic9ZmyKnKOG3DNzlVu9qMr4/gSbn/tnNsM/5F21YFftqG0xbtexX79XGeF60ctug1vGh/sbff1/85VJSqei8v+vDqBPH7dfk9+7DoPafL89n0nL44h+XqaDn9t3nPj4/XFIzL/YwiZ3y0QWCuApO+vyRglL4sJ32C09OjxcACT5D0pkSf92z5IfPAU6C7TIE4YLTIH3aZ3SzdLA6G5IZJqjrdTpJDDn1s15DkSkT+kNoBPX/D578X7MhLULma0bpuDpO5opNDJeWg49slHSrpsrBeu81zr4k+A0bFa8khnCeFMEyf5883k2+Q9ODQSU7lIgf1/Dq3qzcbu/JP+W+IYtz3kHRcCCQ5gOF52b+ufdV844DQNyQ9TNLZUcNUwCgOKLmSkr/NV9e/l0zbJyznVlw3rwkVneIAHwGjPq/McR7b1/InEkP7O0lFeehxzoJRzU2A+7e5nVHmg8AfBXh9czWsUoDrb5X69D0lga4DRp57+YPcwqPpA9Vlqjm08W5bwah8bD93eVd4DvPe8AUft5lKwMhj7SIgUg4Y+UtOXrbdW9WzqVz38vjahkQW/eC9zTXU1Lat7aLhjLox9BE8KffVdo5d2TYdp2qptFQYbIhx9dVHH+d50cDPotfwov0VpsX+rjpUtxxZ3Ef58544QPu+HgJG/jzEXxR2YLLpC5+LXKfLhJP6uiY5LgLrIDDp+0sCRulLdNInOD09Wgws4GXP7tXQp/9AcFCDbfoC6xYwWqZE5pBnu+2DhCHHNkRfW4fyrDuGzhwOcVUof4PunBAwiddUHkPAyBXdvHyYt0VukhZxvbEkB2j8nnx4xY1bfMzyUmfvD2W3L6zp+K6S/jWE5tzkgNDHIhVe9pJ0dOjHS5c5JFRsTQEjB4Zcgehpkn4SKtCkgnd/Iukh4VpxpSZvbwzjd/DPGwGjRa626e/ja8dVv+o2/+3jQBsbAkMJcP82lDT9IDC8AK/v4c3p8Y8CXH9cDQjkCeQEjPKOdOVWVc9zimdRVZUSUhWQFhlD1T65QZdypYdizMW9tO/t4ypIUwoYFS7Fh9Q5S3+VLeMgj4NWH40aEDCS9s18JpZ7PeZe/0NchznVyHLH22W7+LnaItd0l2Pp+1gEjP4Q6vxOaanKwj1+/3awaMtQXS3+vVQVMCpXOiquKR/X5r8IHRS/rz4v6enRc+i6/16+HnJDWe5zp1IfxVje1uKLxn1fjxwfgXURmPT9JQGj9GU66ROcnh4tBhS4rqRfJvrzHxBHDDgmuupPgIBRf7bLHLnvgJGDG9eU1HZZtmJODqtsJOniZSaZ2PeRoRLNm0MVne+X2i8bMHqAJC+b1NXm98VXhYO5jPjJXR04cRyfS1fK+n1DO58vj883kUVlH3/Txcup/bRmP4dI/0WSQ145S681DdNL2bnykY/lYJMDR8XvmaaA0Q6SPhCWwfN18A+J5d+KMfjvRodkXYmvCBn5xtoVkLx8HAGjgS7OkXXjil1xuK1qeK649auRjZvhzFeA+7f5nltmhgCvb66BVQpw/a1Sn76nJNAUcGizRFrOnOPnF+XnPX18YF41ptxAR/wBdTmsUFXBpW2wY4xf/Mv90ppdi/E7WHRDSQ4ZeXMVo9yAkR1fFJaDj5c3in1zrquqNquqTt+2uk/u9Zjj0IVbTj9xmzbXTNtj075eoI/3y0WryOWGZcqzWaaCkefvzcsyeot/txT9xO8BVb/LVhkwilcWyL3O49+Zxf5VX+wtW5TfC+OfD/XF4Nw50g6BsQtM+v6SgFH68pr0CU5PjxYDCjxU0rsT/V0/Si4PODS66kFgnQNGXf8xuUGo8OLyyF6Kx3/0/riHc7bsIa8myVVkHLBxZRhXv2mzOazipbL8z7Mk+dtsbZbMyu3LlWj8T13FnEUCRjtHSzv6YZBvqr4u6b9yB1XRzh53DsEFB2hyvi3kcJer7Nx0wX4dtvJDrMsz9veNq4NEL6xo67E+W9LHagJKt5W0Z7iui+o/GV1epUm5EtEDJZ0eWtUFjLzPwSEU5CDcY6IKUbljKJZ4c4jKS396iTZvBIxyBefVztfazxNT8hJ+rpbGhsAQAty/DaFMHwisRoDX92rc6fUPAlx/XAkI5AkMGTCqC18sErJ4oiQva1NUlCjP1sf0c6nDSlWOm/qqC2hUPTcrB4raBow83nKVpLwz1q5VTgAk/rA7p71HED9HLfZpMii7+3mOv/jiSj/eYuNlggdTWyJt0VBH1VUwVGWhofppd6WvV+u5BYzafDaRCmdWhQuLfYr3qvJ7jD8T8PvREBWMqpbzy7l6U4Gp4hip95Ry/1UVBXPGQxsE1lFg0veXBIzSl+ykT3B6erQYUMC/tPdp6M8VPxxMYJuHAAGjbs9j8VAhJ2TSbc95RytXdvE3pRwq/Fre7v8T+PHDLC9V5ko4Dn4cKOkNkn6beYyumi0SMLqRpLdI2rWrQVQc52WSXtAQjPIuy367KvcbaVuFh4oPCuP8nqSDJLmikINFRTUjVxc6VNJXegqLufviIYCvGVcS8rJl3uoCRg6DvSNULypXPco9fb7eHfryg9dvRTsRMMoVnF87L2Po5QzrNr+XFQ965zd7ZjQ2Ae7fxnZGGA8C3Qnw+u7OkiO1F+D6a2/GHuspMNTSZIVu8bwovp9fJBRSdZyij/het/xcKg66/EySKy+XN98LeVlp/29d4KZcQWKRgFHqg/I2H7ovc/U2edUdtyrgsGxgqqjQMUTAqC6AVjVfv0aOCl9OjCstVbVtW8GobfvUeV7kOkwds/zzrsfctv8xtLezX7/xsllN41okRNl0vD4CRlVVgIayzn2va3qO3HQM7+cvbLqK/W9Kz6P9vjNkwCjXtPj90FRBr2rlh7pl3Yp+UwGk3PHRDoF1FJj0/SUBo/QlO+kTnJ4eLQYUOE+SP5Su254q6Z8HHA9d9SvQFDByZRYHEBwqGXpzWCWuKrPIt4qqxhzPN/eP+DZzH3vAqKjo4mWjHPRwFSKHS9pUINpE0kvCN+IKGy+h5bkvU+WmjbPbLhIw8n4OrjhE4P273nzD5vDMhYkD9x0wcpDKy4n5/Pp8efuiJC8R9bnw/72E2CGh+lIx3A+F5dBcgcs3nl1u9vb15yXPLogOXBcw8vvO3UK1La+v7W9odrURMOpKcnrH8d8wfkBat3kd+1tMb1qMeKIC3L9N9MQxbAQyBHh9ZyDRpDcBrr/eaDnwzASKZwqfD0uKp+6B65a1ymWp+tC0eIZU9WFp3XHbhFkcZnL1Y1dwrtviKg7xsXOfmS0S7CjuyT8VLfWT6+h23n/DjqrrNy1fVzWmqiV62lQwagrqDBUw8vJKf90GvFRpqWrXRcI3TUsR3kmSrVKvy5bT+N/mPo/+/MPPN9nyBdq8/1Qdtc17XdPrL7fiWM7M2r4HFMfsYom03PfZ4n2vqH6W+8XT8vxXWcEo51y4TV3wthh7udpS+Xy4in1VAI6AUe4ZoB0CVxWY9P0lAaP0JT3pE5yeHi0GErixpB8m+rq1pHMGGg/d9C/QFDBaZYK/fKMwlYDRYyUdJ+knknaXdGb/pzC7B792jw0VXbzTAWHpq7olyJoO7OWrXOnMS1gVVXD+TdJTJLlKzhDbogEjj21jSbcPD6RuJ8lLli2z/UDS2eGfHE//XeMxOMS3yOY+fl0KhnkOO4QKU65YVJwXH9+l0V9REXzaKJxHVzUqgkhu73PoanUO9Zwl6eJFBpm5T13AqNjdVv7n95nHy2lGwChHaZ5tbhUtlVc3Q/8tNMblLed5RtZ7Vty/rff5Z/bzFuD1Pe/zO/bZcf2N/QwxvrEIlJeOicdVtQyW7yNd9cdfmil/uFs8n/Azkc/UTDC+9/Uzr3dJeqekug9D65yawix1SzjFz9R83Kqq2+WqQrkffC8SMMq5BmKv8lI28XwW/aA9ZwxVbapCMesQMEo5LxIwqqtG42M9K3wBrm4pwNT5awrv+fgOuvgLgg5aLRt6SY1lTj9v+3qvei9dxqPvCkZtroUuAkZt+rOb+3xh+FJp0zKZDhH6S7D+33irW7JxiCXScs97cY7L7zmpCkWp0DABo9wzQDsEriow6ftLAkbpS3rSJzg9PVoMJOBlg05u6Ovcnqp+DDQ9uqkQIGDU7WURP+TIvUlwyMMVm3KCKYuOthwucsWh50i6ZNEDhtDH30j6V0muiOTtCyFkNESwKq6wVa54tcS0JrOrH4j45slLgN07/BOHhDwRVyTy0mefTQR0fJP1eEmu7lKcyxjCISNXPnLpXC+jdn6oMNbFN8lSAaM+TggBoz5Up3NMfwtym4bh7ibplOlMh5FOWID7twmfPIaOQEKA1zeXyCoFuP5WqU/fUxKoqkRTjL+q6nARuCmeo8WhF9/XemkxVwpqqqxRfDjvff3PqzIqw5RNcwNGcUCouO92+KmqYkvVFwxXHTDyvMvBqLLtMl8887H9bKMuEFZ3LVcFV6YYMNpM0iNClaCqubYNDLVt7z7rKpW0Wcat7jylrh3vF485FaCa0ntbn2NdNGBUDgkuOsY+AkaLjmXRgNGi/eXu59fPFpLeLKlcoa8c0rlUkqsijTFgVPd+X1d1sCk0bDsCRrlXEO0QuKrApO8vCRilL+lJn+D09GgxkMDTJB3Z0JfL6j50oLHQzTACTQEj32w+UpKr1Qy9fU2SK+IU21QqGMWe/mZbU2Avvpl1UMfVYlxppuvKGeVw0Qcl7SvpZx2d1O0k/UtUGckf3ntprtNaLr3W0XDW5jBbSvLSYb7mytv7ww2iQ0Ftgmt+uLJTCBvdv1QFqdzH3pKO6UB72YCR97+sZViOgFEHJ27Ch3iPpIc0jH+/xDJqE546Qx+ZAPdvIzshDAeBDgV4fXeIyaFaC3D9tSZjhzUVKAdFyqGG4udVwYO6CgupD7/LVYKqKgn5dDRVqVgkYORjFs8OyoGa8oeuu0h6cYvgU9vAQflya6pWU3jWOcXP1fycy1vOl/3cpys/+4t3bSpI1S3Rs0jAyPt4iwNfy3wAXhV8q3pplyuY1C3Z1jYw1LZ9cZ27ipe3OOzkufiZV7n6StV8HhBWWijPo+41WnX9FctOtQnBNAUU5/yW2vb1nntd5pql3mNzj9NFuy4DRrmvy6px28TPcp9eWlKwKsBXrvLj4xXXfxcmXQT16pZOTL3mUj9f5v21CxuOgcCUBSZ9f0nAKH3pTfoEp6dHi4EEXheCB3XdvVRScQM00JDopmeBrSU9OPTx/bA2++U997nI4Z2kv0fYsRw+anO8+GFO7rex2hzf4/Q31rw8Vc7x429buWKGl1jz8mpdbeXwT9fhomKcrnrjkNH9wn/wElvPkOSgS/n3U1dzW2UAznNY5jrswsB/Gznk84ZwsI+FEute2szhsWXdXVnrzqEEvANw20aDdqWqR0n6bsNEfO29LGOi15B0x7BEm6+bbyWqLbn6lq9jb37/+ucw3+LBYEaXV/qWWpsHSDnHps34BfywvOlvGT8QcUiSDYG+Bbh/61uY4yOwOgFe36uzp+er3gfwTJWrAoGrChRhCIcY/KGkl5rx85m9JL0gfEjbtMRS/EFl+dlPbgDIo6qrdlT3gbH3yT1+zjOpqnnUfbhbdx21DRyUj+MxHCzpwHAe4p/nhgnKFady5u5+2n7gXLR35aP4w/y2AaOivccQh6fajie2yg1y5AYZ2gaG2rZv8rfPqZnVpXwePlxRiSk3YFQeR5uARJcBk6m8T7d9vedel7nzz31PyD3eMu26Ov9NFfNyxudx+HUQ/z4r9iu/Dlxp79PR75660GTdcmR1y5CllifLmYfbxBblsGhq2cMiKFUXMl3m/TV3/LRDYK4Ck36+wc1w+rKc9AlOT48WAwl8XNI9G/raU9LbBxoL3SDQh0AcMHqRpE8s2ImDFQ5DlLc4MPR8SS9PHN8Pr44ObfytJY/pdwuOKd7NvzfvFkI/Dm94cyjjKZJ+1MHxqw6xqaTDJT0m/PCi0J+/jbRs2KWqv6oS3j1NrfKwTWXPhxqHg2y3lPQdSRf33Om1Q1+3CcujnZQ4r+VvZnY1vOJB4eaS3ijpvuHADva58sw5GR1RwSgDacZNHI47oWF+/r1wrxnPn6mNR4D7t/GcC0aCQNcCvL67FuV4bQS4/tpo0XZdBaqCIr6HdfWeoqJM04eZdqv7oDt+VlH1QWdcobvq58X96qdqKrh0FTCq+yB36IBROdgVX5NtwgTxh8d1XyQqn2P31RQWK78+6paaiwNDi7ymiudLXTznSn2JakwBo/gaLAw8Pn+R7IUNy7cVxk1t2wSMfLziGVZTtazUs8ncYNsi18hY9plqwKi8ZN5YPJvGUX7uXLxe3loRviveO8oV2cqhmqIafnGtji1gVPf+VBd4it8LiopnRWi47v37rzMr3U3hGmGMCAwlMOn7SwJG6ctk0ic4PT1aDCRwlqQ7NfS1vaQzBxoL3SDQh0BXoYe6m0aHbPzB9a4hLOTAUF24xuEQV/1xIMdVix4o6fQOJu3fmS71/CpJrizkre9wUTHsTSQdIumJ4T/831AJxMHErkNGXTx4WYa7z4DRNcMSTjddZoBL7usl+1xNaNFtiApG/ubNUVGpd1dWcogu9XuKgNGiZ3Ue+/naPKNhKl8uVeyax6yZxRgFuH8b41lhTAh0I8DruxtHjrKYANffYm7stV4CxbOh+NlOecmqVMCo+MDTgaQvSdowqsDTtLxaHEapCoMUzzp8b1tezsxnqYuAUU6ViNywRNvAQflK84fBW5WWCivatAkYeZ9UtZS6vuLnS03Peorj11XWqNo3N9Dj8VeF0+r6LDum5l60zx1P24pEbduXz3FROcjPeXxN1YUE4nk3LSXYNmDU9JqIx1p1rcbnLfd1M9V33Lav99zrMtej7XtCcdyqKkG5fa6qXbmalufwV5I+ULNqQt01H58zz+Uh0ZKEYwsY1QWliuuo7v059XPPO6eCkQ1doa7qd++qrgP6RWAMApO+vyRglL6EJn2C09OjxUAC54WburrutlnyA+eBpkE3CNQKdBUweqSkYp3wuLPrhIpED5WUKqu7Q7gpuJGkN0v6B0mXLHnuriVpn1Be2gEmb/5mwzMlXbjksXN3d7+HSvr7sENfIaPcB0C5485pN1SfY7jxrSspm+PUpk18g5d6zVQd98ZhvfCHhR9+M7wGPtkwCAJGbc7Q/Np6ab1zG6blimC3mN+0mdEIBbh/G+FJYUgIdCTA67sjSA6zkADX30Js7LRmAv4Q8dnRh6zFfamfnxRVEFIBo5jM95j+gtkxoepK3dI5Vc+kyh+YlsdWPjXLBozqPlAu+hmyglGVezzfRcMEdZdzOURW1Zf/W11IpO7ctF0irW585YCRg2vFsj/eJ35m4vMYh9pyPmD3McYWMIpfK4+PliuPl6BrOp9+JlTVtm3AKOctsGnptvi1PeeQ0VQDRjnnt22brpZIa9tv3Xt0XTW2Ypyu/L5xaSm1sQWMmkJScTCq/Ps3tTxa/N5XV8GoqUJU23NEewTmJjDp+0sCRunLcdInOD09Wgwk4ADC9Rv62kzSzwYaC90g0IdAfMP3Nklfa9HJTUIIyLvUhS82CMuEPVlSU1niq0l6QfhWjo/nP5JdMWaZzdWD/M05911srwnr2Dvk4+1PJLkS2QUhkb9Mf97XJr6B+ar7G6zPAAAgAElEQVSk30cH20jSK6KxeDm5Z0h6f4eVjIYK+8RGQ/VJwKjdlVmunOXr7XGSTqs5DAGjdr5za31DSS4bzYYAAggggMBQAjzTGkqafizA80GuAwSaBYr7QS8fXyyHVhUcaRMw8nMRP4s5TNJvJBV9eDmaohJLvMTL3pIOkrRvGGrxjKlqv/JslgkYpZaZcV9DBYxSQSePpcuAUdV5j21znhPYpirQ0lXAqHyuy4E0BwSeK8lVd/087pWS/AXINhW2xxYwqnr+lfPls+L5nA2KUGDs13XAKCd8EFcnG+pLe0O/3xMw+qP4qgJGTZV4iuu+qTree6PffWMLGFX9/imc43HH133xPpl630hVMIqrElLBaOh3Fvobu8Ck7y95GJO+vCZ9gtPTo8VAApdLukZDX/5mhG+U2RCYqsAy3yiJ9226USz+GPYyTb7R/3YF1s0ledmwHSWdGJYUc+hn0e1Wko4MpVJ9DAeKHPA5PHrNuszwyyQ5qe/1zJ+z5OvZ1ZIODtWRPBc/mPtGNIGqkFFT6KPt3IcK+8TjGqrP+AFL2/Xf2zpWPYDxfxvqYciyFYyK8ft68/W4X/gPTZWMch4cLuPIvuMW8Pm/dNxDZHQIIIAAAjMT4JnWzE7oyKfD88GRnyCGt3IBP9vxcvWPKFUb8pcQ4mWZ2gSMfMxdapb58oSrPsSNny8U9/3+0uenExWxcwNG5Q9bi/4+X1PxpTgxQwSM4nvypnBMlwGj4tmDPzgugmXli7HpuV9TtaVFAkapD81zwwu5zyqLuS4SMEp9cB9f4w7Nta3gUw5SpfrLXc7MXyxNHSv3DSknfBC/prvqN3d8Q7UjYPRH6dzXaB/npi5I1DSmquUWxxQwqhu7rzmPvWrZxNz3M5+DVMAodznKPs4nx0Rg7AKTvr/kYUz68pr0CU5PjxYDCRAwGgiablYmUPwB7gEsc8PbFL4o+nDIx2sj++FNvPl3msv3Ovzjzd9ccxntRTZXJLpPOJb/EPd2kaSnSnpHqaqQvznnm2v/weyxeRk3f/tp0e0BYfk1L4nmh2GPKgWMfNxNw9geEzr5gqQnVLRbZAzxjfsbJZ2wyEFa7uNvqrnylJdYavMNsZbd/O/DRz+YmUvAyFW7vFSft/eEClquelUXMHLZ3nuG6/QQSV/PQCyH2uquNwJGGZgzbkLAaMYnl6khgAACIxXgmdZIT8xMh8XzwZmeWKbVmYA/rPSyyK56UrekjDtrEzDyc6CtaoIrTWGI+BlVPMGm5w1xlZQUShFy8BfOHFzKeQ7Wd8AoNm+q/O25dRkwSgV63F/TB9De/4WhsvkvSvBtA0bx8ywfquyQ+iC8fN7jgE7qWVV87NT1E/88da7i6zznOouPXR5TKpxTeDe167qCUXHOniKpqbpJMbaUVxv7MbVdNGDkOXTxRca2/fdpt8qAUd3vrqbKcFUV2OoCOnXV7uqCqrkB1rrflfH7R/y6bgr9tH3PSb2vFu8ZXVynfV53HBuBVQhM+v6ShzHpS2bSJzg9PVoMJMASaQNBj6Abh0LuKOnqIxjLokPwcn1xxZyc48QPb+4h6ZM5O4U2u0WBnKY/NuMbe4dwXKEo3uKgz8clOXzj0txtN5/DA0KYyP/uzWEU3+x+tqY0vsNMbwhtvVyZAyx+3bfdHLR5q6R7hR09Bz+cK/8u8o+9HJFvDmzh7YOh32WXWyw/kGk7h2Xbpx7aLHP8OVYwul64Zu4n6ehQachVZOoCRvcOS+r52n5+qMj1uwzUcsjIIbp/kPStaF8CRhmQM27CEmkzPrlMDQEEEBipAM+0RnpiZjosng/O9MQyrU4E/Bxhr/DFIR/w1eH5RFUYIDdo0xRSch+poFJVYKgpoNH2A/aq5d88rqoPeus+sHVbP/cpV5CI557zjKQcqEp9kNu03E+bC6K8DFcqwFJ1bI/FW9VyXG1CX3XjLvxSH4LX7Z9bPadNxY9FjdsGjNxP/Cy17ot25fOY8+XPRc513fn3lzZT13lOpaw2rmNru+y13nRtpK7hoarK55qvMmAU/25JXZNuWxeQWyZg9GtJzw7BMVfwe3FGxbAtJD0+tK1zLl7XTVXj2oaL3FfTe+six8u9TmiHwBwEJn1/ycOY9CU46ROcnh4tBhI4L3zjpq67bUof0g40LLrpQWDV4YwuppTzB3S5H1cOelX4j6kHGeV9iwcbX5X0cEnn1EwitnUw4uVRO/8+e5qkI8J/2yeELaqCOSkjB6SOk3Sz0NCBIc/vew073kCSq/3sEdrsL+mommBQ3WHipdHc5rVhubVLGvq9taRjw5Jwbva8sFZ8TmCk7rCrvoYXuf5S57T4eXxj42pTX15yObvcfl1xatsFXx+pPu4QKhe5+lP8uqgLGDko5KX8fOPpSkSukPXdVCfh5+VQ2zsl+bXmm19vBIwyIWfazNfguQ1z87eZbzHTuTOtcQlw/zau88FoEEAAgbkI8PtlLmeSefQh4C8++Usov4k+cHU/xXJpcZ911YVS4yqeNeUs41S+Py2OnarMslNimbP4uP5CW86SYOV5lZ+ZpSrfpEIlucuixePo87lPm2eCHrsDVv6ina+deKurvJG6Tqp+Hs+3zfiKY6XCbm7XV8Aop+8mk3J4qHw9pX5ePnb8+l32+V15Cbe5VifKuWbbBhxzjpl6LVT9PPV+s2i/bfYrroshK8/H4yv6zwnR+bx5K/8uqAtJFf+9vHRouc+iOl4xrjavtar39+K8Fq93v+eWK4bl/m4tn8vU77C4/RiurzbXIm0R6Ftg0veXBIzSl8ekT3B6erQYSOAsSXdq6Gt7SWcONBa66Vegz5v0fkf+x6O3+aO12Ku4EXI1Ey8R9pUWgy1uTlM3DvEfrA7feFmoy0I/sfsy1Yt8OP9udAWh14WHHA5ONYV8iql62TYvUeXKMA4j2eGMTAf36aCH+/T+bZY8KwJRDhq9ooPATGz5sig4ljmVhZq55LmXs7t9xreWFuog7FR+cLLMsRbdd5GHWU19xQ93fA2eHBrXBYz84wdLem9o13YpwSLUtpmkx0k6LRocAaNFr4p57Ldd4j3Pgb4iaDePGTOLsQpw/zbWM8O4EEAAgWkL8Ptl2ueP0Y9HYJH78uKD3g1DpRvfj1aFl8qzLPeVeu6UUvKHwP+S2XdxrLgySSpA0fV4m+ZTDnek5p7z8y6fd3QVMCrmmbJPzS8VOuirwk7balZV80iFlOIKZOWgV/l4bcIEKdPyz98RKrf8sO2OM2ifW9mty6mONeAVj6vL95Rcu6YQTnyMptdNXcDIrx9/6dPLQn4zOljVUpG5n5dUzatuaTV/PunXeNy3989diq3OMLcC17Lvw7nnkHYITEVg0veXBIzSl9mkT3B6erQYSMCBh3s29LWnpLcPNBa66VfADzkeKcnVaNpu/gPWFXz8Af5PQrjlosRBdpZ03xbtc8b0NUn/ltMwtNlA0uGSnhyWEst5yBMfvqh+5JCd7b5d03fczymS/LrxMmReju5FoXqLd+0iDe/fj5sH199nWpTH8e5QEvyXGfu7Co1vpH3uXVnnSeE9IacCk8fqGwG7XZHRV6rJKkrjDtXn3CoYXVPSIeEbluUHpU0BoxtJeoukXcNyaS5ln3OdFteOS/T6deFwUXyNEjBKvbrm/XOHJE9omOInouUf5y3B7FYtwP3bqs8A/SOAAALzFOD3yzzPK7NavUDOEk7FKP0hptuXlxRLzaKrihg+TrnqQ6rvtpVtlq22kxrPlH6+TOhikcpOKZu6Je1S+y3z81Q4qM2x68IFbY5RtF20EllVX108x11kDuzzh/dSL1GXU61nKK9VB4xy5+nX5qU1X/Rt+75f1ecigdbcsRftivfJu7QMztb1s+hSlG3HTXsE5iIw6ftLAkbpy3DSJzg9PVoMJOCqJPs29OUyiq4aw7beAvEfYbnfqiputnPb9yHsijv+BpfLGi+SRC/mkLNvEUaKKyU57OCbIYcm2oR6+rDYMozFNwHeDgjhq6bgT3nZKVcNekFHYaFF5jhU2Cce21B9xg+YhnzNxA9euvz2jUNwx4cAq8vbPiUE1GzbFDDy339+LTkY6EDbgyR9bJGLpbQPAaMOECd8CP8tc1DD+P3AyuFJNgT6FuD+rW9hjo8AAgispwC/X9bzvDNrBJYV8H2yKy/9IvNATR9aZx6CZkFgC0k/QAMBBCYl0FXVsUlNekWD9fN4/45yxXE2BBAYXmDS95cEjNIXzKRPcHp6tBhI4GmSjmzoy0vVeDkltvUWmGrAaNNQtcLVUI6WtF9I8OeczbgqkasmOaTUVEllN0kfDQd+QFhKzB9a+98dlPDrqPh5Tv99tIkDT14qrbyMVNznRmFZM1d/8vbBEEb8WR8DyzzmuiyRNoeA0b1DBSKH/BzUOziqKNQUMPKl4OWsTgrBvKMkPUfSbzOvkbpmqYCRKy55u3zJfth9nAJeIvIhDUPz7wZfa2wI9C3A/VvfwhwfAQQQWE8Bfr+s53ln1ggggAACCCCAAAIIIIBA1wKTvr8kYJS+HCZ9gtPTo8VAAg5enNzQ17lhiaOBhkM3IxWIAwGfDUuAOaDStI2hglEcSHl5CDr8LtM4rn6UU4613JdDRa74483VWA7sICSROfTaZl4q7Zlh6So3+oKkJ0j6RmmPcjv/3EvEfWXZASy5f2y85KEW2t3V3FwJpY9tThWM/Decr3db+XVwn1Kp9lTAKH7t+Rr18lbfXRI99nVFJL8fuEKXv330F5JcctfX+DuX7IfdxyngNdy3aRiaA6Je3pINgb4FuH/rW5jjI4AAAuspwO+X9TzvzBoBBBBAAAEEEEAAAQQQ6Fpg0veXBIzSl8OkT3B6erQYSMDL2Pwo0detJZ0z0HjoZpwCcbAjp5qPZzGGgFG8NrKXv3FQKHeLQxA54aTrhCpJ5YpfDki4+pGXThvDtrGk10h6bBhMuTKRf/860OHlEx30cEDEdm+PKtCsah7rEjCyuUvA/mYAaFf52jb009USaV4S8C2SHGD9hP6wbvqPo7mkAkZuWiw56H935Zn3LWDha/m6ISS7g6SHh0BR3aGeIenVC/TDLuMWuFVFiLI84ptk/C007lkyuqkIcP82lTPFOBFAAIFpCfD7ZVrni9EigAACCCCAAAIIIIAAAmMVmPT9JQGj9GU16ROcnh4tBhQ4T9JWDf15GTUHEtjWV8DVPby8lwMnrw1VcC5LcIwhYOQQzXFhnH+VqNZVnk4cZnl+qHjSNOW4akvRbkzhnHjsDg0eK2nH8B99Tr0M1aWlcJF/fECowHTFCC7/+Jy8MSx/1/ewbizpBZK2ljRUBaO+51R3/K4CRvHyaFXhvJyA0c6STpPkyjOvCK/jpupjrrq1WQgTeYm1nSTdTdImGZgXSXJltjeFZd0ydqHJhAT+IfE3zHck3WJC82Go0xbg/m3a54/RI4AAAmMV4PfLWM8M40IAAQQQQAABBBBAAAEEpiUw6ftLAkbpi23SJzg9PVoMKOCqLvs09HeipAcMOB66Gp/AvqGijUeWW+Vj1QGjq4Ulmp4n6auhekmbSlxxqOpvJR2fcVr2kOSKQMX2zyG4M0QlmozhXamJAxxviJZA/NcQ6DhU0s1CyyPDUleXtD14T+3jgFGfYZ94+EP1GS/hNeUKRtcKgSAHU71VBftyAkYOM3oJs/MllcNttnKY6E6S7hqWN/O/e5+czUv+HS3pi6E63y8k/T5nR9pMUsDvyX5vrtv8PujfcWwIDCHA/dsQyvSBAAIIrJ8Av1/W75wzYwQQQAABBBBAAAEEEECgD4FJ318SMEpfEpM+wenp0WJAAS/p9O5Ef9eX5A9h2dZPYCNJDso8PiyXdR9Jn8lgWHXAKF6yLHdZt3haj5D0jvAfciq7ONzgcM7fh30+JWlPST/MsFpVk3uEyjBFoCgeR1HVaCzhIo9tqLBP7DBUn3HA6D8l+fpz9Z6+Ny9f9rYW13lqPDcPy+m5OtYpYSm+n5R2ygkYxbtsEyoS/UUIFBVLuqXGYr/PhSCRQ0VPCMsV/kdYto3faSnB6f/c19rPE9N4mKT3TH+qzGAiAty/TeREMUwEEEBgYgL8fpnYCWO4CCCAAAIIIIAAAggggMBIBSZ9f0nAKH1VTfoEp6dHiwEFrivpl4n+ni7piAHHRFfjEdhB0gck3UjSv4cP6FMf2Hr0XQSMvLyRlz66YAGOW0l6l6TbS3p1WOrr8szjxNWPzpT0SEnfbtjXISwv4/TkqI0DDf7g+uxEn156y0s0rSLs4N+1Dhi6UpHPb7G9OSyD53GNaRsq7BPPeag+5xAw8vXk3xWHB8Bnhtde+e+VtgGjOARVdz1+XpJDfV+WdJakH0j6r6hx7EvAaEyv6n7Hsn+4Bpt6uZ6kX/U7DI6OwP8KcP/GxYAAAggg0IcAv1/6UOWYCCCAAAIIIIAAAggggMD6CUz6/pKAUfqCnfQJTk+PFgMLfEzSLg19fknSdgOPie5WL+Bwz4skPT8MpS4wUDXSLgJGu0n6qKQPhQCPAwS5W7xcWe4SZ8WxbxeWUHIVFle22FvSxTUdO1x0sKT9Kn6e4+XwxFGSDpH0poGDRltIemmoMhMP/3vhnDugVV6eKte/j3Zx2KeP46eO2eeybHMIGDmk9hZJu0py1aIHSjq9ArVtwMjL+Z0WjuPQ22dDZSL/XvpaCCCmwoMEjFJX9zx/7oCoK1/VbR9P/O0zTxVmtUoB7t9WqU/fCCCAwHwF+P0y33PLzBBAAAEEEEAAAQQQQACBIQUmfX9JwCh9qUz6BKenR4uBBbx0jMMNTds9ow95Bx4e3a1IIF5Cq+2yTV0EjOLKJW3CHXEFom+FKj1fiQxvEKoSucpJXL3LlSy8HJqXg3P1JG9PDUvEVZ0CL4vmcJHbePu/kjxOuzlc4Q+vHyPpRw3n73mSXhZ+/leSTh7gXF9L0kPCWB3aqdscFnmBpPMHGFNOF+sSMHI4562hslWOyzJtHKZzAM9bzlKATX3tFYJ5buPQ3HMk/bZih7YBIy/R6aXXXEXMlWbKf//kzJ+AUY7SvNr4ffgTiSn9naRj5zVtZjNyAe7fRn6CGB4CCCAwUQF+v0z0xDFsBBBAAAEEEEAAAQQQQGBkApO+vyRglL6aJn2C09OjxcACrlTjyhAOTNRtJ0lyVRi29RC4oaTXS3pAmK6XmnFoIPfD/a4DRm2qEMWVVKoqEMVhg6az+c4QHrqwotGmYSkoB4i8+fXzFEnexx9aHx3++z7h36vc/LvOAR7/43CSA0Ze6qmvzf1tG6pS3T/qxOExV1tyGOslpYpGrmZ0WPgQ/pK+BpZ53M1CMMwBqfLmubnKmqsy/ZukVEWbzC6v1MzVcnzsPrbca7KPvotjLhMw2kDSs8ISadeQ9CBJroxXtbUNGHUxZwJGXShO6xgnStq9Ych+z3WQdExV2qYlzGgXEeD+bRE19kEAAQQQSAnw+yUlxM8RQAABBBBAAAEEEEAAAQRyBCZ9f0nAKH2KJ32C09OjxQoE/kXSkxP93lvSqSsYG10OK+Cg2aGS/j50+0FJ+0r6WYthdBEwerqkV4U+2wSMfJ2+PwTmPA5XGSq/Z8bVVsrTcljIr4dXhuBP+edbh6pGDgR5cwjnGaFP97OlpLdJurukz4QKMVVVgOzsfhxSalshqsWp+J+mHpNDRI8rBQlfK+mFkooQVV11oy+GYNIpNVVp2o6ny/YOe3lufv+yqZf083VTVT2nqV//7eF/ft/l4DKPNfWAUTHNjUMlJFfv+k3N3AkYZV4UNFtYwEu+1gXcioP6vc+hUDYEhhTg/m1IbfpCAAEE1keA3y/rc66ZKQIIIIAAAggggAACCCDQp8Ck7y8JGKUvjUmf4PT0aLECgbtI+lyiX1fviCufrGCYdNmzQLkyj8MzXqrMQZk2WxcBo+IY7jd3+TAvj+aKQN7XFSruUzN2L7vk5aHi7XeSvivpgpoKOP7ddLcQCrpj2PGbkp4Ulg8s3pfdbm9JbwhtvASax1SulHEzSSeEY/q15aBRvGRbG++qth6Hl5ZyUKscLHJgyEEcBwarAjUOJL2oVM3IfXg/B68+1BAgWXbcufs7qOJqUQdES9p5349KcsWtb+QeKLTzkkqu2nV6qET12Y7PR8vh/G9zV5i7a1hyzO+/TVWxFu1jyP0IGA2pvZ59+f3pfomp+zXVZ8W49ZRn1ikB7t9SQvwcAQQQQGARAX6/LKLGPggggAACCCCAAAIIIIAAAmWBSd9fEjBKX9CTPsHp6dFiRQJeBi0VIHqIpPetaHx0259AscTUEaHyjntyuMhVjP69xdJoxQiXDRjFFV1+Epa6OTNj+g7UvF3SjqGikCsVdRHacWWfPcNyYV5Wx9sXQgWMqnE5qOWwipeKctDJISSPK37vdoWjj4SqO68OQZkulvZyIMXzd3WOR5XMHIh6jaQ3S0otefYnIfz03Ir3ha+GANW7QiAr49R00sTXqYNZj5W0XylY5MpTLw3jSs2tPJjykoDFz10FxXP0ckuu4JW7RGAXk/VrwO/HT5W0U3RAvy4f2TIccQNJR4al/BwWdHjqhytaHoqAURdXB8eoE3iwpPcmeBxAalo+DV0E+hLg/q0vWY6LAAIIrLcAv1/W+/wzewQQQAABBBBAAAEEEECgK4FJ318SMEpfBpM+wenp0WJFAveU5KVtmrZzJf35isZHt/0IlJeYci/LhIu8/7IBI1cYequkvwlhCId7PKbUFi995mWzHNxZNhRiHy8jFi8h6CXYXBmoaUyuiHNcCMS4nasInRYm4N9z3v/w8P/bLAFXZVAEbx4elmS7famRwzeHSHqTpF+kEEs/d7hq11CF6c6lnzk8ZYtjQ+Cqblmsll1epbnDNg7ZPD6EbrwUWrF5bq+T5HBcsdRb2/783ufAkpfXi48dH8dhI/s5FNZFaK1qjA51+f31oZJ8LTtMFW8OqR0m6cstlnIrV9SK3TwnB0s/KekHLY7Z1jduT8BoGT32TQk4RLlNotG9JH0idSB+jkAPAty/9YDKIRFAAAEErnK/yzNVLgoEEEAAAQQQQAABBBBAAIFFBCb9/JKb4fQpn/QJTk+PFisU+ICkByT6d1DheSscI10vL9BUCcYVTp4m6UtLdOPrw0uDOYDyD2EpsPISYXWHdwUeB4u8fJjDHq6242OkqtJcT9IxoWqQl8d6mKSzl5iDjbyMjoMrcbDG138xt6bDex4OObm9N1c8ekJYuquLsTqMsoWk+4ZKRXGVm2JcDjYVFYvaBovKc3PQyB/Me/mxv66YuPtypR9X/PEyY8tWY7LftmFurkpSDts4WOQAmc+5q1x1sTnI5HCWq5v4+qkKUxahKi+B53Oae13Xjc/n0UvSOVTkebr6VLx5ng7bHRWW8GsbmLtuCMf5+Pas2xzM+A9J7+7o/NX1Q8CoiyuVY1QJvDxUgmvS+aCkB8KHwIoEuH9bETzdIoAAAjMX4PfLzE8w00MAAQQQQAABBBBAAAEEBhKY9P0lAaP0VTLpE5yeHi1WKLBzVGWlaRgOXnx+heOk6/YCDjJsJsnVWrx0Vnk5PAcnXivpFWEppfY9/HGPPST5g9zy5mvm1zUHdqWgqgDE3iFEkhqPg3EOYjiU5DDGcyT9NrVTzc83kvQMSc+OKto46OH/dnyLUImPY8+i+pEDKT7mbULVHXefG6By2+sEo78KYZS6amKfCsEiLwXUdVUhX0d3ChV/vARcVcUfW/2bpHeG9wn//5xgjL0c5nLQxtdQOVRkAy/P9q/hPNRdSwue9ivtVlQTctjIFabKVaGKsbgKlas45Y7Fx3XIZgdJ9wsBsap5+hy6MpPPYe6xU/N2gMrXnis1OZjmKltVm8+XX79v6aEyFQGj1Fni54sI3EXS5zJ29N84fm2xIbAKAe7fVqFOnwgggMD8Bfj9Mv9zzAwRQAABBBBAAAEEEEAAgSEEJn1/ScAofYlM+gSnp0eLFQt4uSMvRdS0eYme7QZaUmfFHLPo3hVzXMnm0RWzcbDoPZJeKemczCBICmXj0N9jUw0TPz9S0oGZ1YteH6rOeD4Ovnj5p0W2O4Sg1d2jnV3VyZV7zlzA54aSPLaqymAeqyvLfDQx0M3DmJqqi7mC0NskvUPS1wd6bd4gVANxAKeqglIxLbs9UdJZNfN0BR9fn+XQW9HcgRcvD+Z/uqga1Pa6SC1dZntX/XIFp6rNr7/HSPI15QpFVYEi7+cqQj6H7w3//vu2A23ZvgisNQW6PLf3hfPz3ZbHr2pOwKgDRA5xJQG/Pv0e4+Bj0+Ywp6vIsSGwKgHu31YlT78IIIDAvAX4/TLv88vsEEAAAQQQQAABBBBAAIGhBCZ9f0nAKH2ZTPoEp6dHixULuMqNP+h2SKRpe6OkfVY8VrrPF3C1kuOicIODA15eylV//O85FWbye5M2CaEch0aalmaKj+lxeFkzVzpyVZjcoIyrH7mSjEMcbSoCVc3HFXkOlfT34YeHSfLSOw65LLrdOCzn5WW34s0Vo1xpKbX8m38vupKTl+Uqe3W5LNmi80st85U6J56fAzpejq7YHL5y9R7v64BXymjRsbfdz1WAXAXMVamKQNTHw7X3o5qDebm3F0l6fsXPHZhygMdzPbdFday240619xi3CdWjHBiLq2Ol5pc6dvxzAkZttGibI+D3RQcYmzZXAfM1/dOcA9IGgZ4EuH/rCZbDIoAAAmsuwO+XNb8AmD4CCCCAAAIIIIAAAggg0JHApO8vCRilr4JJn+D09GgxAgF/eP4vGeNwwMhBI7bxC/i91dVyXKHnJEmuQnX5ioZ9bUnXCn27SsvFHVTccTDoJWFui1YvKjgcWCqO9ZEOxubjevkvv14O0h/CV2+SdICkCzPPgcfkSkiu9uPlx1Z9DuuG7bDRFpK8FJEr49xN0p4ZFaVc5ccVq34VAjdfHFGoqGqunqeXG/OyeSeH6kpNp4Kl/4oAACAASURBVNLhBi8Zt0Gw+HDL5eMyL5NOmhVze2RYHs6vBYcRu9h8nr1s4E0lnS7pYEmXdXHghmM4FPZqSftK+o9Qye0XPffJ4YcRcLCoHLys6vkpoQrcMKOiFwSqBbh/48pAAAEEEOhDwH9LF/fWPr7/9u377+s+5sExEUAAAQQQQAABBBBAAAEEVifgz65+E3X/2/B51upG1LJnAkZpMB5Qp41osbzAKZLunXGYe0n6REY7miDQt4CDEX5/7LoaU5fjvmZ46OuKGm3H6V/w/qXedr8ux9/2WK6M4xBZ38t9tR3X0O39t40f/E/tYf81wvV2xdBg9IdAQsCVxFxdK7U5cLprqhE/R2AAAe7fBkCmCwQQQGANBX4myUtXF5ur5/54DR2YMgIIIIAAAggggAACCCCAwOICm0uKV+m4QNINFz/c8HsSMEqb84A6bUSL5QVc6eZMSQ4ING1ecsTLb3l5HzYEEEAAAQQQQKBPAS/nd5okL+natDkYt52kr/Q5GI6NQKYA92+ZUDRDAAEEEGgl8J+hSnGx0w6SXA2WDQEEEEAAAQQQQAABBBBAAIFcgTuHVSeK9n6mfsfcncfQjoBR+izwgDptRItuBPaSdHTGoRxEcsjokoy2NEEAAQQQQAABBBYR8HKTDhc5OJTa9u5web9UX/wcgZQA928pIX6OAAIIILCIwImSdo929PLUb1/kQOyDAAIIIIAAAggggAACCCCwtgKPknRCNPuTJO0xJQ0CRumzxQPqtBEtuhN4naR9Mw43uTebjDnRBAEEEEAAAQTGI1D+EK1uZG/I/NtlPDNjJHMX4P5t7meY+SGAAAKrEXiFpGdHXR8i6XmrGQq9IoAAAggggAACCCCAAAIITFTg5ZIOiMb+SknPmdJcCBilzxYPqNNGtOhOwK9JVyjaNuOQ75f04Ix2NEEAAQQQQAABBNoIvE/SgzJ2OCtUOCr/vZyxK00Q6E2A+7feaDkwAgggsNYCrlh0fCTwcUm7rLUIk0cAAQQQQAABBBBAAAEEEGgrcKqke0U7PbpU0ajt8QZvT8AoTc4D6rQRLboVuENYkuS6GYd9r6SHZrSjCQIIIIAAAgggkCPwHkkPyWj4q7Bkq9eIZkNgTALcv43pbDAWBBBAYD4CW0k6L5qOf99sKOmy+UyRmSCAAAIIIIAAAggggAACCPQosIGkSyXFGZ1bSPpOj312fmgCRmlSHlCnjWjRvcB9JH0487D+IPBhmW1phgACCCCAAAII1Am8u0Vw+b6SPgIlAiMU4P5thCeFISGAAAIzEThH0p9Hc/EXvvzFLzYEEEAAAQQQQAABBBBAAAEEUgL+Yq8/1y+2b0q6VWqnsf2cgFH6jPCAOm1Ei34E9pJ0dOah/QHfwyX9V2Z7miGAAAIIIIAAAoXAtSW9S5IDzjnb3pKOyWlIGwRWIMD92wrQ6RIBBBBYE4FXS9o/mus7JD1qTebONBFAAAEEEEAAAQQQQAABBJYTeLukR0aHOELS05c75PB7EzBKm/OAOm1Ei/4E/knSizIPf0YIGX03sz3NEEAAAQQQQACBm4dw0faZFC+Q9OLMtjRDYBUC3L+tQp0+EUAAgfUQ2DksaR/P9kaSfroe02eWCCCAAAIIIIAAAggggAACCwpsJuknpX3vIemTCx5vZbsRMErT84A6bUSLfgUOkfTczC7Ol/QISadntqcZAggggAACCKyvwA6S3ilpy0yCQyUdkNmWZgisSoD7t1XJ0y8CCCCwHgJflXS7aKovbPHFsPUQYpYIIIAAAggggAACCCCAAAJlAX9x1/ePxfY1SbefIhMBo/RZ4wF12ogW/Qu8QtKzM7u5TNK+kt6S2Z5mCCCAAAIIILB+Ao+V9HpJG2RO/ZWSnpPZlmYIrFKA+7dV6tM3AgggMH8Bl69/VTTNX0nagiXr53/imSECCCCAAAIIIIAAAgggsKDAtSX9QNJ1o/2fIcnLcE9uI2CUPmU8oE4b0WIYgcMkPbNFV0dJ2q9Fe5oigAACCCCAwHoIHCnpaS2merikZ7VoT1MEVinA/dsq9ekbAQQQmL+Aw9k/lnS9aKquPP28+U+dGSKAAAIIIIAAAggggAACCCwg8PLSygC/lLS5JBcNmdxGwCh9ynhAnTaixXAC/pacvy2Xu306VDP6eu4OtEMAAQQQQACB2QrcJlQt+ssWM/TfHm0Czi0OTVMEehHg/q0XVg6KAAIIIBAJHCjppSWRv5B0FkoIIIAAAggggAACCCCAAAIIRALbSvpSSeQgSQdPVYmAUfrM8YA6bUSLYQWe3/JN5zeS9pH0tmGHSW8IIIAAAgggMCKBv5X0Bkl/2mJM/vDsZS3a0xSBMQhw/zaGs8AYEEAAgXkL+HnqdyRtGU3z45J2mfe0mR0CCCCAAAIIIIAAAggggEBLgVMl3Sva53xJW0kqP8NsedjVNSdglLbnAXXaiBbDCzgw9PqW3R7RsvpRy8PTHAEEEEAAAQRGKuC1nPdvObZ9QyCp5W40R2DlAty/rfwUMAAEEEBgLQQeXfFFLgezHdBmQwABBBBAAAEEEEAAAQQQQMBVilw4JN78ReDjp0xDwCh99nhAnTaixWoEHiTp3ZKu1qL7T4Yl085psQ9NEUAAAQQQQGCaArcKgeSdWwz/d5IeJun9LfahKQJjEuD+bUxng7EggAAC8xY4QdKjSlN8vKTj5j1tZocAAggggAACCCCAAAIIIJAQeJykN5favF3SnlOXI2CUPoM8oE4b0WJ1AncL1QVu22IIl0jaT9IxLfahKQIIIIAAAghMS2AvSUdK2qjFsM8Oy6p+tsU+NEVgbALcv43tjDAeBBBAYL4CfybpTEk3K01xd0kfmu+0mRkCCCCAAAIIIIAAAggggECDwP0lnVT6+fckbSfpF1OXI2CUPoM8oE4b0WK1An8aqhM8puUw/j2U7v5Sy/1ojgACCCCAAALjFfBNyksl/U3LIb41hIsua7kfzREYmwD3b2M7I4wHAQQQmLfArpJOLk3Rv4v2IGQ07xPP7BBAAAEEEEAAAQQQQACBCgGHi06UVM7h7CbplDmIETBKn0UeUKeNaDEOAVclOmKBoRwSgka/X2BfdkEAAQQQQACBcQj8iSSv6XzAAsPZP1Q7WmBXdkFgdALcv43ulDAgBBBAYPYCTwzVpcsTZbm02Z96JogAAggggAACCCCAAAII/K9A1bJo/uE+kt44FycCRukzyQPqtBEtxiOwU6hmdOuWQzovhIze2XI/miOAAAIIIIDA6gUeEcJFt2g5lG+Em5tPt9yP5giMWYD7tzGfHcaGAAIIzFfgOZIOrZjey8LzlvnOnJkhgAACCCCAAAIIIIAAAgj4y7/Pr2B4rqRXzImHgFH6bPKAOm1Ei3EJbBhCRn+7wLDeI+kgSd9cYF92QQABBBBAAIFhBf48LIf20AW6fZukfSVdusC+7ILAmAW4fxvz2WFsCCCAwLwF6kJGH5f0TElnzXv6zA4BBBBAAAEEEEAAAQQQWDuBbSUdLuleFTOfXbjIcyRglL7GeUCdNqLFOAWeLulVCw7NISMnLdkQQAABBBBAYJwCB4Zw0SKje4akVy+yI/sgMAEB7t8mcJIYIgIIIDBjgbrl0jxlL1HvZy3/NeP5MzUEEEAAAQQQQAABBBBAYB0Erh2q1R5QM9lZLYsWz5GAUfry5gF12ogW4xXYOVQzutUCQ/xPSS+XxLJpC+CxCwIIIIAAAj0JPDyUWr3jAsc/J1Qt+uQC+7ILAlMR4P5tKmeKcSKAAALzFdhV0tGSblYxxV9JOiI8q/npfAmYGQIIIIAAAggggAACCCAwS4HNwjP2/SVdt2KG35O0t6RTZjl7KhhlnVYeUGcx0WjEAtcKQSFXNFpk+0Io7fbuRXZmHwQQQAABBBDoROBhYWmNHRc8mqsauurRZQvuz24ITEWA+7epnCnGiQACCMxb4M8kvUbSoxqm+Q5JXqr+3/gbbd4XA7NDAAEEEEAAAQQQQACBSQtsIOl+kh4q6ZENM3m7pKdK+sWkZ5sYPBWM0mf3vyVdPWp2DUlXpHejBQKjE7hrKMVdtQZkzmA/H4JGfvjFhgACCCCAAALDCPim5ZmS7rJgdx8PwaLPLbg/uyEwJQHft/n+rdh83+b7NzYEEEAAAQRWJfDosKztlg0DcDj2E5L8Ba+vSPq2pB9Juojg0apOG/0igAACCCCAAAIIIIDAGgo4SLSJpBtLuqWkO0jyF37vmSjcc76kgyQdvw5mBIzSZ9nrom8UNfN6epekd6MFAqMV+PsQNLregiP8rCRXQXjvgvuzGwIIIIAAAgikBR4i6RmS7pZuWtnilyFY9K8L7s9uCExRwPdtvn8rNt+3+f6NDQEEEEAAgVUK+Pnr80NofNFnMascP30jgAACCCCAAAIIIIAAAghcVcDP4A+X9DJJ5arqs/UiYJQ+tRdI2jRqdkNJ/m9sCExZ4PohZLTPEpP4TAgavW+JY7ArAggggAACCFxZ4MEhWHT3JWDeEMJFP1/iGOyKwBQFbiDpZ9HAL5Tk/8aGAAIIIIDAGAT8bVh/6evvJN1uDANiDAgggAACCCCAAAIIIIAAAq0FvibpTZL85d7LWu898R0IGKVPoMsS3yJqto2kb6V3owUCkxDYLQSN7rzEaD8dgkbvX+IY7IoAAggggMC6CzwoBIv+cgmIL4Zg0clLHINdEZiywNaSzo0mcF4oZzzlOTF2BBBAAIF5CuwsyX//3UfSn89ziswKAQQQQAABBBBAAAEEEJiNwDclfUSSPw//5GxmtcBECBil0fxBzfZRs7uENdHTe9ICgekIPDsEja6xxJC/LOnYkNiMl6ZY4pDsigACCCCAwKwFvHSTv8H+BEl3WmKm/x2CRa9c4hjsisAcBLwm+uejiZwhaZkg/RxMmAMCCCCAwPgFtpLk543+e/BWkm4maTNJ15F0rfEPnxEigAACCCCAAAIIIIAAArMQ+K2kiyX9VNL3JJ0jyZ9/+3njd2Yxww4mQcAojfjh8G2iouUekk5K70YLBCYnsKWkgyTtteTIXQquCBr5Qx02BBBAAAEEELiygMPrDhU5XOSlMpbZjpH0UknnL3MQ9kVgJgK7Szoxmou/VXTfmcyNaSCAAAIIIIAAAggggAACYxf4f6UB8hnk2M8Y40MAAQQQQKClAL/c02BeP88fABXbkyS9Pr0bLRCYrMBtJD0zfOi57CQ+HioavW3ZA7E/AggggAACMxB4dPj9uksHc/HfqIdL+noHx+IQCMxFYF9Jr4sm49C7g3xsCCCAAAIIIIAAAggggAAC/QsQMOrfmB4QQAABBBBYqQABozT/iyX9Y9Ts4FDlJb0nLRCYtsBtQ9AoDtgtOqOfhKCRPwylhNyiiuyHAAIIIDBFAS954YCD/7lRBxN4s6TDJJ3dwbE4BAJzE3A1rwOjSb1E0j/NbZLMBwEEEEAAAQQQQAABBBAYqQABo5GeGIaFAAIIIIBAVwIEjNKSXi7q6KjZCZL87XM2BNZF4HYhaPT4jib83hA28vKDbAgggAACCMxVwMsyOVT0kI4meFyoWPTVjo7HYRCYo8DxkvaMJra3JC8jyIYAAggggAACCCCAAAIIINC/AAGj/o3pAQEEEEAAgZUKEDBK899L0qlRs9Ml7ZjejRYIzE7g9iFo9LiOZnaepPdJcuDoCx0dk8MggAACCCCwSgH/jehA0YMl3aKjgbwlBIu+0tHxOAwCcxbw35Q7RBP0coRespcNAQQQQAABBBBAAAEEEECgfwECRv0b0wMCCCCAAAIrFSBglOa/saQfRs1+Lek66d1ogcBsBe4o6RmSHtvhDL8RhY3O6vC4HAoBBBBAAIG+BbaNQkW37rCzt4Zg0X92eEwOhcDcBS6WtHE0yZtI+tHcJ838EEAAAQQQQAABBBBAAIGRCBAwGsmJYBgIIIAAAgj0JUDAKE/2F5I2iZpuJem7ebvSCoHZCjho5CUEvfzLRh3O0h+kFpWNzu7wuBwKAQQQQACBrgRuG4WK/Puwq+2SsIyol3QiWNSVKsdZF4GbS/pONNmLJP3ZukyeeSKAAAIIIIAAAggggAACIxAgYDSCk8AQEEAAAQQQ6FOAgFGe7ick3SNq6mUv3p+3K60QmL3ABiFk5KDRdh3P9oshbOTA0bkdH5vDIYAAAggg0EZgm7D0mf8OvHObHTPanhmCRW+SdFlGe5oggMBVBR4U/m4sfnKapHsChQACCCCAAAIIIIAAAgggMJgAAaPBqOkIAQQQQACB1QgQMMpzP0LSflHTgyUdlLcrrRBYK4FdQtjo0T3M+jOSPiDpZKo69KDLIRFAAAEEqgRcnWg3SQ+UdPceiI4PwaJTezg2h0Rg3QReKunAaNJHStp/3RCYLwIIIIAAAggggAACCCCwQgECRivEp2sEEEAAAQSGECBglKf8t5LeGjU9JXzYlLc3rRBYP4HNJT0hhI28pGDX2/cl+XXofxw4+nnXHXA8BBBAAIG1FLi+pF3D33n+35v2oOAlnI4NwaIf93B8DonAugr4b0K/bovtMZLetq4YzBsBBBBAAAEEEEAAAQQQWIEAAaMVoNMlAggggAACQwoQMMrT3rq0PNOlkjbK25VWCKy9wEND2Oi+PUp8LgobfarHfjg0AggggMD8BHaKQkV37XF6Hw7Bovf02AeHRmCdBS6RtGEE4GUNv7XOIMwdAQQQQAABBBBAAAEEEBhYgIDRwOB0hwACCCCAwNACBIzyxX8g6SZR87+U5CWb2BBAIE/gdpIeJ+nBkvqoalSM4lel6kauFMGGAAIIIIBAIeDfQXGVouv2SOPfQe+TdJykr/XYD4dGYN0FvIThpyOEH0raYt1RmD8CCCCAAAIIIIAAAgggMLAAAaOBwekOAQQQQACBoQUIGOWLHy9pz6j5P0l6Sf7utEQAgUhgZ0kPCWGjOLjXB9LZIXDkKkdfkHR+H51wTAQQQACB0QrcXNIOklydyMGi2/Y8UgcbHCp6r6RP9twXh0cAgT8I/KOkF0cYJ0h6NDgIIIAAAggggAACCCCAAAKDChAwGpSbzhBAAAEEEBhegIBRvvleko6OmnsZJock2BBAYDkBf9jrqkYOHN1guUNl7e0Pfh00Kv45XdJlWXvSCAEEEEBg7AIbSNoxBIr8v/6n7yCrTS6IQkWnjB2J8SEwQwGH+bzcYbHtLemYGc6TKSGAAAIIIIAAAggggAACYxYgYDTms8PYEEAAAQQQ6ECAgFE+4k0lfa/U/IbhA6X8o9ASAQSaBO4bhY36XLKmPIYvlgJH53KaEEAAAQQmIbBNKUx05wFH7SU5XaXI1Yo+PGC/dIUAAlcWcED9ZyWUm0n6PlAIIIAAAggggAACCCCAAAKDChAwGpSbzhBAAAEEEBhegIBRO3OHELaPduGbse38aI1AG4EHhrCRqxtt1GbHDtr6Q6q4wtFXCBN2oMohEEAAgeUEHCK4QylQ5LD3kNslIVDkUNEHhuyYvhBAoFagXGn2DElDhg05NQgggAACCCCAAAIIIIAAAn8QIGDElYAAAggggMDMBQgYtTvBL5D0wmiXD0navd0haI0AAi0FribpfpK8lJr/uXXL/btq7tDR16N/zg7/fmFXHXAcBBBAAIH/EdhU0m0k3Tb8r//d/wwdJipOxzckedmzkyV9RNIVnCcEEBiVwEmS7h+NyPdrLxrVCBkMAggggAACCCCAAAIIILAeAgSM1uM8M0sEEEAAgTUWIGDU7uTfSdJZpV1YJq2dIa0RWFZg6yhs5MDRxssecMn9f1oKHhUhJIJHS8KyOwIIzF6gCBIVAaLifzdb8cx/HQWKHCz69orHQ/cIIFAvULU82raSvgwaAggggAACCCCAAAIIIIDA4AIEjAYnp0MEEEAAAQSGFSBg1N77S5L80LrY9pN0VPvDsAcCCHQkcI8QONpN0o4dHbOLw/wkCh59T9L3Jf0g/O+Pu+iAYyCAAAITENhc0k0lbRH+92ZRVaIbjWj8XhazqFJ02ojGxVAQQKBZ4GmSjoya+MsgfwEaAggggAACCCCAAAIIIIDASgQIGK2EnU4RQAABBBAYToCAUXvrAyS9PNrt9JGFGtrPiD0QmI+Av8VeLKXm//UH2mPc/jsEjRw6Kv4pwkfF/79kjANnTAgggEAksFEIDTlAVPxTBImK/3+NkYr5PdeBouKfC0Y6ToaFAALNAg4H7hA1eZ6kQ0BDAAEEEEAAAQQQQAABBBBYiQABo5Ww0ykCCCCAAALDCRAwam/tD8xcjSTe/lLSZ9ofij0QQKBnAVcbu0sIAbq60a167q/Lw/88Ch+54tEvJV0U/qn698u67JxjIYDAWgpsIGkTSdcL/1v17zeOqhFdf0JK50hyEMHB8M9VLHk7oakwVAQQCAJ3l/TpkoarpDmszYYAAggggAACCCCAAAIIIDC8AAGj4c3pEQEEEEAAgUEFCBgtxv1+SQ+Mdj1W0t8tdij2QgCBAQU2Dd9yd9io+Oc6A/bfZ1eueNQUQvLPLo/+cRWl+P9X/XtVmyv6nATHRgCBSoGrS7pm9I+rAsX/v+rfq9o4ONQUHnJFojlsF4cwUREo8v9eOIeJMQcEELiSwJskPSH6Lx+Q9CCMEEAAAQQQQAABBBBAAAEEViZAwGhl9HSMAAIIIIDAMAIEjBZz3kPSB0u7+hv9rjLChgAC0xK4Qyl0dPtpDZ/RIoAAAmsv8NVSoOgray8CAALzF9hc0o9K03yApBPnP3VmiAACCCCAAAIIIIAAAgiMVoCA0WhPDQNDAAEEEECgGwECRos7ni3pNtHuB0s6aPHDsScCCIxE4LqhutEOkrYPr/NbjmRsDAMBBBBYd4FvS/q6pDOiJc9+te4ozB+BNRR4qaQDo3n7feG2a+jAlBFAAAEEEEAAAQQQQACBMQkQMBrT2WAsCCCAAAII9CBAwGhx1KdKOira/deS/E1aL1PEhgAC8xL40xA0cqgw/ofg0bzOM7NBAIHxCBRBIocG4n9+M54hMhIEEFiRgJdzdOXYjaP+nybpNSsaD90igAACCCCAAAIIIIAAAgj8QYCAEVcCAggggAACMxcgYLT4Cb6apJ9I2jQ6xD9Jesnih2RPBBCYmMCGNcGjW0xsHgwXAQQQWJXAeaUAUREmunRVA6JfBBAYvcA/SnpxNMoLJd1I0u9GP3IGiAACCCCAAAIIIIAAAgjMW4CA0bzPL7NDAAEEEEBABIyWuwhclt/l+YvNVYxuKuni5Q7L3gggMHEBf7PelY5uHd4T/L7gf7YI/3vtic+P4SOAAAK5Av8l6fuSfhD+1//uf74RgkVUfsyVpB0CCFjgOuE9JK5e5GWqvVw1GwIIIIAAAggggAACCCCAwGoFCBit1p/eEUAAAQQQ6F2AgNFyxK5e4g/MNokOc6ikA5Y7LHsjgMDMBa4fhY3i4FERRLrxzOfP9BBAYD4CPyoFh8pBol/MZ6rMBAEERiBwiKTnRuO4KPxNRdWzEZwchoAAAggggAACCCCAAAJrL0DAaO0vAQAQQAABBOYuQMBo+TPsMNHLS4fZRtK3lj80R0AAgTUVuHpU+egmIcToIKP/uV7N//eyjWwIIIDAMgJeXsgf1v8y/G/53/3//Y9DREWQ6IplOmRfBBBAoIXA1pLOLbV/niSHjtgQQAABBBBAAAEEEEAAAQRWL0DAaPXngBEggAACCCDQqwABo254vytpy+hQJ0h6dDeH5igIIIBAloCXDGkKIf0fSdeUdI3wv/73un+a2hBkyjodNEKgUwEHfy6v+ee/G35W7FO08XJlRUgoDhEVQaJfdTpqDoYAAgh0K3C8pD2jQ54v6ebddsHREEAAAQQQQAABBBBAAAEElhAgYLQEHrsigAACCCAwBQECRt2cpb0kHV061B6STurm8BwFAQQQQAABBBBAAAEEEFhbgd0lnVia/d6SjllbESaOAAIIIIAAAggggAACCIxPgIDR+M4JI0IAAQQQQKBTAQJG3XF+QtI9osOdLel23R2eIyGAAAIIIIAAAggggAACaynwNUm3jWZ+mqR7rqUEk0YAAQQQQAABBBBAAAEExitAwGi854aRIYAAAggg0IkAAaNOGP/nIDtJ+mTpcIdKOqC7LjgSAggggAACCCCAAAIIILBWAodIem5pxjtL+tRaKTBZBBBAAAEEEEAAAQQQQGD8AgSMxn+OGCECCCCAAAJLCRAwWorvKjsfIWm/0n+9t6RTu+2GoyGAAAIIIIAAAggggAACsxfYRdLHSrM8UtL+s585E0QAAQQQQAABBBBAAAEEpidAwGh654wRI4AAAggg0EqAgFErrmTja0r6uqRbRC29VNqdJF2R3JsGCCCAAAIIIIAAAggggAACFri6pC+XlkY7T9JtJF0OEQIIIIAAAggggAACCCCAwOgECBiN7pQwIAQQQAABBLoVIGDUraePtoekD5YO+0ZJ+3TfFUdEAAEEEEAAAQQQQAABBGYp8AZJTyzN7AGSTpzlbJkUAggggAACCCCAAAIIIDB9AQJG0z+HzAABBBBAAIFGAQJG/VwgVUulPUnS6/vpjqMigAACCCCAAAIIIIAAArMR2FfS60qzYWm02ZxeJoIAAggggAACCCCAAAIzFSBgNNMTy7QQQAABBBAoBAgY9XctfFHS9qXD/6Wkz/TXJUdGAAEEEEAAAQQQQAABBCYtcHdJny7N4AxJd570rBg8AggggAACCCCAAAIIIDB/AQJG8z/HzBABBBBAYM0FCBj1dwFsJ8kPwuPt25L8wPyC/rrlyAgggAACCCCAAAIIIIDAJAVuEL6QccvS6P3FjTMnOSMGjQACCCCAAAIIIIAAAgisjwABo/U518wUAQQQQGBNBQgY9Xvi95J0dKmLUyTt1m+3HB0BBBBAAAEEEEAAAQQQmJzAyZJ2LY16b0nHTG4mDBgBBBBAAAEEEEAAAQQQWD8BAkbrd86ZMQIIzUbS1QAAIABJREFUIIDAmgkQMOr/hB8m6Zmlbt4i6XH9d00PCCCAAAIIIIAAAggggMAkBI6T9NjSSA+X9KxJjJ5BIoAAAggggAACCCCAAAIIEDDiGkAAAQQQQGDmAgSMhjnB75f0wFJXR0h6+jDd0wsCCCCAAAIIIIAAAgggMFqBV0vavzS6D0h60GhHzMAQQAABBBBAAAEEEEAAAQTKAgSMuCYQQAABBBCYuQABo2FO8IaSTpO0fam7gyUdNMwQ6AUBBBBAAAEEEEAAAQQQGJ3ASyUdWBrVGZLuIenS0Y2WASGAAAIIIIAAAggggAACCNQJEDDi2kAAAQQQQGDmAgSMhjvBW0n6mKQtS12+SNILhxsGPSGAAAIIIIAAAggggAACoxDwfdALSiM5X9K9JX1nFCNkEAgggAACCCCAAAIIIIAAArkCBIxypWiHAAIIIIDARAUIGA174raT9FFJm5S6pZLRsOeB3hBAAAEEEEAAAQQQQGC1AlWViy6S9FeSzlzt0OgdAQQQQAABBBBAAAEEEEBgAQECRgugsQsCCCCAAAJTEiBgNPzZ2knSRyRtVOr6CElPH3449IgAAggggAACCCCAAAIIDCrwakn7l3q8RNJ9JH1q0JHQGQIIIIAAAggggAACCCCAQFcCBIy6kuQ4CCCAAAIIjFSAgNFqTsy9JJ1UETJ6i6THrWZI9IoAAggggAACCCCAAAII9C5wnKTHlnpxuGh3SR/vvXc6QAABBBBAAAEEEEAAAQQQ6EuAgFFfshwXAQQQQACBkQgQMFrdiXAlow9ULJd2iqRHS7pgdUOjZwQQQAABBBBAAAEEEECgU4EbSDpe0q6lo3pZtAdSuahTaw6GAAIIIIAAAggggAACCKxCgIDRKtTpEwEEEEAAgQEFCBgNiF3R1XaS3iNpy9LPvi3p8ZI+s9rh0TsCCCCAAAIIIIAAAgggsLTA3SW9WdItS0c6X9JDJZ25dA8cAAEEEEAAAQQQQAABBBBAYNUCBIxWfQboHwEEEEAAgZ4FCBj1DJxx+K0kvVPS9hVtnyTp9RnHoAkCCCCAAAIIIIAAAgggMEaBfSW9rmJgZ0h6hKTvjHHQjAkBBBBAAAEEEEAAAQQQQKC1AAGj1mTsgAACCCCAwLQECBiN43xtGJYL8NIA5e2Nkp4s6YpxDJVRIIAAAggggAACCCCAAAJJgatLeq2kJ1a09FLRXhb60uRRaIAAAggggAACCCCAAAIIIDAVAQJGUzlTjBMBBBBAAIEFBQgYLQjX026HSXpmxbHPlvQ0Saf21C+HRQABBBBAAAEEEEAAAQS6EthF0lGSbltxwMMlPaurjjgOAggggAACCCCAAAIIIIDAaAQIGI3mVDAQBBBAAAEE+hEgYNSP6zJH3UvS0TUHOFTSAcscnH0RQAABBBBAAAEEEEAAgR4FDpH03Jrj7y3pmB775tAIIIAAAggggAACCCCAAAKrEyBgtDp7ekYAAQQQQGAQAQJGgzC37mQ7Sa+TtH3Fnq5m9DxJJ7U+KjsggAACCCCAAAIIIIAAAv0I7C7p5TVVi86Q9CRJZ/bTNUdFAAEEEEAAAQQQQAABBBAYgQABoxGcBIaAAAIIIIBAnwIEjPrUXf7YR0jar+YwJ0h6oaRvLd8NR0AAAQQQQAABBBBAAAEEFhLYOtyX7Fmz95GS9l/oyOyEAAIIIIAAAggggAACCCAwJQECRlM6W4wVAQQQQACBBQQIGC2ANvAue0h6laRb1PTrZdP8TeGLBx4X3SGAAAIIIIAAAggggMD6ClwnVFatWw7tPEnPkHTi+hIxcwQQQAABBBBAAAEEEEBgrQQIGK3V6WayCCCAAALrKEDAaBpn/ZqSXtFQzejXkg4LQaRLpjElRokAAggggAACCCCAAAITFNgoBIeeJWnjmvG7atFzJF0+wfkxZAQQQAABBBBAAAEEEEAAgcUECBgt5sZeCCCAAAIITEaAgNFkTtX/DHQnSS+RdI+aYTto9BpJr5X042lNjdEigAACCCCAAAIIIIDAiAU2l/RkSU9tCBadJukfJX1qxPNgaAgggAACCCCAAAIIIIAAAv0IEDDqx5WjIoAAAgggMBoBAkajORWtBrKXpIMkbdmw17GSjpH0mVZHpjECCCCAAAIIIIAAAggg8EeBu0vy/ccTGlDOl/TScP+BHQIIIIAAAggggAACCCCAwHoKEDBaz/POrBFAAAEE1kiAgNG0T/YBkp4taZOGaZwu6XhJ75B0wbSny+gRQAABBBBAAAEEEEBgAIEbSHqkpEdL2qGhv4skvVLSIQOMiS4QQAABBBBAAAEEEEAAAQTGLUDAaNznh9EhgAACCCCwtAABo6UJV36ADSU9XdJ+kjZNjOZDkj4g6STCRis/bwwAAQQQQAABBBBAAIExCThUtLukB0q6f2JgF0o6UtKrJV06pkkwFgQQQAABBBBAAAEEEEAAgZUJEDBaGT0dI4AAAgggMIwAAaNhnIfo5WqSnizpSZJuk9HhpySdLOlUllHL0KIJAggggAACCCCAAALzE/DyZ7tI2k3SThnT+7qk10l6raTfZbSnCQIIIIAAAggggAACCCCAwPoIEDBan3PNTBFAAAEE1lSAgNE8T/wekp4Qvn2cM0N/6/izkr4g6UxJX5b03ZwdaYMAAggggAACCCCAAAKTELi5pDtJ2k7SjpLuJsnVUHM2V0E9VtKJOY1pgwACCCCAAAIIIIAAAgggsJYCBIzW8rQzaQQQQACBdRIgYDTvs31TSXtKerikbVtO9deSzpH07RA2+oGkH4el1S6SdLGkSyT9VtIVLY9NcwQQQAABBBBAAAEEEFhe4OqSriVpI0nXkbSJJC91trmkLSQ5VHRLSbeStHHL7s6S9C5JJ0j6fst9aY4AAggggAACCCCAAAIIILB+AgSM1u+cM2MEEEAAgTUTIGC0Pifc31Z+gKT7S9p+fabNTBFAAAEEEEAAAQQQQCBT4AxJH5L0wVDVNHM3miGAAAIIIIAAAggggAACCCAgAkZcBAgggAACCMxcgIDRzE9wzfRc2Wg3SbtI2lnSTdaTgVkjgAACCCCAAAIIILDWAj+U9ElJp0o6mUpFa30tMHkEEEAAAQQQQAABBBBAYFkBAkbLCrI/AggggAACIxcgYDTyEzTQ8LaWtGOobORKR7cPyysM1D3dIIAAAggggAACCCCAQM8CXub4q6EykSsVfUHSt3ruk8MjgAACCCCAAAIIIIAAAgisjwABo/U518wUAQQQQGBNBQgYremJz5j2jSVtI2krSTcLVY42k7SppOtJ2ljShpKuJenqGcejCQIIIIAAAggggAACCHQrcIWk30q6VNKvJf1S0oWSfirJ1Ym+J+k7ks6V9KNuu+ZoCCCAAAIIIIAAAggggAACCFxJgIARFwQCCCCAAAIzFyBgNPMTzPQQQAABBBBAAAEEEEAAAQQQQAABBBBAAAEEEEAAAQQQ6FmAgFHPwBweAQQQQACBVQsQMFr1GaB/BBBAAAEEEEAAAQQQQAABBBBAAAEEEEAAAQQQQAABBKYtQMBo2ueP0SOAAAIIIJAUIGCUJKIBAggggAACCCCAAAIIIIAAAggggAACCCCAAAIIIIAAAgg0CBAw4vJAAAEEEEBg5gIEjGZ+gpkeAggggAACCCCAAAIIIIAAAggggAACCCCAAAIIIIAAAj0LEDDqGZjDI4AAAgggsGoBAkarPgP0jwACCCCAAAIIIIAAAggggAACCCCAAAIIIIAAAggggMC0BQgYTfv8MXoEEEAAAQSSAgSMkkQ0QAABBBBAAAEEEEAAAQQQQAABBBBAAAEEEEAAAQQQQACBBgECRlweCCCAAAIIzFyAgNHMTzDTQwABBBBAAAEEEEAAAQQQQAABBBBAAAEEEEAAAQQQQKBnAQJGPQNzeAQQQAABBFYtQMBo1WeA/hFAAAEEEEAAAQQQQAABBBBAAAEEEEAAAQQQQAABBBCYtgABo2mfP0aPAAIIIIBAUoCAUZKIBggggAACCCCAAAIIIIAAAggggAACCCCAAAIIIIAAAggg0CBAwIjLAwEEEEAAgZkLEDCa+QlmeggggAACCCCAAAIIIIAAAggggAACCCCAAAIIIIAAAgj0LEDAqGdgDo8AAggggMCqBQgYrfoM0D8CCCCAAAIIIIAAAggggAACCCCAAAIIIIAAAggggAAC0xYgYDTt88foEUAAAQQQSAoQMEoS0QABBBBAAAEEEEAAAQQQQAABBBBAAAEEEEAAAQQQQAABBBoECBhxeSCAAAIIIDBzAQJGMz/BTA8BBBBAAAEEEEAAAQQQQAABBBBAAAEEEEAAAQQQQACBngUIGPUMzOERQAABBBBYtQABo1WfAfpHAAEEEEAAAQQQQAABBBBAAAEEEEAAAQQQQAABBBBAYNoCBIymff4YPQIIIIAAAkkBAkZJIhoggAACCCCAAAIIIIAAAggggAACCCCAAAIIIIAAAggggECDAAEjLg8EEEAAAQRmLkDAaOYnmOkhgAACCCCAAAIIIIAAAggggAACCCCAAAIIIIAAAggg0LMAAaOegTk8AggggAACqxYgYLTqM0D/CCCAAAIIIIAAAggggAACCCCAAAIIIIAAAggggAACCExbgIDRtM8fo0cAAQQQQCApQMAoSUQDBBBAAAEEEEAAAQQQQAABBBBAAAEEEEAAAQQQQAABBBBoECBgxOWBAAIIIIDAzAUIGM38BDM9BBBAAAEEEEAAAQQQQAABBBBAAAEEEEAAAQQQQAABBHoWIGDUMzCHRwABBBBAYNUCBIxWfQboHwEEEEAAAQQQQAABBBBAAAEEEEAAAQQQQAABBP5/e/cfs+9d13f/mTsUZ1LqcLYwrAxLVGjLAjpLqSNlc4DTBBJ+KAMBLRsUiuICtA5anLRw2wKZKIXCRhUQhvIjgUQnMHfTMEupU8hoC2qoDCuD1sksJE5K1jvHctWc93Vf3+91Hud1Xt/rPI7zcfxDaN+fz/H+PN7nH02uVz4H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vuxJWYAAAgAElEQVR+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h//s0YAAA5iSURBVE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xeyUE81yqNIAAAAAElFTkSuQmCC"/>
          <p:cNvSpPr>
            <a:spLocks noChangeAspect="1" noChangeArrowheads="1"/>
          </p:cNvSpPr>
          <p:nvPr/>
        </p:nvSpPr>
        <p:spPr bwMode="auto">
          <a:xfrm>
            <a:off x="155575" y="-20653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 name="AutoShape 5" descr="data:image/png;base64,iVBORw0KGgoAAAANSUhEUgAACRgAAAcQCAYAAACyzr+eAAAAAXNSR0IArs4c6QAASfl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h+JTI2bHQlM0IlMkZzcGFuJTI2Z3QlM0IlMjZsdCUzQnNwYW4lMjBzdHlsZSUzRCUyNnF1b3QlM0Jmb250LWZhbWlseSUzQSUyMENhbGlicmklMkMlMjAlMjZhbXAlM0JxdW90JTNCc2Fucy1zZXJpZiUyNmFtcCUzQnF1b3QlM0IlM0IlMjZxdW90JTNCJTIwbGFuZyUzRCUyNnF1b3QlM0JFTi1VUyUyNnF1b3QlM0IlMjZndCUzQiklMjZsdCUzQiUyRnNwYW4lMjZndCUzQiUyNmx0JTNCYnIlMjZndCUzQiUyNmx0JTNCc3BhbiUyMHN0eWxlJTNEJTI2cXVvdCUzQmZvbnQtZmFtaWx5JTNBJTIwJUU2JTk2JUIwJUU3JUI0JUIwJUU2JTk4JThFJUU5JUFCJTk0JTJDJTIwJTI2YW1wJTNCcXVvdCUzQnNlcmlmJTI2YW1wJTNCcXVvdCUzQiUzQiUyNnF1b3QlM0IlMjZndCUzQiVFOCVBQyU5RCVFOCVBQyU5RCVFNSU4NSU4OSVFOCU4NyVBOH4lRTglQTglOEElRTYlODElQUYlRTMlODAlODElRTglQTglODIlRTUlOTYlQUUlRTclQjclQTglRTglOTklOUYlMjZsdCUzQiUyRnNwYW4lMjZndCUzQiUyNmx0JTNCJTJGZm9udCUyNmd0JTNCJTIyJTIwc3R5bGUlM0QlMjJ0ZXh0JTNCaHRtbCUzRDElM0JhbGlnbiUzRGNlbnRlciUzQnZlcnRpY2FsQWxpZ24lM0RtaWRkbGUlM0JyZXNpemFibGUlM0QwJTNCcG9pbnRzJTNEJTVCJTVEJTNCYXV0b3NpemUlM0QxJTNCc3Ryb2tlQ29sb3IlM0Rub25lJTNCZmlsbENvbG9yJTNEbm9uZSUzQmZvbnRTaXplJTNEMTIlM0IlMjIlMjB2ZXJ0ZXglM0QlMjIxJTIyJTIwcGFyZW50JTNEJTIyMSUyMiUzRSUzQ214R2VvbWV0cnklMjB4JTNEJTIyNDg1JTIyJTIweSUzRCUyMjM2NSUyMiUyMHdpZHRoJTNEJTIyMTYwJTIyJTIwaGVpZ2h0JTNEJTIyNDAlMjIlMjBhcyUzRCUyMmdlb21ldHJ5JTIyJTJGJTNFJTNDJTJGbXhDZWxsJTNFJTNDbXhDZWxsJTIwaWQlM0QlMjJJRUwzcmFjcHhQQnltem5fWkZQbi0yMSUyMiUyMHZhbHVlJTNEJTIyJTIyJTIwc3R5bGUlM0QlMjJlbmRBcnJvdyUzRG5vbmUlM0JodG1sJTNEMSUzQnJvdW5kZWQlM0QwJTNCZm9udFNpemUlM0QxMiUzQmVudHJ5WCUzRDAuNSUzQmVudHJ5WSUzRDElM0JlbnRyeUR4JTNEMCUzQmVudHJ5RHklM0QwJTNCZW50cnlQZXJpbWV0ZXIlM0QwJTNCZXhpdFglM0QwLjQyNyUzQmV4aXRZJTNELTAuMDE5JTNCZXhpdER4JTNEMCUzQmV4aXREeSUzRDAlM0JleGl0UGVyaW1ldGVyJTNEMCUzQnN0YXJ0QXJyb3clM0RvcGVuJTNCc3RhcnRGaWxsJTNEMCUzQiUyMiUyMGVkZ2UlM0QlMjIxJTIyJTIwcGFyZW50JTNEJTIyMSUyMiUyMHNvdXJjZSUzRCUyMklFTDNyYWNweFBCeW16bl9aRlBuLTE5JTIyJTIwdGFyZ2V0JTNEJTIySUVMM3JhY3B4UEJ5bXpuX1pGUG4tMTA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I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jIwJTIyJTIweSUzRCUyMjI2MCUyMiUyMHdpZHRoJTNEJTIyNjAlMjIlMjBoZWlnaHQlM0QlMjIzMCUyMiUyMGFzJTNEJTIyZ2VvbWV0cnklMjIlMkYlM0UlM0MlMkZteENlbGwlM0UlM0NteENlbGwlMjBpZCUzRCUyMklFTDNyYWNweFBCeW16bl9aRlBuLTIzJTIyJTIwdmFsdWUlM0QlMjIlMjIlMjBzdHlsZSUzRCUyMmVuZEFycm93JTNEbm9uZSUzQmh0bWwlM0QxJTNCcm91bmRlZCUzRDAlM0Jmb250U2l6ZSUzRDEyJTNCZW50cnlYJTNEMCUzQmVudHJ5WSUzRDAuNjElM0JlbnRyeUR4JTNEMCUzQmVudHJ5RHklM0QwJTNCZW50cnlQZXJpbWV0ZXIlM0QwJTNCZXhpdFglM0QxJTNCZXhpdFklM0QwLjUlM0JleGl0RHglM0QwJTNCZXhpdER5JTNEMCUzQnN0YXJ0QXJyb3clM0RvcGVuJTNCc3RhcnRGaWxsJTNEMCUzQiUyMiUyMGVkZ2UlM0QlMjIxJTIyJTIwcGFyZW50JTNEJTIyMSUyMiUyMHNvdXJjZSUzRCUyMklFTDNyYWNweFBCeW16bl9aRlBuLTklMjIlMjB0YXJnZXQlM0QlMjJJRUwzcmFjcHhQQnltem5fWkZQbi0z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0JTIyJTIwdmFsdWUlM0QlMjIlRTQlQjglOEElRTQlQjglODAlRTklQTAlODE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zNzAlMjIlMjB5JTNEJTIyMTk0JTIyJTIwd2lkdGglM0QlMjI2MCUyMiUyMGhlaWdodCUzRCUyMjMwJTIyJTIwYXMlM0QlMjJnZW9tZXRyeSUyMiUyRiUzRSUzQyUyRm14Q2VsbCUzRSUzQ214Q2VsbCUyMGlkJTNEJTIySUVMM3JhY3B4UEJ5bXpuX1pGUG4tMjUlMjIlMjB2YWx1ZSUzRCUyMiUyMiUyMHN0eWxlJTNEJTIyZW5kQXJyb3clM0Rub25lJTNCaHRtbCUzRDElM0Jyb3VuZGVkJTNEMCUzQmZvbnRTaXplJTNEMTIlM0JleGl0WCUzRC0wLjAwNCUzQmV4aXRZJTNEMC44MDklM0JleGl0RHglM0QwJTNCZXhpdER5JTNEMCUzQmV4aXRQZXJpbWV0ZXIlM0QwJTNCZW50cnlYJTNEMSUzQmVudHJ5WSUzRDAuNSUzQmVudHJ5RHglM0QwJTNCZW50cnlEeSUzRDAlM0JlbnRyeVBlcmltZXRlciUzRDAlM0JzdGFydEFycm93JTNEb3BlbiUzQnN0YXJ0RmlsbCUzRDAlM0IlMjIlMjBlZGdlJTNEJTIyMSUyMiUyMHBhcmVudCUzRCUyMjElMjIlMjBzb3VyY2UlM0QlMjJJRUwzcmFjcHhQQnltem5fWkZQbi0zJTIyJTIwdGFyZ2V0JTNEJTIySUVMM3JhY3B4UEJ5bXpuX1pGUG4tMTglMjIlM0UlM0NteEdlb21ldHJ5JTIwd2lkdGglM0QlMjI1MCUyMiUyMGhlaWdodCUzRCUyMjUwJTIyJTIwcmVsYXRpdmUlM0QlMjIxJTIyJTIwYXMlM0QlMjJnZW9tZXRyeSUyMiUzRSUzQ214UG9pbnQlMjB4JTNEJTIyNDQwJTIyJTIweSUzRCUyMjI2MCUyMiUyMGFzJTNEJTIyc291cmNlUG9pbnQlMjIlMkYlM0UlM0NteFBvaW50JTIweCUzRCUyMjM2MCUyMiUyMHklM0QlMjIyOTAlMjIlMjBhcyUzRCUyMnRhcmdldFBvaW50JTIyJTJGJTNFJTNDQXJyYXklMjBhcyUzRCUyMnBvaW50cyUyMiUzRSUzQ214UG9pbnQlMjB4JTNEJTIyNDEwJTIyJTIweSUzRCUyMjI4MCUyMiUyRiUzRSUzQ214UG9pbnQlMjB4JTNEJTIyNDEwJTIyJTIweSUzRCUyMjM5NyUyMiUyRiUzRSUzQyUyRkFycmF5JTNFJTNDJTJGbXhHZW9tZXRyeSUzRSUzQyUyRm14Q2VsbCUzRSUzQ214Q2VsbCUyMGlkJTNEJTIySUVMM3JhY3B4UEJ5bXpuX1pGUG4tMjY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zUwJTIyJTIweSUzRCUyMjM2NyUyMiUyMHdpZHRoJTNEJTIyNjAlMjIlMjBoZWlnaHQlM0QlMjIzMCUyMiUyMGFzJTNEJTIyZ2VvbWV0cnklMjIlMkYlM0UlM0MlMkZteENlbGwlM0UlM0NteENlbGwlMjBpZCUzRCUyMklFTDNyYWNweFBCeW16bl9aRlBuLTI3JTIyJTIwdmFsdWUlM0QlMjIlMjIlMjBzdHlsZSUzRCUyMmVuZEFycm93JTNEbm9uZSUzQmh0bWwlM0QxJTNCcm91bmRlZCUzRDAlM0Jmb250U2l6ZSUzRDEyJTNCZW50cnlYJTNEMC41JTNCZW50cnlZJTNEMSUzQmVudHJ5RHglM0QwJTNCZW50cnlEeSUzRDAlM0JlbnRyeVBlcmltZXRlciUzRDAlM0JleGl0WCUzRDAuNSUzQmV4aXRZJTNEMCUzQmV4aXREeCUzRDAlM0JleGl0RHklM0QwJTNCc3RhcnRBcnJvdyUzRG9wZW4lM0JzdGFydEZpbGwlM0QwJTNCJTIyJTIwZWRnZSUzRCUyMjElMjIlMjBwYXJlbnQlM0QlMjIxJTIyJTIwc291cmNlJTNEJTIySUVMM3JhY3B4UEJ5bXpuX1pGUG4tNCUyMiUyMHRhcmdldCUzRCUyMklFTDNyYWNweFBCeW16bl9aRlBuLTE3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4JTIyJTIwdmFsdWUlM0QlMjJDbGljayUyMiUyMHN0eWxlJTNEJTIydGV4dCUzQmh0bWwlM0QxJTNCc3Ryb2tlQ29sb3IlM0Rub25lJTNCZmlsbENvbG9yJTNEbm9uZSUzQmFsaWduJTNEY2VudGVyJTNCdmVydGljYWxBbGlnbiUzRG1pZGRsZSUzQndoaXRlU3BhY2UlM0R3cmFwJTNCcm91bmRlZCUzRDAlM0Jmb250U2l6ZSUzRDEyJTNCJTIyJTIwdmVydGV4JTNEJTIyMSUyMiUyMHBhcmVudCUzRCUyMjElMjIlM0UlM0NteEdlb21ldHJ5JTIweCUzRCUyMjU1NiUyMiUyMHklM0QlMjIzMDElMjIlMjB3aWR0aCUzRCUyMjYwJTIyJTIwaGVpZ2h0JTNEJTIyMzAlMjIlMjBhcyUzRCUyMmdlb21ldHJ5JTIyJTJGJTNFJTNDJTJGbXhDZWxsJTNFJTNDJTJGcm9vdCUzRSUzQyUyRm14R3JhcGhNb2RlbCUzRVomdKcAACAASURBVHhe7N0PsP33Xdf5p1pUMGVFm2ypARccQNIwxDJgoXQSBFooKjog9Q/gUpbSTduhCF2hNBGTUtCCtNM/ljIULchYhHFwl5ZScfObUujCUsKSBoURFGKtSR1WGmWBYna+5Yb+crn3d849v3PO99/jznRSes/383m/H+9Pfvf347x+n/P78kWAAAECBAgQIECAAAECBAgQIECAAAECBAgQIECAAAECBAgQIECAAIFzBH4fGQIECBAgQIAAAQIECBAgQIAAAQIECBAgQIAAAQIECBAgQIAAAQIECJwnIGDkb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CYvsD11cdWH1V9RPVh1WOra6sPqa6p/nD1qJNW3lv9f9WD1a9WD1Tvqn6l+qXqF6qfq+6bfusqJECAAAECBAgQIECAAAECBAgQIECAAAECBAgQIEBgbAEBo7EnYH8CBAgQIPBIgSEs9OTqU6pPrJ5wEiQ6hNMQPHp79ZPVj1VvOQklHWIvaxIgQIAAAQIECBAgQIAAAQIECBAgQIAAAQIECBAgMFMBAaOZDk7ZBAgQILAogZuqp1VPqW4eubNL1Q9Xb6juHrkW2xMgQIAAAQIECBAgQIAAAQIECBAgQIAAAQIECBAgMAEBAaMJDEEJBAgQILBKgRurL6g+r7phogL3Vt9ffW91z0RrVBYBAgQIECBAgAABAgQIECBAgAABAgQIECBAgAABAgcWEDA6MLDlCRAgQIDAKYFnVF88gZuKLjqY4Waj11WvveiDXk+AAAECBAgQIECAAAECBAgQIECAAAECBAgQIECAwLwFBIzmPT/VEyBAgMA8BB5b3Vo9q7p2HiWfW+UD1aurV1XvmnkvyidAgAABAgQIECBAgAABAgQIECBAgAABAgQIECBAYAsBAaMtkLyEAAECBAjsKHB99VXVV1RL+5n7UPWy6luq+3b08RgBAgQIECBAgAABAgQIECBAgAABAgQIECBAgAABAjMQWNqbnTMgVyIBAgQIrEDgmuoF1dcsMFh0enxD0OjvVd9QPbiC2WqRAAECBAgQIECAAAECBAgQIECAAAECBAgQIECAwOoEBIxWN3INEyBAgMCBBYaPQvv6BXwU2kWZho9OG/oePjrNFwECBAgQIECAAAECBAgQIECAAAECBAgQIECAAAECCxIQMFrQMLVCgAABAqMKPLH6purmUasYf/NLJzc3vW38UlRAgAABAgQIECBAgAABAgQIECBAgAABAgQIECBAgMA+BASM9qFoDQIECBBYu8Ad1W1rRzjV/53V7UwIECBAgAABAgQIECBAgAABAgQIECBAgAABAgQIEJi/gIDR/GeoAwIECBAYT+Cm6hXVk8YrYdI7v7V6TnX3pKtUHAECBAgQIECAAAECBAgQIECAAAECBAgQIECAAAECVxQQMHJACBAgQIDAbgLPrF5d+Vl6Zb+HqmdVr9mN2VMECBAgQIAAAQIECBAgQIAAAQIECBAgQIAAAQIECIwt4E3RsSdgfwIECBCYo8DLT27mmWPtY9U83PT03LE2ty8BAgQIECBAgAABAgQIECBAgAABAgQIECBAgAABArsLCBjtbudJAgQIEFifwGOq766eur7W99Lxm6ovrN69l9UsQoAAAQIECBAgQIAAAQIECBAgQIAAAQIECBAgQIDAUQQEjI7CbBMCBAgQWIDAjdXrqxsW0MuYLdxbPb26Z8wi7E2AAAECBAgQIECAAAECBAgQIECAAAECBAgQIECAwPYCAkbbW3klAQIECKxX4MnV91XXrZdgr53fX31+9Za9rmoxAgQIECBAgAABAgQIECBAgAABAgQIECBAgAABAgQOIiBgdBBWixIgQIDAggQ+s/qB6gMX1NMUWvn16nOrN0+hGDUQIECAAAECBAgQIECAAAECBAgQIECAAAECBAgQIHC+gICR00GAAAECBM4XGMJFP1h9AKSDCPxW9TlCRgextSgBAgQIECBAgAABAgQIECBAgAABAgQIECBAgACBvQkIGO2N0kIECBAgsDCB4WPR3uTmooNPdbjJ6Kk+Lu3gzjYgQIAAAQIECBAgQIAAAQIECBAgQIAAAQIECBAgsLOAgNHOdB4kQIAAgQUL3Fj9SHXdgnucUmv3V59e3TOlotRCgAABAgQIECBAgAABAgQIECBAgAABAgQIECBAgMDvCAgYOQkECBAgQOCRAo+pLlU3gDmqwL3VzdW7j7qrzQgQIECAAAECBAgQIECAAAECBAgQIECAAAECBAgQ2CggYLSRyAsIECBAYGUCP3TykV0ra3sS7Q4fSfdZk6hEEQQIECBAgAABAgQIECBAgAABAgQIECBAgAABAgQI/K6AgJHDQIAAAQIE3i/w8uo5QEYVeEX13FErsDkBAgQIECBAgAABAgQIECBAgAABAgQIECBAgAABAo8QEDByIAgQIECAwO8IPLP6NhiTEPjy6jWTqEQRBAgQIECAAAECBAgQIECAAAECBAgQIECAAAECBAgkYOQQECBAgACBuql6e/m5OJHD8FD1hOruidSjDAIECBAgQIAAAQIECBAgQIAAAQIECBAgQIAAAQKrFhAwWvX4NU+AAAECJwI/Wj2JxqQE3lp96qQqUgwBAgQIECBAgAABAgQIECBAgAABAgQIECBAgACBlQoIGK108NomQIAAgd8VuKO6jcckBe6sbp9kZYoiQIAAAQIECBAgQIAAAQIECBAgQIAAAQIECBAgsCIBAaMVDVurBAgQIPB7BJ5Y/TiXSQt8cvW2SVeoOAIECBAgQIAAAQIECBAgQIAAAQIECBAgQIAAAQILFxAwWviAtUeAAAECVxS4q7qZ0aQFLlW3TLpCxREgQIAAAQIECBAgQIAAAQIECBAgQIAAAQIECBBYuICA0cIHrD0CBAgQOFfg1uqVfGYh8OzqVbOoVJEECBAgQIAAAQIECBAgQIAAAQIECBAgQIAAAQIEFiggYLTAoWqJAAECBDYKXFP9YnXtxld6wRQEHqg+snpwCsWogQABAgQIECBAgAABAgQIECBAgAABAgQIECBAgMDaBASM1jZx/RIgQIDAIPCN1degmJXAMLMXzKpixRIgQIAAAQIECBAgQIAAAQIECBAgQIAAAQIECBBYiICA0UIGqQ0CBAgQ2Frg+uqXKz8DtyabxAsfqj68um8S1SiCAAECBAgQIECAAAECBAgQIECAAAECBAgQIECAwIoEvLm6omFrlQABAgTeJ/Ct1fNYzFLgpdVXzrJyRRMgQIAAAQIECBAgQIAAAQIECBAgQIAAAQIECBCYsYCA0YyHp3QCBAgQuLDAY6t3ur3owm5TeWC4xehx1bumUpA6CBAgQIAAAQIECBAgQIAAAQIECBAgQIAAAQIECKxBQMBoDVPWIwECBAg8LHBHdRuOWQvcWd0+6w4UT4AAAQIECBAgQIAAAQIECBAgQIAAAQIECBAgQGBmAgJGMxuYcgkQIEDgqgTur669qhU8PLbAA9V1YxdhfwIECBAgQIAAAQIECBAgQIAAAQIECBAgQIAAAQJrEhAwWtO09UqAAIF1Czyj+o51Eyym+y+tXruYbjRCgAABAgQIECBAgAABAgQIECBAgAABAgQIECBAYOICAkYTH5DyCBAgQGBvAndVN+9tNQuNKXCpumXMAuxNgAABAgQIECBAgAABAgQIECBAgAABAgQIECBAYE0CAkZrmrZeCRAgsF6BG6ufXW/7i+z846p7FtmZpggQIECAAAECBAgQIECAAAECBAgQIECAAAECBAhMTEDAaGIDUQ4BAgQIHETgjuq2g6xs0bEE7qxuH2tz+xIgQIAAAQIECBAgQIAAAQIECBAgQIAAAQIECBBYk4CA0ZqmrVcCBAisV+Ad1Q3rbX+Rnd9bPX6RnWmKAAECBAgQIECAAAECBAgQIECAAAECBAgQIECAwMQEBIwmNhDlECBAgMDeBW6qfnrvq1pwCgJ/prp7CoWogQABAgQIECBAgAABAgQIECBAgAABAgQIECBAgMCSBQSMljxdvREgQIDAIPCC6htQLFLg66oXL7IzTREgQIAAAQIECBAgQIAAAQIECBAgQIAAAQIECBCYkICA0YSGoRQCBAgQOIjAXdXNB1nZomMLXKpuGbsI+xMgQIAAAQIECBAgQIAAAQIECBAgQIAAAQIECBBYuoCA0dInrD8CBAisW+Ca6j3rJlh894+uHlx8lxokQIAAAQIECBAgQIAAAQIECBAgQIAAAQIECBAgMKKAgNGI+LYmQIAAgYMLfHb1hoPvYoMxBZ5WvXHMAuxNgAABAgQIECBAgAABAgQIECBAgAABAgQIECBAYOkCAkZLn7D+CBAgsG6BO6sXrptg8d2/qLpt8V1qkAABAgQIECBAgAABAgQIECBAgAABAgQIECBAgMCIAgJGI+LbmgABAgQOLvBD1VMPvosNxhR4U/VZYxZgbwIECBAgQIAAAQIECBAgQIAAAQIECBAgQIAAAQJLFxAwWvqE9UeAAIF1C9xfXbtugsV3/0B13eK71CABAgQIECBAgAABAgQIECBAgAABAgQIECBAgACBEQUEjEbEtzUBAgQIHFTg+upXDrqDxaci8GHVfVMpRh0ECBAgQIAAAQIECBAgQIAAAQIECBAgQIAAAQIEliYgYLS0ieqHAAECBB4W+Mzqh3GsQuAp1ZtX0akmCRAgQIAAAQIECBAgQIAAAQIECBAgQIAAAQIECIwgIGA0ArotCRAgQOAoArdWrzzKTjYZW+DZ1avGLsL+BAgQIECAAAECBAgQIECAAAECBAgQIECAAAECBJYqIGC01MnqiwABAgReUn01hlUIfHP1/FV0qkkCBAgQIECAAAECBAgQIECAAAECBAgQIECAAAECIwgIGI2AbksCBAgQOIrAP62efpSdbDK2wOurvzp2EfYnQIAAAQIECBAgQIAAAQIECBAgQIAAAQIECBAgsFQBAaOlTlZfBAgQIHBXdTOGVQhcqm5ZRaeaJECAAAECBAgQIECAAAECBAgQIECAAAECBAgQIDCCgIDRCOi2JECAAIGjCLyjuuEoO9lkbIF7q8ePXYT9CRAgQIAAAQIECBAgQIAAAQIECBAgQIAAAQIECCxVQMBoqZPVFwECBAi8s/pQDKsQ+I/V41bRqSYJECBAgAABAgQIECBAgAABAgQIECBAgAABAgQIjCAgYDQCui0JECBA4CgCv1Y9+ig72WRsgfdUHzx2EfYnQIAAAQIECBAgQIAAAQIECBAgQIAAAQIECBAgsFQBAaOlTlZfBAgQIPCb1QdgWIXAb1V/cBWdapIAAQIECBAgQIAAAQIECBAgQIAAAQIECBAgQIDACAICRiOg25IAAQIEjiLw3ys/545CPfomD1W/f/QqFECAAAECBAgQIECAAAECBAgQIECAAAECBAgQIEBgoQLeeF3oYLVFgAABAgkYrecQCBitZ9Y6JUCAAAECBAgQIECAAAECBAgQIECAAAECBAgQGEFAwGgEdFsSIECAwFEEfETaUZgnsYmPSJvEGBRBgAABAgQIECBAgAABAgQIECBAgAABAgQIECCwVAEBo6VOVl8ECBAg8GvVozGsQuA91QevolNNEiBAgAABAgQIECBAgAABAgQIECBAgAABAgQIEBhBQMBoBHRbEiBAgMBRBN5ZfehRdrLJ2AL/sXrc2EXYnwABAgQIECBAgAABAgQIECBAgAABAgQIECBAgMBSBQSMljpZfREgQIDAO6obMKxC4N7q8avoVJMECBAgQIAAAQIECBAgQIAAAQIECBAgQIAAAQIERhAQMBoB3ZYECBAgcBSBu6qbj7KTTcYWuFTdMnYR9idAgAABAgQIECBAgAABAgQIECBAgAABAgQIECCwVAEBo6VOVl8ECBAg8E+rp2NYhcDrq7+6ik41SYAAAQIECBAgQIAAAQIECBAgQIAAAQIECBAgQGAEAQGjEdBtSYAAAQJHEXhJ9dVH2ckmYwt8c/X8sYuwPwECBAgQIECAAAECBAgQIECAAAECBAgQIECAAIGlCggYLXWy+iJAgACBW6tXYliFwLOrV62iU00SIECAAAECBAgQIECAAAECBAgQIECAAAECBAgQGEFAwGgEdFsSIECAwFEEPrP64aPsZJOxBZ5SvXnsIuxPgAABAgQIECBAgAABAgQIECBAgAABAgQIECBAYKkCAkZLnay+CBAgQOD66lcwrELgw6r7VtGpJgkQIECAAAECBAgQIECAAAECBAgQIECAAAECBAiMICBgNAK6LQkQIEDgaAL3V9cebTcbjSHwQHXdGBvbkwABAgQIECBAgAABAgQIECBAgAABAgQIECBAgMBaBASM1jJpfRIgQGCdAj9UPXWdra+m6zdVn7WabjVKgAABAgQIECBAgAABAgQIECBAgAABAgQIECBAYAQBAaMR0G1JgAABAkcTuLN64dF2s9EYAi+qbhtjY3sSIECAAAECBAgQIECAAAECBAgQIECAAAECBAgQWIuAgNFaJq1PAgQIrFPgs6s3rLP11XT9tOqNq+lWowQIECBAgAABAgQIECBAgAABAgQIECBAgAABAgRGEBAwGgHdlgQIECBwNIFrqvccbTcbjSHw6OrBMTa2JwECBAgQIECAAAECBAgQIECAAAECBAgQIECAAIG1CAgYrWXS+iRAgMB6Be6qbl5v+4vu/FJ1y6I71BwBAgQIECBAgAABAgQIECBAgAABAgQIECBAgACBCQgIGE1gCEogQIAAgYMKvKD6hoPuYPGxBL6uevFYm9uXAAECBAgQIECAAAECBAgQIECAAAECBAgQIECAwFoEBIzWMml9EiBAYL0CN1U/vd72F935n6nuXnSHmiNAgAABAgQIECBAgAABAgQIECBAgAABAgQIECAwAQEBowkMQQkECBAgcHCBd1Q3HHwXGxxT4N7q8cfc0F4ECBAgQIAAAQIECBAgQIAAAQIECBAgQIAAAQIE1iogYLTWyeubAAEC6xK4o7ptXS0vvts7q9sX36UGCRAgQIAAAQIECBAgQIAAAQIECBAgQIAAAQIECExAQMBoAkNQAgECBAgcXODG6mcPvosNjinwcdU9x9zQXgQIECBAgAABAgQIECBAgAABAgQIECBAgAABAgTWKiBgtNbJ65sAAQLrE7irunl9bS+y40vVLYvsTFMECBAgQIAAAQIECBAgQIAAAQIECBAgQIAAAQIEJiggYDTBoSiJAAECBA4i8IzqOw6yskWPLfCl1WuPvan9CBAgQIAAAQIECBAgQIAAAQIECBAgQIAAAQIECKxVQMBorZPXNwECBNYpcH917TpbX0zXD1TXLaYbjRAgQIAAAQIECBAgQIAAAQIECBAgQIAAAQIECBCYgYCA0QyGpEQCBAgQ2JvAHdVte1vNQmMI3FndPsbG9iRAgAABAgQIECBAgAABAgQIECBAgAABAgQIECCwVgEBo7VOXt8ECBBYp8Bjq3dWfv7Nc/4PVY+r3jXP8lVNgAABAgQIECBAgAABAgQIECBAgAABAgQIECBAYJ4C3mCd59xUTYAAAQK7C3xr9bzdH/fkiAIvrb5yxP1tTYAAAQIECBAgQIAAAQIECBAgQIAAAQIECBAgQGCVAgJGqxy7pgkQILBqgeurX3aL0ezOwHB70YdX982ucgUTIECAAAECBAgQIECAAAECBAgQIECAAAECBAgQmLmAgNHMB6h8AgQIENhJ4MXV1+70pIfGEvgmMxuL3r4ECBAgQIAAAQIECBAgQIAAAQIECBAgQIAAAQJrFxAwWvsJ0D8BAgTWKXBN9YvVtetsf3ZdP1B9ZPXg7CpXMAECBAgQIECAAAECBAgQIECAAAECBAgQIECAAIEFCAgYLWCIWiBAgACBnQRurV6505MeOrbAs6tXHXtT+xEgQIAAAQIECBAgQIAAAQIECBAgQIAAAQIECBAg8DsCAkZOAgECBAisWeCu6uY1A8yg90vVLTOoU4kECBAgQIAAAQIECBAgQIAAAQIECBAgQIAAAQIEFisgYLTY0WqMAAECBLYQeGL141u8zkvGE/jk6m3jbW9nAgQIECBAgAABAgQIECBAgAABAgQIECBAgAABAgQEjJwBAgQIEFi7wB3VbWtHmGj/d1a3T7Q2ZREgQIAAAQIECBAgQIAAAQIECBAgQIAAAQIECBBYjYCA0WpGrVECBAgQuILAj1ZPIjQpgbdWnzqpihRDgAABAgQIECBAgAABAgQIECBAgAABAgQIECBAYKUCAkYrHby2CRAgQOARAjdVb6/8XJzGwXioekJ19zTKUQUBAgQIECBAgAABAgQIECBAgAABAgQIECBAgACBdQt4I3Xd89c9AQIECLxf4JnVtwGZhMCXV6+ZRCWKIECAAAECBAgQIECAAAECBAgQIECAAAECBAgQIEDATQ3OAAECBAgQuEzg5dVziIwq8IrquaNWYHMCBAgQIECAAAECBAgQIECAAAECBAgQIECAAAECBB4h4AYjB4IAAQIECDxS4Ieqp0IZReBN1WeNsrNNCRAgQIAAAQIECBAgQIAAAQIECBAgQIAAAQIECBA4V0DAyOEgQIAAAQKPFHhMdam6AcxRBe6tbq7efdRdbUaAAAECBAgQIECAAAECBAgQIECAAAECBAgQIECAwEYBAaONRF5AgAABAisUuLH6keq6FfY+Rsv3V59e3TPG5vYkQIAAAQIECBAgQIAAAQIECBAgQIAAhO4EvgAAIABJREFUAQIECBAgQODKAgJGTggBAgQIEDhb4MnV8JFdHwjooAK/fvKRdG856C4WJ0CAAAECBAgQIECAAAECBAgQIECAAAECBAgQIEBgZwEBo53pPEiAAAECKxD4zOoHqw9YQa9jtPhb1edUbx5jc3sSIECAAAECBAgQIECAAAECBAgQIECAAAECBAgQILCdgIDRdk5eRYAAAQLrFRhCRj/gJqO9H4Dh5qLPFS7au6sFCRAgQIAAAQIECBAgQIAAAQIECBAgQIAAAQIECOxdQMBo76QWJECAAIEFCgwfl/Z91XUL7G2Mlu6vPr/ysWhj6NuTAAECBAgQIECAAAECBAgQIECAAAECBAgQIECAwAUFBIwuCOblBAgQILBagRur11c3rFZgP43fWz29umc/y1mFAAECBAgQIECAAAECBAgQIECAAAECBAgQIECAAIFDCwgYHVrY+gQIECCwJIHHVN9dPXVJTR2xlzdVX1i9+4h72ooAAQIECBAgQIAAAQIECBAgQIAAAQIECBAgQIAAgasUEDC6SkCPEyBAgMAqBV5ePWeVne/e9Cuq5+7+uCcJECBAgAABAgQIECBAgAABAgQIECBAgAABAgQIEBhLQMBoLHn7EiBAgMDcBZ5Zvbrys/TKk3yoelb1mrkPXP0ECBAgQIAAAQIECBAgQIAAAQIECBAgQIAAAQIE1irgTdG1Tl7fBAgQILAPgZuq4WaeJ+1jsQWu8daTm57uXmBvWiJAgAABAgQIECBAgAABAgQIECBAgAABAgQIECCwGgEBo9WMWqMECBAgcECBO6rbDrj+HJe+s7p9joWrmQABAgQIECBAgAABAgQIECBAgAABAgQIECBAgACBRwoIGDkRBAgQIEBgPwJPrL6punk/y812lUvV11Rvm20HCidAgAABAgQIECBAgAABAgQIECBAgAABAgQIECBA4BECAkYOBAECBAgQ2K/ArdXXV9fud9nJr/bASd+vmnylCiRAgAABAgQIECBAgAABAgQIECBAgAABAgQIECBA4EICAkYX4vJiAgQIECCwlcA11ddVf7ta+s/ah05ubnpx9eBWOl5EgAABAgQIECBAgAABAgQIECBAgAABAgQIECBAgMCsBJb+pueshqFYAgQIEFicwPXVV1VfscCg0RAseln1LdV9i5uchggQIECAAAECBAgQIECAAAECBAgQIECAAAECBAgQ+F0BASOHgQABAgQIHF7gsdXw0WnPWsBHpw0fhfbqavgotHcdns4OBAgQIECAAAECBAgQIECAAAECBAgQIECAAAECBAiMLSBgNPYE7E+AAAECaxN4RvXF1c0za/xS9brqtTOrW7kECBAgQIAAAQIECBAgQIAAAQIECBAgQIAAAQIECFylgIDRVQJ6nAABAgQI7ChwY/UF1edVN+y4xqEfu7f6/up7q3sOvZn1CRAgQIAAAQIECBAgQIAAAQIECBAgQIAAAQIECBCYpoCA0TTnoioCBAgQWJfATdXTqqdM4Gaj4aaiH67eUN29rjHolgABAgQIECBAgAABAgQIECBAgAABAgQIECBAgACBswQEjJwLAgQIECAwLYFrqidXn1J9YvWE6toDlfhA9fbqJ6sfq95SPXigvSxLgAABAgQIECBAgAABAgQIECBAgAABAgQIECBAgMBMBQSMZjo4ZRMgQIDAqgSurz62+qjqI6oPqx57Ejz6kGoIJT36lMh7TsJCv1oNQaJ3Vb9S/VL1C9XPVfetSlGzBAgQIECAAAECBAgQIECAAAECBAgQIECAAAECBAjsJCBgtBObhwgQIECAwOQEHjpVkZ/xkxuRgggQIECAAAECBAgQIECAAAECBAgQIECAAAECBAjMU8Cbj/Ocm6oJECBAgMBpAQEjZ4I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BYhoCA0TLmqAsCBAgQIECAAAECBAgQIECAAAECBAgQIECAAAECkxMQMJrcSBREgAABAgR2EhAw2onNQwQIECBAgAABAgQIECBAgAABAgQIECBAgAABAgQIbBIQMNok5PsECBAgQGAeAgJG85iTKgkQIECAAAECBAgQIECAAAECBAgQIECAAAECBAjMTkDAaHYjUzABAgQIEDhTQMDIwSBAgAABAgQIECBAgAABAgQIECBAgAABAgQIECBA4CACAkYHYbUoAQIECBA4uoCA0dHJbUiAAAECBAgQIECAAAECBAgQIECAAAECBAgQIEBgHQICRuuYsy4JECBAYPkCAkbLn7EOCRAgQIAAAQIECBAgQIAAAQIECBAgQIAAAQIECIwiIGA0CrtNCRAgQIDA3gUEjPZOakECBAgQIECAAAECBAgQIECAAAECBAgQIECAAAECBAYBASPngAABAgQILENAwGgZc9QFAQIECBAgQIAAAQIECBAgQIAAAQIECBAgQIAAgckJCBhNbiQKIkCAAAECOwkIGO3E5iECBAgQIECAAAECBAgQIECAAAECBAgQIECAAAECBDYJCBhtEvJ9AgQIECAwDwEBo3nMSZUECBAgQIAAAQIECBAgQIAAAQIECBAgQIAAAQIEZicgYDS7kSmYAAECBAicKSBg5GAQIECAAAECBAgQIECAAAECBAgQIECAAAECBAgQIHAQAQGjg7BalAABAgQIHF1AwOjo5DYkQIAAAQIECBAgQIAAAQIECBAgQIAAAQIECBAgsA4BAaN1zFmXBAgQILB8AQGj5c9YhwQIECBAgAABAgQIECBAgAABAgQIECBAgAABAgRGERAwGoXdpgQIECBAYO8CAkZ7J7UgAQIECBAgQIAAAQIECBAgQIAAAQIECBAgQIAAAQKDgICRc0CAAAECBJYhIGC0jDnqggABAgQIECBAgAABAgQIECBAgAABAgQIECBAgMDkBASMJjcSBREgQIAAgZ0EBIx2YvMQAQIECBAgQIAAAQIECBAgQIAAAQIECBAgQIAAAQKbBASMNgn5PgECBAgQmIeAgNE85qRKAgQIECBAgAABAgQIECBAgAABAgQIECBAgAABArMTEDCa3cgUTIAAAQIEzhQQMHIwCBAgQIAAAQIECBAgQIAAAQIECBAgQIAAAQIECBA4iICA0UFYLUqAAAECBI4uIGB0dHIbEiBAgAABAgQIECBAgAABAgQIECBAgAABAgQIEFiHgIDROuasSwIECBBYvoCA0fJnrEMCBAgQIECAAAECBAgQIECAAAECBAgQIECAAAECowgIGI3CblMCBAgQILB3AQGjvZNakAABAgQIECBAgAABAgQIECBAgAABAgQIECBAgACBQUDAyDkgQIAAAQLLEBAwWsYcdUGAAAECBAgQIECAAAECBAgQIECAAAECBAgQIEBgcgICRpMbiYIIECBAgMBOAgJGO7F5iAABAgQIECBAgAABAgQIECBAgAABAgQIECBAgACBTQICRpuEfJ8AAQIECMxDQMBoHnNSJQECBAgQIECAAAECBAgQIECAAAECBAgQIECAAIHZCQgYzW5kCiZAgAABAmcKCBg5GAQIECBAgAABAgQIECBAgAABAgQIECBAgAABAgQIHERAwOggrBYlQIAAAQJHFxAwOjq5DQkQIECAAAECBAgQIECAAAECBAgQIECAAAECBAisQ0DAaB1z1iUBAgQILF9AwGj5M9YhAQIECBAgQIAAAQIECBAgQIAAAQIECBAgQIAAgVEEBIxGYbcpAQIECBDYu4CA0d5JLUiAAAECBAgQIECAAAECBAgQIECAAAECBAgQIECAwCAgYOQcECBAgACBZQgIGC1jjrogQIAAAQIECBAgQIAAAQIECBAgQIAAAQIECBAgMDkBAaPJjURBBAgQIEBgJwEBo53YPESAAAECBAgQIECAAAECBAgQIECAAAECBAgQIECAwCYBAaNNQr5PgAABAgTmISBgNI85qZIAAQIECBAgQIAAAQIECBAgQIAAAQIECBAgQIDA7AQEjGY3MgUTIECAAIEzBQSMHAwCBAgQIECAAAECBAgQIECAAAECBAgQIECAAAECBA4iIGB0EFaLEiBAgACBowsIGB2d3IYECBAgQIAAAQIECBAgQIAAAQIECBAgQIAAAQIE1iEgYLSOOeuSAAECBJYvIGC0/BnrkAABAgQIECBAgAABAgQIECBAgAABAgQIECBAgMAoAgJGo7DblAABAgQI7F1AwGjvpBYkQIAAAQIECBAgQIAAAQIECBAgQIAAAQIECBAgQGAQEDByDggQIECAwDIEBIyWMUddECBAgAABAgQIECBAgAABAgQIECBAgAABAgQIEJicgIDR5EaiIAIECBAgsJOAgNFObB4iQIAAAQIECBAgQIAAAQIECBAgQIAAAQIECBAgQGCTgIDRJiHfJ0CAAAEC8xAQMJrHnFRJgAABAgQIECBAgAABAgQIECBAgAABAgQIECBAYHYCAkazG5mCCRAgQIDAmQICRg4GAQIECBAgQIAAAQIECBAgQIAAAQIECBAgQIAAAQIHERAwOgirRQkQIECAwNEFBIyOTm5DAgQIECBAgAABAgQIECBAgAABAgQIECBAgAABAusQEDBax5x1SYAAAQLLFxAwWv6MdUiAAAECBAgQIECAAAECBAgQIECAAAECBAgQIEBgFAEBo1HYbUqAAAECBPYuIGC0d1ILEiBAgAABAgQIECBAgAABAgQIECBAgAABAgQIECAwCAgYOQcECBAgQGAZAgJGy5ijLggQIECAAAECBAgQIECAAAECBAgQIECAAAECBAhMTkDAaHIjURABAgQIENhJQMBoJzYPESBAgAABAgQIECBAgAABAgQIECBAgAABAgQIECCwSUDAaJOQ7xMgQIAAgXkICBjNY06qJECAAAECBAgQIECAAAECBAgQIECAAAECBAgQIDA7AQGj2Y1MwQQIECBA4EwBASMHgw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mK7ATdXdW5a3a8DoIntsWYqXESBAgAABAgQIECBAgAABAgQIECBAgAABAgQIECCwJAEBoyVNUy8ECBAgsBSBW6q/Uw3//LTqri0a2yVgNKz/f56s/3e33GeLUryEAAECBAgQIECAAAECBAgQIECAAAECBAgQIECAAIElCQgYLWmaeiFAgACBJQi8tPqKyxoZwkVDyGjT1y4BoyFcNISMHv56WfW8TRv5PgECBAgQIECAAAECBAgQIECAAAECBAgQIECAAAEC6xIQMFrXvHVLgAABAtMXePhWocsr3eYWo4sGjHbdZ/qCKiRAgAABAgQIECBAgAABAgQIECBAgAABAgQIECBAYK8CAkZ75bQYAQIECBDYi8Bwa9HNl620zS1GFw0Ynb696NKp24z20ohFCBAgQIAAAQIECBAgQIAAAQIECBAgQIAAAQIECBCYv4CA0fxnqAMCBAgQWJ7ALrcLXSRgtMv6y1PWEQECBAgQIECAAAECBAgQIECAAAECBAgQIECAAAECWwkIGG3F5EUECBAgQODoAhe9xegiASO3Fx19nDYkQIAAAQIECBAgQIAAAQIECBAgQIAAAQIECBAgMF8BAaP5zk7lBAgQILBsgYveMrRtwOii6y5bWXcECBAgQIAAAQIECBAgQIAAAQIECBAgQIAAAQIECGwUEDDaSOQFBAgQIEBgNIGL3GK0bcDI7UWjjdPGBAgQIECAAAECBAgQIECAAAECBAgQIECAAAECBOYpIGA0z7mpmgABAgTWIXCR24a2CRhdZL11COuSAAECBAgQIECAAAECBAgQIECAAAECBAgQIECAAIGNAgJGG4m8gAABAgQIjCqw7S1G2wSM3F406ihtToAAAQIECBAgQIDhzaA4AAAgAElEQVQAAQIECBAgQIAAAQIECBAgQGCeAgJG85ybqgkQIEBgPQLb3jq0KWC07TrrkdUpAQIECBAgQIAAAQIECBAgQIAAAQIECBAgQIAAAQJbCQgYbcXkRQQIECBAYFSBbW4x2hQwcnvRqCO0OQECBAgQIECAAAECBAgQIECAAAECBAgQIECAAIH5CggYzXd2KidAgACB9Qhsc/vQlQJG2zy/Hk2dEiBAgAABAgQIECBAgAABAgQIECBAgAABAgQIECBwIQEBowtxeTEBAgQIEBhNYNMtRlcKGLm9aLSx2ZgAAQIECBAgQIAAAQIECBAgQIAAAQIECBAgQIDA/AUEjOY/Qx0QIECAwDoENt1CdF7AaNNz69DTJQECBAgQIECAAAECBAgQIECAAAECBAgQIECAAAECOwsIGO1M50ECBAgQIHB0gSvdYnRewMjtRUcfkw0JECBAgAABAgQIECBAgAABAgQIECBAgAABAgQILEtAwGhZ89QNAQIECCxb4Eq3EZ0VMHJ70bLPg+4IECBAgAABAgQIECBAgAABAgQIECBAgAABAgQIHEVAwOgozDYhQIAAAQJ7EzjvFqOzAkZuL9obu4UIECBAgAABAgQIECBAgAABAgQIECBAgAABAgQIrFdAwGi9s9c5AQIECMxT4LxbiYYw0eVfn1ad9b8NASVfBAgQIECAAAECBAgQIECAAAECBAgQIECAAAECBAgQ2FpAwGhrKi8kQIAAAQKTETjrFqMheHT51/Cay/+3S6f+78k0oxACBAgQIECAAAECBAgQIECAAAECBAgQIECAAAECBKYtIGA07fmojgABAgQInCVw1i1Gm6SGG43cXrRJyfcJECBAgAABAgQIECBAgAABAgQIECBAgAABAgQIEPg9AgJGDgUBAgQIEJinwOlbjK7UhduL5jljVRMgQIAAAQIECBAgQIAAAQIECBAgQIAAAQIECBCYhICA0STGoAgCBAgQIHBhgYvcYuT2ogvzeoAAAQIECBAgQIAAAQIECBAgQIAAAQIECBAgQIAAgYcFBIycBQIECBAgMF+BbW4xcnvRfOercgIECBAgQIAAAQIECBAgQIAAAQIECBAgQIAAAQKTEBAwmsQYFEGAAAECBHYS2OYWI7cX7UTrIQIECBAgQIAAAQIECBAgQIAAAQIECBAgQIAAAQIEHhYQMHIWCBAgQIDAvAWudIuR24vmPVvVEyBAgAABAgQIECBAgAABAgQIECBAgAABAgQIEJiEgIDRJMagCAIECBAgsLPAlW4xcnvRzqweJECAAAECBAgQIECAAAECBAgQIECAAAECBAgQIEDgYQEBI2eBAAECBAjMX+CsW4zcXjT/ueqAAAECBAgQIECAAAECBAgQIECAAAECBAgQIECAwCQEBIwmMQZFECBAgACBqxI46xYjtxddFamHCRAgQIAAAQIECBAgQIAAAQIECBAgQIAAAQIECBB4WEDAyFkgQIAAAQLLELj8FiO3Fy1jprogQIAAAQIECBAgQIAAAQIECBAgQIAAAQIECBAgMAkBAaNJjEERBAgQIEDgqgUuv8XI7UVXzWkBAgQIECBAgAABAgQIECBAgAABAgQIECBAgAABAgQeFhAwmtdZ+IPVR1d/qvqfquurx1XXVY+p/mh1TfVB1fDaR82rPdUSIECAAAECBAgQILCDwHur36z+W/Vg9f9W767ur95Z3Vf9u+rfVj9/8todtvEIAQIECBAgQIAAAQIECBAgQIAAAQIECKxVQMBoupP/49UnVZ9QfXz1cdXHTLdclREgQIAAAQIECBAgMBOBf1P9bPUz1U9VP1H955nUrkwCBAgQIECAAAECBAgQIECAAAECBAgQGEFAwGgE9HO2HAJFf64aPuLmySeBoulUpxICBAgQIECAAAECBJYsMASO3lLdVf0rgaMlj1pvBAgQIECAAAECBAgQIECAAAECBAgQuLiAgNHFzfb5xI3Vn6+edhIq2ufa1iJAgAABAgQIECBAgMCuAkPY6A3V/1Hds+siniNAgAABAgQIECBAgAABAgQIECBAgACBZQgIGB1/jh9dfUH1edVNO2z/S9UvVMM/f7n6D9W7qndXv1q9p/pv1W9U791hfY8QIECAAAECBAgQIDAvgUdVf6j6oOrR1YdUj6keW/2J6sOrj6g+6uSfF+3u7ur7q++tfv6iD3s9AQIECBAgQIAAAQIECBAgQIAAAQIECMxfQMDoeDP8m9UXVp9xgS3fXv1k9VPVz1TvqP7rBZ73UgIECBAgQIAAAQIECFwu8Eeqx1cfX31C9YnVEy5A9C+r767+8QWe8VICBAgQIECAAAECBAgQIECAAAECBAgQmLmAgNFhB/iR1TOrLz35G8SbdhsCRT9SXaqGjyT4tU0P+D4BAgQIECBAgAABAgSuUuCDTz6y+ebq07cMHA03qH5H9ZrqF69yf48TIECAAAECBAgQIECAAAECBAgQIECAwMQFBIwOM6BPqp5TfdEWy7+x+t+rN1T/fovXewkBAgQIECBAgAABAgQOKfAnq6dVf6H67C02+q7qFdVPbPFaLyFAgAABAgQIECBAgAABAgQIECBAgACBGQoIGO13aJ9c/a3q8zcsO9xQ9Prq+6oH9luC1QgQIECAAAECBAgQILA3gWtP/nzz9Gq44ehKX8Ofb/5B9eN7291CBAgQIECAAAECBAgQIECAAAECBAgQIDAJAQGj/Yzhxuprq79+heWGjxD4zup11T372dYqBAgQIECAAAECBAgQOJrA8OeeL66+ZMNHQH9P9Y3+3HO0udiIAAECBAgQIECAAAECBAgQIECAAAECBxcQMLo64v+h+vrqeVdY5u3Vq6tvv7qtPE2AAAECBAgQIECAAIHJCHxZ9azqCVeo6KUnf176L5OpWiEECBAgQIAAAQIECBAgQIAAAQIECBAgsJOAgNFObO97aPh/pt95hb+5O3wM2suqf777Fp4kQIAAAQIECBAgQIDApAX+cvUVV/j4tOEm19tO/tLFpBtRHAECBAgQIECAAAECBAgQIECAAAECBAicLyBgdPHTMfwN3b9XfcY5j/5o9ZLqX1x8aU8QIECAAAECBAgQIEBglgJ/sXp+9annVP8vq79dDTe8+iJAgAABAgQIECBAgAABAgQIECBAgACBmQkIGF1sYC88ubXorKf+dfWi6p9cbEmvJkCAAAECBAgQIECAwGIE/kY1/LnpT5/T0XCb0fDnJl8ECBAgQIAAAQIECBAgQIAAAQIECBAgMCMBAaPthnVj9fLqljNe/tvV7dWLt1vKqwgQIECAAAECBAgQILB4gRdUd1R/4IxO76qeW92zeAUNEiBAgAABAgQIECBAgAABAgQIECBAYCECAkabB/ll1auqR53x0u+tvrb6xc3LeAUBAgQIECBAgAABAgRWJfCR1TdWX3BG1++tbq2+fVUimiVAgAABAgQIECBAgAABAgQIECBAgMBMBQSMrjy4V1dffsZL/lP1VT4ObaanXtkECBAgQIAAAQIECBxTYPjYtG+p/sczNv226lnHLMZeBAgQIECAAAECBAgQIECAAAECBAgQIHBxAQGjs80+uvrO6lPO+Pb3VM+rHrg4tycIECBAgAABAgQIECCwSoFrq5dWf/2M7n+s+pLq51cpo2kCBAgQIECAAAECBAgQIECAAAECBAjMQEDA6PcO6bOr11WPOWN+wxX+/3AGc1UiAQIECBAgQIAAAQIEpijwv558BPXp2t5dfXH1xikWrSYCBAgQIECAAAECBAgQIECAAAECBAisXUDA6JEn4Muq15xxKN5ePbP6qbUfGP0TIECAAAECBAgQIEDgKgU+4eTPXU84Y53hz13ffpXre5wAAQIECBAgQIAAAQIECBAgQIAAAQIE9iwgYPR+0BdWd57h+13VM6r37tnecgQIECBAgAABAgQIEFirwKOq11ZfdAbAbdWL1gqjbwIECBAgQIAAAQIECBAgQIAAAQIECExRQMDod6bykuqrzxjQ7eeEjqY4SzURIECAAAECBAgQIEBgbgJDmOiOM4r+5ur5c2tGvQQIECBAgAABAgQIECBAgAABAgQIEFiqgIBRvbK69YwB/8/VP17q4PVFgAABAgQIECBAgACBiQj8zeofnVHLq6pnT6RGZRAgQIAAAQIECBAgQIAAAQIECBAgQGDVAmsPGL26+vJTJ+A91V+p3rTqk6F5AgQIECBAgACBYwr88eoJ1ZuPuenIez18c823VV9Z/frI9dh+XIGnVv+sevSpMobz8axxS7M7AQIECBAgQIAAAQIECBAgQIAAAQIECKw5YHTWzUXvrP5y9ROOBgECBAgQIECAwOQEPrB6SvUDW1Y2hFbeUP2bLV7/pOpHT143BM3/RvWfL3tuCAD9k2oIQQxfn1q9dYt1t33J6fWH577wZM9Nawwu31o9sXr6lv1uWvMY3z/ro7H27XqMPuyxP4FPqv559bhTS7rJaH/GViJAgAABAgQIECBAgAABAgQIECBAgMBOAmsNGL2k+upTYr9U/cXqnp0kp/3Qx1Svrz7+sjL38ebNw29mXX4L1DZ/A/30m0nbPHNR4bPepBvejBxq/U8XXezU6y9/A3L41llvQl7lFqM//iHVZ1RPq/70yRuWQ1HDDV93Vz998ubP/zXSbQPXVX+p+pyTc/0nT8TeVr395I3nt+yxtmHmbzz5G/V3nbzpPAQSz/s6dn37OjCPqv5u9YLqZ/b4JvVF/a7Uz1Dj11R3nrxoSv/+Hcrv8l/Df6H6/Or/OYU0/Dz/Oyf/uZrzsG2Y4Wr2OO/ZMf1O1zTU8mdPfo0Zfl7edPLv//Br4BBCvnTya+C91X8/BMYOax7Kb4dS3vfIH6n+/snH0P77k3P7f++62KnnhuDPF50RADq9/OU/r7f5fc/p3y/dftmvNcPap39vse/fv5z1e5dtf407/ew+fw3f09jOXGaY5Xfv+fen+6z32mqY8/AXEIbf83xJ9XP73MBaZwrcWP2L6iNOffebq+czI0CAAAECBAgQIECAAAECBAgQIECAAIFxBNYYMHrhqTeLBvkhXDQEFZb6hoGA0fv//frfqn9Q/fZV/Cu35IDRH6u+6uRjKIb/vulruBHijur7q9/Y9OI9fH+oaZjhrWd8fMbp5fdZ23ADxnBuhq/hhogh4PKbZ/QzVn17oH3fEn/u5I3eD91zwGhbv236GG4u+b7L5r/tm+/brH21rzmU3xB+ffi2lqH3/6X6L6eK/aDqZSffu5o+xgwYjen3sNnvP/n34MXVJ24B+bqTUNe/2+K1h37Jofx2qXv4/eVfq4aPoh0+6mjwHAJw791lsTOeOR1K2XbZTSGjh3+/9K5zwkuXh3g2rbVtTZe/7mrWP3370vDrxPBxY5ffwLRLTYd+5uFZng5zHXrfi6x/+c+d4Rad4fch//UiC3jtTgIfW/3gGSGj4S8qvGinFT1EgAABAgQIECBAgAABAgQIECBAgAABAlclsLaA0ZdVrzklNtxCMnzUxRJvLnq4VQGj9w99uEVheDPraj7SZKkBo8ef/C39ob+Lfn3XSTDpgYs+eIHXf1T1ipOPxrnAY11tbcOb48NHKg63ZQxfn3vyt+pP1zBWfRexuNJrhzfyvvPk1pbhdfu6/WJbv236+BP1vnl+2mUvnkrA6FB+f+AkFPu1Jz3/rZOQ22mv4aNkho9uumUbyCu8ZqyA0dh+A8lw485we9fwn4t8/f/svQn4vdd47/291KGlePVQ06Gh5fCiiDbUW60hxFBVY9DGcJCEhIqhNZ0TxFRTUDQVTg2JOTRatGjQUqFi7qWhRataraQOSspB3+vr/yxZWZ5hrfUM+9l7f9Z1ufDfa7jXZw3P89v3d9+3xYxHSvrzkkYT152LX62ZtufVTYS5qe6S2JYagZGj0Fgg2pcqbazAKER2dAQ9n8e+EuYQ32FjBEYhOuTUUZVq90Buu20QGKURO/0+4PX9z9xJUq+agCMZ+Yyk6dJ8555c3SsNIQABCEAAAhCAAAQgAAEIQAACEIAABCAAAQhAoIrAPgmMbivprQklpzpxGiinO9nlgsDogqv7piZVWq0YZhcFRqlzOhDzGbEY6y+biD12fvrM3KDlwMz5q/4rN5EwnLItLhaMOWWZo49ZiOE0RreUlEZfGpMez8Kr10syoy5H+Sbtm+LuulwjLrN4KpSpRAE5/HLmcFFJT2mEbHH9NQiM5uTnaFKOkuNz5/PoZ1mbQPKGkv5IkuuPKZsQGK2BX5zOK+aX3oG+ByziCmkZQ91Npk6ak1/NXjJLC3ks6nZ5mKTnTyzGyBWlhHpBdHOwpIN6xD9jBEapCGVI6BOniw33mHlZuGLhe0mEpDHCpJo1nrJN7lr2jRmzL+FWMo+fa6Ln+ez7+egIXbsa+bSEyxJ1D5H0zpbIlX4ndPpaCgQgAAEIQAACEIAABCAAAQhAAAIQgAAEIAABCCxEYF8ERtdoHLKXSbjepvlV7EK4NzYMAqMfRj/G4blrAqNLSvpdSfeOMNmpbgexncJpehXfGxYYPVHSryRop0hBl66WHYfPkHRsYp9Ts/1eS5oSO1ofKslpuRw9J5Ra2+JIGY6ec0wj9Aj9btq+sRfLZSU9O4rQFPqbSmA0xC/XfoufzD9eU7fdtMBobn6+b+xA9bwtpjNPR95LS5xGzZ/5fPo/a4+wsQZ+Fic6MpTvmbh0pT+zgOZBkpzSKd6Prv8QSV/L3dQT1JubX42J92iiRZrNu5q75Ys1HfW0yRWlpAIjd+ln21ET29PVXZfIKBbExKK+WqFQeC/Z9H1YgzV3Lfv6jsVarjeHUPLCzZ0aIpw5oqLfK5yGjjI/AYvu/iQZ5hxJ3vufnn94RoAABCAAAQhAAAIQgAAEIAABCEAAAhCAAAQgAAET2BeBkaM93CRZ8vtKevmebAMERj+80I58c1dJH6rYA7smMEqFGxYXHd2kt+kTJ9h5/DuNoz1g9K/57ybpryu4djVxRCJHnQqO/Bz77Ah8hKSnR506wogjDnyuwLaLNH1YrOTSlp5qk/YVTKW1qiMxOP3b7Vs+nUJglMMvZw5OP2dx0Y1aKm/SoT43P0/Xe+85zbwtjHh0E00sReEUak+N/tEij9fmwN1gnbXwiyOTBBwWEZj7tzr4+P3J98lJyd10J0l/thDTJfiVTiVNY/gASS8t7SSjfq4oJRUYDYlBxkQwyjD7B1W6Iu7UCIy6xEol9pTUrUlPV9L/VHWHIkjVjPOzkl7TRDT0u4jfI99e0xFtqgjcR9LLkpaOsFmT2rfKABpBAAIQgAAEIAABCEAAAhCAAAQgAAEIQAACENh3AvsgMLLzL/2luqMOnLBHi4/AqH2xnfbKe+MrhXthlwRGjsThX+FbcBeKRQrHS/pOBpfUmewmFvZYCDFF5BSnxXJUEUckCsXRdh7X4/gP9S7dOLbt8A+lNKrBFZt0NU6J1JaeatP2ZSxRaxXf/RZdWlx0vY5OphAYDfHLsb8tQlTcbhMCo6X4WVTnNTqimXDX/v3RJgrVg5t6/yzpDpLOygG8gTpr4teWei833WOaEsso+0RgU6Feil+pvbbLd/Vzm4ZOaeTIeN6PU5dtFxgFIdHlJR0u6ewGUI3AaEgUVcPeEYH8fLfAsU2UlUYMqhlj7jZzCIwc7czvR56/S+175Nxz3+X+2/ae19rCeAoEIAABCEAAAhCAAAQgAAEIQAACEIAABCAAAQjMTGDXBUYPbNJ0xBgdBSNOBTUz4lV0j8DowDL4V85pJKuaVGm7JDDyr/HfIMkRYlxKIxD5DrED0qKfUNrSiNUehHTv2lH9a5I+mNlhHP3FTZ7WOAa/m9l+KD3Vpu3LnMYFqlm04ig4TuUUp3f6V0kWTIR/m0JgNMRvyP40SoxFXhaNOr3ldZvGSwuMluQX76/PNNEyPt4CzWmyXiXp0OazvlRqQ8zn/nxt/K7diASu1Uy8dN/fKolgYlHNvSR9eSaQS/IrncJBkk6JoolMKTZNbVmrwMjvnW9sSS2a2t8lCuoSGPUJfoLgolRA27W+sYCj9DyU7hnXz13Lmr7naHOIpD+UdIVGeGwB6OlzDESfnQScjjIIb0OlIyWdDDMIQAACEIAABCAAAQhAAAIQgAAEIAABCEAAAhCYl8AuC4yuI+kjkpwqKZQPNyl2ciKzzEt+2d4RGB3gfffGkeWUYKFYUONUQm1O+65V2iWB0a8mjrEacVDKY0oHe+q8txjKKXe+mnmE0lQupRENhtJTbdq+TAzfr+ZILXeW5FRaQZwT2juNpKNC+bPDmn+cwrE8xG/Ifos+/iBKjebIMv+7iUwVIi8tJTDaBL/4fPbt/WtKel20ri+R9JuSvjkEeMHP18rPUewsWgulVBTjNGUWd11I0tck/WMjYvynidlugl/JFNLoRaVi1ZKxXDdXlLJkirRYmPOLknyvdpUu+9sERn2Cn7b3u1KWQ/XnjvqZu5ZDdi71eRr5kShGS5E/fxz/bee0twdHQ/tvuxtI+uTy5jAiBCAAAQhAAAIQgAAEIAABCEAAAhCAAAQgAIH9IbDLAqN3SXJao7j83IpTxsy56xAYHaBrh5+dEi+XZKdwKP4ltKO52DmcU6YQGF1S0k2biCQWStgp4vJvkv6qcUz6F/J20s4piLOgxCnRQnmiJP+nJL1Zur+mEKYEey4nyefWjG4k6aOSniQpNwJRKh6wQMUCgv/IWOic9FSbtC9jCheokoqtwodmYge2nwenTigwyuHXNwc7cZ0eL6T9sjPxfpK+J+m1UWq3pQRGS/NzKh6n8vQZdfEaPaXjbKZCt8c20bpK98ic9dfIL01xtubUckvzK90LjubiZ2mIovV8Sb+VkcqydJxQv4tHV3+xuHSp9F59EYXG2hD6Dv20CZoCo7Y7MhYypXbG7zhTRUXqW+dtExh5LvH+c2Q9p2L9s9rNTLsqAjeU9KGkpaP33byqNxpBAAIQgAAEIAABCEAAAhCAAAQgAAEIQAACEIBAFoFdFRg9vnHMxhDspP69LCq7VwmB0YE1tQPOIgWnh7LjPi5OreCoHznCmjECI6cysujFkV1+ImOr/UUjqDmjEVZkNCmqcntJvyDp+pLscHxrC5uhDm/cpAgKqbWcis4pgv5+qOHMnzvihwUqD43GebikEzPHjc/NHNE4xtqXOY0fVEsd8hayWYgS9lbscHajsUKxMfz8bLK9jqjlYgfu0ZJeLekaKxEYzc3vMs38nQ5uyIGdpgJ0VDaLsNZUlt5/OfxC9KGQOvMtTdqdr6wJXGPL0vxKETg62mlRo7s0qcJK+8mtP0Zg5DG6Uo51pS4LdnWlMMu12/VCH5eXdLiks6PGJf0HW809faeJxXNtEYhCWw+d2hDecUrFm2FM39t90ZtSVrUCo9BuKFpUydrk1k3fq+cW1OXatW/1HiTJIum4+Gw/ed9AMF8IQAACEIAABCAAAQhAAAIQgAAEIAABCEAAAksR2EWBkcPln5UAdPoSOyL2tSAwOrDywQllp57FRBbXhGIxxT2biEFD+6RWYOS9aSeU25cUiwsslHm2pPNKGi5UN3X0rsVJfwtJp0hyZA0XC57u2vKL9y5MscO8JnXcEP6x9g31n34e1slRsux8e7Gkb0SVphYYjeHn1GgWE4U0aHYgOhqK7U3vs1IneCm3UH9pfodIchQz719HZfD4bWm3LiLp6Y1o0baGKDxOCWoBjVNDeq/9fCNq9PpbBOhoG+7f5yJHWFnLbc38UnGkxYcWoH577GRnaL/0/iuZQhoJaqw4MWfsXFHKkinScux2nXCHndmc2/i5niswCswPau6Gc5PBh/oJ7zFtaUP7PhuaY+66xP3UtEmfA0tEWoptTvf8HCLkIdZ8foCAIy9a1B4XRzfyM5ACAQhAAAIQgAAEIAABCEAAAhCAAAQgAAEIQAACExPYRYHRO6IUHcb1L5KuK+nLE7Pbpu4QGB1YrfhX7qm4w5+f3Dj7YtFF2zrXCIx+uSU1m/u2eMi/9LfD307tq0i6ZeOATMd+nqTHJaKQTe9Dp7F6gaT7RoY8rYkOkZvGbOo5XEjSbRtBlvd+KE4Fd3xmyrlUtFES+WhoPlPYNzRG2+d3k3T1Zp+33YdTCozG8HP6wN+VdO9mEiE1mh24LpsSGC3Jz/OMoxL1CV8u3UQ6CoJJRz37nUZ0YNFkX/H98xpJjnDypZpNVdBmjfwcucXzDyU9596Lt2vSHzlFowVbZvbBJmrb6xYUaC3Nr2BpdW1Jr5dkYaDLHILM1J5cUcqmBEZOW2iBQyr88Tz6Iu8MCYMCh6HoPUMioT5+Q2379kZpZKmSfdZXdymhaWxDmoL1AZJeOtWE6CebgCODfkKSU9aG8k5JPoMUCEAAAhCAAAQgAAEIQAACEIAABCAAAQhAAAIQmJjArgmMnEInTYO29K+aJ16iSbpDYHQAYywwunBHqrQjml9D90X0KBUYWdRhh6sd1KHYSW3RgCMapQ5IC1AsgLIgxlFH4uIoLs+RtCnxTrohf6lx0IcoQUOpnCbZ0C2dmJkds0735nSIhyV17Px+SCM4zLHhis0+uFkjKLBgqSTlSzrG1PblzKG0zpQCo1p+fibZSevoSi5xarRwJjclMBriOSU/pxt8YZOuy+P2Pcd+pjmDjthQWxxxxqlm3l/bwQTtNsEvTS0XOFs46bSZTrfal8pySYHWEOIp+Q2NlX6eikqcetFC0znLmgVGMY80fdfYyENmGu7AZzbPqTbOThP1pI67I46+05ZebAqBUVtatq79kLuWcft4v5eMNeWeNKe3SQrpYduiQU05Hn11E2gTtvmZdhLQIAABCEAAAhCAAAQgAAEIQAACEIAABCAAAQhAYFoCuyQwupSkv5V0mQiRows4QsG+FwRGB3ZA6ki7UiP8uXm0QXJSpZUIjC4q6SmSHhGN4ZREjpTxpoHURP5VttOiWfQUSs63xw0AACAASURBVGmarzn3vn8tbofaHaNBPKf7S/rKnANHff+spDc0kXnahrQAwOm1nGLOqaFyS+w47EtPNdTfXPYNjVvz+ZQChVp+P9espyPFuDg6lkV1cQqhfRAYxXP8TJPa7+Mdi2qR33s6PksjpHmNbyrJqcHS4rvlPj191eypkjZT7r9cfkGEEex0pLmzmwhajhiUWxxl65iW9Ky57aeoNyW/EnvSaGVue2tJjiY5Z8kVpcQRjBwB0M9jR55ZssQCwbA3T5N0QosRQxGMgjjoix3t3WUYw1HJPP+u9GlOF+t3ZO/5uGyTwKhrDkusr59TTsF8k2YwR6J0qi7fpZTlCby2SQkaRj5HkgW4X13eFEaEAAQgAAEIQAACEIAABCAAAQhAAAIQgAAEILC7BHZJYORoMA+LlsoRXq4h6bO7u3zZM0NgdABV2y/17Qi1QCX8At31LEixqKErVVqJwChNHeP+HRnjJQPiorC4bSIoi47sKP1W9g6YvqIjQFk09fSoa4sZ7tqkDpp+xPYe07WIa/2rpCc2IjLbVlJy01MN9TmXfUPj1nw+pUChhp9TfVmwFoQdFm1YXGeBTVz2QWD0q5JObybt+8lRnbqcpE4l9/KEkcV0T27S9Xwt+czP/as26QJDGrpQxVG6LIb4fM0GGtlmyv2Xw+9HGwGnI56FcvdGkBGLJi0WeGsjGviRJqqc01jGzwy3T1P5jcRR3HxKfiWDWwhrkcWhTaMhQVxJ3311awRGvpcu1kT9SaPcTWVXWz9xZJuh1GZDAiOL4lzaxElh7CCc64rsMyQgGvp8inWJ+8hdy7hN4LRJgVEaac72WaT453NuJvruJHA1SZ+W5Hs6lOc26UbBBgEIQAACEIAABCAAAQhAAAIQgAAEIAABCEAAAhMR2BWB0XUkfSJhYgGGU0xRzv81+/UiGG1im1JWcZqN0DYnRUQaNSKnTaltqbPV7dvmbKGMRShO6RJKW1qmePwSgVGagqcmws+dJTnaQSiOstQWdaCUUW19M3M6Qp+v2Mnu/3+8pO/UdlzRri0tRtqNBQLPa9JudYnG4jYl6amGTJ7DvqExaz+fSqBQw88OQUf1cqQpF59BC/Fe0zKZXRcYmYXFA49p5u770lFX2tI2pnXdxPeDo+k4mkZfqkdHVzPz9Dm5iXNsu6faf7n82p5fH5F0g4a7o7o4xZTv3lTMaVGNBZYWJ8V3oO93R8f5cu0hHNFuKn6lJqRR2t7ZRHGZm0GuKCWOYOTncRwNLXeufenGcvtwvbDn/L+7bOkTGHkuFlH0iYvC/egxut4ThuaTy7Zt7jVta9qsQWDUdv86CtwrSjYFdScl4Hd5Py/jcl1Jn5x0FDqDAAQgAAEIQAACEIAABCAAAQhAAAIQgAAEILDHBHZFYHRq49AKS/k3kq61x+uaTp0IRgeIdImqDpJ0iiQLh0Lpip7iz3MFRm2/brcwx4KqknLFJuLCzaJGjrDx5pJOJqp7oeasOcpT7Fh3tBU71v9lonFyu3lIk47ng5K+3YgUHEkjiATifl4vyfWHbMxNr5Rj4xz25YxbU2cqgUINP58p3+N9qdHCnHZdYOQ0n6+UdJtmwn3pppye6i7NfreA1MKXR0o6I3MDXLwRdcVRfD7VRJH668w+pqo21f7L5dcmMIrv//tJMouu0nUXlkSom4qd+5mKX6lNaYo+710L3EqjxpWOmytKWZPAyHP0vnMUpTRtWZh/l8DI/26x8ckDoIbEQznCnFy2babUtK1pkzOP0j1VU9/vPSdFDS1Y93/6xJ0149Amn4Dv7WtG1R1hzXuMAgEIQAACEIAABCAAAQhAAAIQgAAEIAABCEAAAhMQ2AWB0S80kRpiHE7xYmc15QABBEYHOPRFbbJgx47RWDTzgiZVWhrxIFdg9DNNBJYbNhvxnyXdQdJZhRvTIgKnInPEg1C6Up8Udl1U3ZGL/Ot8pyOMOTmt0v0lOeLHGood/wc30ZR+JTFoKP2dq+ekVxozz7H2jRm7r+1UAoVSfpdrRHchLVWfuK/tPvvTxnnY5bCfi1fa71T8fF/8kaQrNM+2ezXpueaahyPQOFJULMqtEUKOtW9pfl0CI0c88z33nowJtUXAcwQfp57zfb9kmYpfqc1plDbfsY7u9B+lHRXWz4kOF3fZFSnxgZLe2CP4cR9Dop34XjqzJzpRzhSHUqS5jytL+kJLZ+Fd70s9d2JO+rMawU8wp6ZtTZu1CIwcJSqOtDdHRM6cfUOd8wm03Q03kfR+IEEAAhCAAAQgAAEIQAACEIAABCAAAQhAAAIQgMB4ArsgMHJUkrtGKN4r6abj0exUDwiMDixnn8DI6YKcVsGO0VC60jTlCoxioYD7dMqiWrFA+iv5pZ1Y5vObkh6/cnFRfHAtgvodSQ9KTnOfADEVc/Wlpxp7SdTYN3bMvvZTCBRK+Vmg4TNnAZ1LX2q0YPuuRzCK0youcc7bhDZLiUTi/TjF/nN/ufy6BEalKeKuLcnvIUGg5T18W0kWXi5ZpuJXanOa8nQp8WuuKGUoglGwv++sDQmMUvZjzm2fwKhPHBTv5753naG5eP0Dsxqxfqnwq3S/pfU3nTI2fR98i6QjJH1l7MRoP4rAXzTv/KGTNzSR+UZ1SmMIQAACEIAABCAAAQhAAAIQgAAEIAABCEAAAhCQtl1gdIgkR7uIy6ZSR615PyEwOrA6fU43f371JorRjaLFbIumkiswyq2Xs3dSp90YB2bOeHEdp1F6bPOf+N/fLulYSZ8p7XDB+peX9BJJt4/GtKPpAZK+2mJHnI5uCaFAqX1zoptCoFDK75clvTxKjfZsSY+T9K2eie6ywChNq1jj4K/ZI6mAcRNRoabYfyX82gRGNWe+rZ+HN5Heataits0U/GrG3hWBUc3c+9oMvW90tW0TGMXvEl395oiCciIc2a4cEVKX/bnCr7h9TZu1RDCa8j1v6j24z/3FkRQDB7/bO50uBQIQgAAEIAABCEAAAhCAAAQgAAEIQAACEIAABEYQ2HaB0SuaXwoHBE5pcrMRPHa1KQKjAyub4/C7h6QXJ1F6UtFDrkMpt17OvksFRksJAC4ryfP3L/Lj4l/pHzNz6qYcLjl17izptKiiBVGOevbxlsZes7c16//uJpLDP+UMMqJOiX0jhhlsOoVAoYRfKq5yxBcLaj4/YOkuC4ziufXt08HFLKyQOmPHRFsrHPoH1afYfyX8fkTSCZIeExlcO2/34chHoTytEWl8txZGRbsp+JUO28ZwWyMY9dmdI7jJiYSUwzddx9Cmz76w74fSs+WIkDxezny75lIjFqppsxaBURqpcql3s5y9tO91/A5nEXMoToPs9JUUCEAAAhCAAAQgAAEIQAACEIAABCAAAQhAAAIQGEFgmwVGV5P0d8nc7ah/0wgeu9q0TWB0a0nvGDnhtsgNOc7FNOLBHNF42px0OQIjz+kZTWSegMdRLSywOb35h1zhUG69nGVIBUZ2lFjgY9vmKteU9DxJ3itx8dhOa/XluQaeuN+S/R+nVzpR0qMlfXtie9LuSuyb05QpBAq5/JwazWwt8HBJz1jfPHdZYBQLffoibU29D9K7ahNph6bYf6X80mdRrThgkxHmwl6Ygl/pvqp9Bygdp61+riglN0XaVAKjsVHH0nUc2pNhDQ5qBLHndsAN/fpjM+mqF69pzVxy1yU2s6bNWgRGa30eTXHGtr2PO0l6YzKJn5b02W2fGPZDAAIQgAAEIAABCEAAAhCAAAQgAAEIQAACENgkgW0WGD1d0m9H8D4syb8kpvwwAUeheZWkQ6OPahxHac+XblKKxemntl1g5Dm2pUqLo6vkCody6+Xs2aUd2L8g6fckXS8x7nebFFZzCptyeJTUaRObte3/kvRKJeMP1c21b6ifsZ+PFSiU8OuK0jF2DqF9zj001Vihn7H80mgwFr88RdJ/Tm1oS3+/JMkRAENZKnpXbMom+E0VGW7p+7ltS4zlV7PNiGB0PrUxUX/aRKbuOUcU7XHvIulwSWf3LGJu9KJYYJQzfjpkjViops1aBEY3luR0sX7+uQwJwmrOGW3qCZwl6eCo+e804ub6HmkJAQhAAAIQgAAEIAABCEAAAhCAAAQgAAEIQGDPCWyzwMjRUy4Trd+Rkk7e8/Xsmv6lJL2kSQsV6jxWktO4jCk/1QiXbhJ1kiNcWnMEI0/F5+Kekk5KUqU5Bc7xkm4k6b3RnLscSmnqjNr0Ox4qjgzj//+iJorQf4xZwJa2nvttGnGR1zcUC4qe3EQ0+tbEY87dXa6ApyS90pQ259o35ZhtfY0VKJTwQ2D0wyvg55mjg/n8ueRGmbMg4GKS/N8/IemvJZWm5ppKaDNmj47dfzX8UmFV7R2d8pvrfu7jO5Zf7dqlz/OlxH25opS1RjBKubXxHxL4hD6G6uVGL7IN2yYwOixTiFW7v4faTSkkHxqLz8sJPLBJexxaniPJP7qgQAACEIAABCAAAQhAAAIQgAAEIAABCEAAAhCAQCWBbRUY3UfSy6I584Vx/wa4iCRHfLJIJZQp0pLZsfK2RITzy5L+fGA/rl1gZPMv3qRKe3A0F4ts7irpG5kCo1SA5fYWDZxZeF5/VNKzJcW2TCEQS83wfeAoCC9shArh83+T9BBJr5H0vULbx1S/qCRHx7p28wt083xYxv5Kx2yL4HVHSW9OKpamV1ravjEsc9qOFSiU8ENg9MMrEgsSc4Uuj5Fk4WMoNakTfe4tnPR/QtlGgUwNv59p7rUQ/fCfJd1BkqNelJT0mTbH/Txkz9jzO9R/1+fpHtxWgVHt/NN2QyLrVIwW2gehsv//qZKGhDO54iL3lxu9yHXHRgYKdpXsg1yxWMw63u9DAqup1ratn1Rg9JYmpe5X5hyUvosIpD9Iua+klxf1QGUIQAACEIAABCAAAQhAAAIQgAAEIAABCEAAAhD4AYFtFRi9I0n39UxJv8W69hI4qonIEyp9oInS87lKbt47FixZ+BJKrlN8GwRGntO1JL06SRP2rubX0P73ULoiGKUpo1z/aEkWd5WUKzYOx5tFjdoEMiV9pnW9nneS9BxJceSiv5f0IEl/slCqptguR2V5nqQHRP/4CEknFtqSRpJqExHUpKda0r4xa5vbdoxAoZSf0ys+Q9JVco2L6jnCxvUjYaMFcB+T9H+jOn8syen8lixj+NnO+I7OFYDGoi73YQ5DqZJSJmnkn9p7aizrTfBru6NL75i2Pqa+n3PYjuWXM0ZbnU2lh8sVpeRGMKqdf9puSGDk+vE7UCrEGRLOhAhDTs2Vc9ZDZDkLm/3Odt7ARMcIjOLoR1PxzOlnkwKjTe3/HC7UOUDA7xqPimC8U9KtgAMBCEAAAhCAAAQgAAEIQAACEIAABCAAAQhAAAJ1BLZRYHQNSWcn072upE/WIdibVqnIwhN3NJjnF4o1ArArNel8bh4RzHWKb4vAyOfDziNHBYmLBSpXiP6hS2DkKmlqM0fNccqGfy3YeakDq0ZEMDScI0/5F92xuMjjWFz0/qHGM36e8rNj6N6SvAY5xcIXiw/jKC8WSx0hyZHPQvF6viISLuamp1rKvpy5jq0zRqBQy6/G5jgVm9v3nb+a/mvbjOHniGkvkOTICi65QkRH93p9I4YMdluQ99KCSVgM4zvOQhmXT0m6W5NqraCb0VU3wc9Gp+Lb0jvmEEl/GD0T5rifc+CO4ZfTf1edNM3cGxpR6FfHdJrRNjdSTq7AqC/iThirTzyUUydMK9xhx0h6XzLXPoFR+OzzmWKhUjGSTQm2fal5/zk3Yy1ClVhgtC8RjNJ3gJJ5F6Cl6ggC15H0iaS99/mnR/RJUwhAAAIQgAAEIAABCEAAAhCAAAQgAAEIQAACe0tgGwVGj5d0QrRi75EUR3bZ28UcmHjqwHZ1R6dxujkzLCkXluQoD067Fpe7SHpjRkfbIjDyVMzNEXMsCuoqfQKHNgHAkZJekinsahNyWRRm0cy3MljnVDlI0imSnOojFEe4svOzNFVQzngldVLnvduW8GsTTrVFKInT/eVG4rItS9lXwqy27hiBQi2/Glt3UWAUz6kkTVfbve4oaxbQfTEDbtv94qh0j5vwfskw4/tVxuy/Wn4eN91P/rdc8W3b82Hq+3kJfrljtNW7pqTXSbLQ2+XdjTDln8Z0OtC2JlJOlwA6R6iUIx7KqRNPy/v9my0RhfoERhZLuTiFWk4pSY0W+hsjMHIfOTxT23OjUaX8Age3LxFC5bDLqZNG7nMbv1NbrExZFwHfS34fDMX79MnrMhFrIAABCEAAAhCAAAQgAAEIQAACEIAABCAAAQhsB4FtFBh9pEmPEwg/WNLvbQfujVuZRqqwQRYZWbTlKBg5gpXLNuKWRyazcXtHgvhKxiy3SWDk6bSlSoun2ScwuqikpzSCrNDGKZ0s3nntgMjIrO3st1ggFK+XnWlp1IMM7K1V2uyrFZ7V2tDXrs2RnGuff7VuIdeNogHMzVEoHAEiLnEUAgvKHi3p2xkTWsq+DFNGVxkj8KjlV2P0LgqM4lRnpRFgHG3LbUIEIjP1M/G3JX29B3Db/eLoRfeQ9PGahRnZZsz+G8OvLcqZ75iHS3pTzx3dJrR1u7tK+tBIFjXNx/CrGS+0cbpDR8C6ffMPJQK52nHTSDlnSHqvpLZUWUG80vWczhHE5IiH0jq+p2znRwsnOZQiLbe70tRooV+LRc0yNyJlrj199WoERlOMO7aPSzXvGD7zLr5vfR87HR1lXQQcjfNFkUk+lzdYl4lYAwEIQAACEIAABCAAAQhAAAIQgAAEIAABCEBgOwhsm8CoLcz9T0r68nbg3riVdnY9Q9KxLZb8haSTJTn6hdN3BXHFhSTZgegoBbdtxBlxGi13lSv4CMNum8DI58Rph17csYJDKZqu3jhgY6GLHVF2dlhAlO5fM7ej1Gm94qhCHt7CF7f5ToctbYKXPvuc3uY1Sco3R0d6jqTvzrBjS+2zCT/b2GihVyhBGHdaSwQIj+FoWhbO2ckaipnbEfj2ZF4WZrwwEnL1pcFpQzK3ffGYNfxyl7FWoDCWX659od4YgdEa+aVRMHw/WpT4n5lguu51i2MsMvrbpK+++8ViRkcF6Rs7vb+nSglWu//G8jPmyzWCCotw4/ui6452SkALkFKhrdk4sl/X/ey+18Yvc5t1VmuL4mKRmgW0c5VUYPTZJgqfx0v3Yyxe8XqmUYPmEBhZYOb5X09SacqsKQRGoQ/zKI3uM5RSbo41nVJgFPaG32lzIz3VzulnmncTpyB2WSJ6V62t+97Ogto0NTHptfd9VzB/CEAAAhCAAAQgAAEIQAACEIAABCAAAQhAoIrAtgmMLK54WjTTt0m6XdXM97eRHam/K+luEyHIifSQDrVtAiPbf8mG271buA0JjNykLVWX/92iF0fVcVoui7quIumWiTAmDGnnqMU/3+hZuxIBhaMXWXD20In2QuimT3BQYl/oz/fU4Y0I6CcSW73/7NRz5BUXi5CcMjEVwZmzo529StL3kj5iwcpnGhFSSQSXue2Lza3hl7u8tQKPsfxy7Qv1dk1gdJlGgHibZoKOgPGOQihtApnQhVNgOiKJz4DX+NCOyA1PaO6D8wbGXptAZgp+4e74gyTimf/dEef+LIpE8/PNHR1HjHK905sofv+yZfwKt1pr9TiClCv4Pc37ZA6RapsB8Z708+dRHWcoveOmmHtOHyXRgMYKjMIz4sbNc/PsHAOjOlOKfXKHnnLMeC+UcM+1Na5ngXacYrgk+mHNeLQZR+CtzQ8lQi+PaUn1PG4EWkMAAhCAAAQgAAEIQAACEIAABCAAAQhAAAIQ2AMC2yYw+nNJN43WhfRodZvUIg1/sZ5GXyjt7a8kPUzS+wuibXiMbRQY2e62SDX+9xyBkevZ4fd8SXZQlxQLA57XOEL6xEXus0SAcu0mNV4cGajErq66UwuMPI7vqjs1kZVS8dCQzRYh2eHsaEepuMhtx6RXCmPPaV88v5L1HeKSfl4rMJqCX4mtuyYwcvSLP2qiiFloeK8mKlwJE9e9kiQ7uEvFo75fLDR0ZLQhcVHb/b3pCEZT8fPcHKnPd61FXiXFKcIekRlNcW0CrZJ5dtVNz2Rpmr8xNnQJchz9z5HpLE6NRTau73fHZzX7PSeCUY59OWnUcvoZIzAaKy6Kz3dbJL/Qv+s5LWbOfZEz56kERqGfeMzc97McO9M6cWpQf+bIiW+s6Yg2ixBI06Q5ypVFYhQIQAACEIAABCAAAQhAAAIQgAAEIAABCEAAAhAoILBNAiM7Xc5J5nZQpSO2ANHOVnWanJs0aV4s3CgpFmzYCeuUYUOCl7Z+t1Vg5PPiaD/PTSZV4sBymgaLso6WlEbjaWP1x02qtDMzRVwlApQ06kTJHuirO4fAKIznM/9ESW2RpFKbLJywo/tJkj7fYfAU6ZXirqe2LzW7ZH1L17NGYDQ1vxybd01gdJSkk5qJj4244f1xZOP8zxHi2cHq83FGh/gu5/7etMBoSn6e78Ubhk6xOHRH+1loUZefhblii10UGKXR8P5Z0h0knZVzoEfWsZDIEbrazk4QnDjlqCMF9u3n0lRmaV+bFhhNIS6Kny9dqUID75HLtmjzsWvbZuylJL2kiXjozz8g6Z6SPrfozBishICfiem7oCPgnVvSCXUhAAEIQAACEIAABCAAAQhAAAIQgAAEIAABCOw7gW0SGDkqw+uiBfuwJEcuoIwj4D3g9DqHSLIT7gaSrp6kmPpII+RypCKno/pok86rduRtFRh5vpduHJlxlJASgVFg9pOSbiHpMEnXi1IW2WFth/27mshIjrzQFnWni32JAKXt1/61axq3m1Ng5HG8Z/+bpF+R5LRS5hfEFObl/ep96nQY/zggzJoqvVI8/yntS9ejZH1L17JGYDQHvyG7d0lglK6nhYcWSowtTunoaH9OIXpwEz3NfTrdlyPPWWzxJ81Z+U7hYGsSyMzFz0jM0PezGcZ3tO8YPwt9v/ju/9oW8ys0vbd6Klidai/3DRqvf5uIKEd0swsRjMI8LXD1c71WMDEmetKYvTRVBKMxNpS2dURLC5j9vuxyQiN+XiotYKm91D9AwKJHPxNDuXsTyRM+EIAABCAAAQhAAAIQgAAEIAABCEAAAhCAAAQgkElgmwRGTnXhtBahPFPSb2XOk2oQgAAEIAABCEAAAvMQuIKkV0g6tOl+iTRpQWzoCH9dKbtCnS91iG+2XWAUREEWDVrkMqaE6ERTRSXLtWUbBUZx5DRH7Po1SR/MnTD1NkbA6UCdMjeUF0k6ZmPWMDAEIAABCEAAAhCAAAQgAAEIQAACEIAABCAAgS0ksE0Co49Lum7E2NFL3rKFzDEZAhCAAAQgAAEI7BqB+zdpozyvJUQXQRzUlwLNtvSJiLZZYBQEQV3pzEr3V2BRE5WxdKy4/rYJjBzJ8qWSQnrhl0k6tjJl8BhutC0ncHtJTj0cyickORoVBQIQgAAEIAABCEAAAhCAAAQgAAEIQAACEIAABDIJbIvAyL/QPieZ06UqUpNkYqEaBCAAAQhAAAIQgEABAafoOkWShS8uc6aNCpGJTsuI3BOEOG3CmW0VGNluz2tMSrR4aePUk/8rg2nBthisum0Co1tKepOkS0j6uqS7Snr74CypsAYCTn351cQQp3qtTSu4hjlhAwQgAAEIQAACEIAABCAAAQhAAAIQgAAEIACBRQlsi8DotpLeGpH5sKQbLkqKwSAAAQhAAAIQgAAEugj4nfKhkp7bVPiApHtK+twMyEoENiGN2OUlHS7p7MieEoFRVz+xOGdsNKEwxmGSuiIz/Ziki2WKIoJ4x1Pu6i8es6/eDMv4/S63SWB0UUlOs+V97uK0gA/hBw9zbY1Z+j1L0sFRz7eT9LZZRqJTCEAAAhCAAAQgAAEIQAACEIAABCAAAQhAAAI7SGBbBEaPT35N/fuSjt7B9WBKEIAABCAAAQhAYFsJXEnSKyXdvJnAkU3atP+ccEJB0HOMpPdl9msh0V1GCozCUBb4nCjpqJaxh9K1DZkbi33GipXSsYKYqs8Gv18fJ+m8IUMn/LxE5DXhsFVdOZ3WayRdi+hFVfzW0Oik5Ox6/z15DYZhAwQgAAEIQAACEIAABCAAAQhAAAIQgAAEIACBbSCwLQKj1zcpCAJTO6xO3gbA2AgBCEAAAhCAAAT2iEAcNeddko6Q9MWJ5h/EPe7PKdjGljHillRoNIU4Z06BUcwqpI2L/20K+2vWI6zBpsbPtfnCkp4o6bFNgxdI+q2FxVi5tlKvm8ADJb04+vgNku4GMAhAAAIQgAAEIAABCEAAAhCAAAQgAAEIQAACEMgjsC0Co7+R5F+sh3IjSR/MmyK1IAABCEAAAhCAAAQWInBJSb8r6d7NeFNGMbJ46WoTiYts3hiBkduHaEpnThT5JydF2lTLGIRgH2uJ7DTVGDn9bIvAKI5e9ClJ95D08ZwJUmdVBA6R5PSNoThl4jVXZSHGQAACEIAABCAAAQhAAAIQgAAEIAABCEAAAhBYMYFtEBhdRNK3EoY/LukbK+aKaRCAAAQgAAEIQGBfCcRiDKcxc7qvz4+E4YhBjobkFGxTpfCaWrA0cop72XysyGsJaBeV9BRJj2gGm1I0t4T9jHE+gYtL+vcEiNf320CCAAQgAAEIQAACEIAABCAAAQhAAAIQgAAEIACBYQLbIDC6jqRPRFP5XPPr9eHZUQMCEIAABCAAAQhAYGkCfr98QJSKyGmlniHpu0sbwngQmIDALSSdIukKTYrm4/ihwwRUN9fFZyVdNRr+upI+uTlzGBkCEIAABCAAAQhAAAIQgAAEIAABCEAAAhCAwPYQ2AaB0R0l/WGE9O2SDtsexFgKAQhAAAIQgAAE9o6AI4VYVPRgSX8v6a6SPrR3FJjwthO4tKTfl3S3JrXW/SQ5RRplewn8qaRbR+b/mqTTt3c6WA4Bb3ksJgAAIABJREFUCEAAAhCAAAQgAAEIQAACEIAABCAAAQhAYDkC2yAw+k1Jz42Q+Ev+o5dDxEgQgAAEIAABCEAAAhCAAAQgsAMETpJ0VDSPh0l63g7MiylAAAIQgAAEIAABCEAAAhCAAAQgAAEIQAACEJidwDYIjJ4p6ZERicdJeursZBgAAhCAAAQgAAEIQAACEIAABHaJgFM2PiWa0LMkPWqXJshcIAABCEAAAhCAAAQgAAEIQAACEIAABCAAAQjMRWAbBEanSrpXBOC+kl4+FxD6hQAEIAABCEAAAhCAAAQgAIGdJHAfSS+LZvYqSb++kzNlUhCAAAQgAAEIQAACEIAABCAAAQhAAAIQgAAEJiawDQKjd0g6NJr3bST96cQc6A4CEIAABCAAAQhAAAIQgAAEdpvAYZL+JJriOyXdarenzOwgAAEIQAACEIAABCAAAQhAAAIQgAAEIAABCExDYBsERh+RdP1ouj8n6axppk8vEIAABCAAAQhAAAIQgAAEILAnBG4o6UPRXD8q6QZ7MnemCQEIQAACEIAABCAAAQhAAAIQgAAEIAABCEBgFIFtEBh9TtJB0Sx/WtJnR82axhCAAAQgAAEIQAACEIAABCCwbwSuJunvokl/XtJV9w0C84UABCAAAQhAAAIQgAAEIAABCEAAAhCAAAQgUENgGwRGX5Z0mWhyPynJ/0aBAAQgAAEIQAACEIAABCAAAQjkErispH+NKp8jyf9GgQAEIAABCEAAAhCAAAQgAAEIQAACEIAABCAAgQEC2yAw+oaki0Xz+HFJ/jcKBCAAAQhAAAIQgAAEIAABCEAgl8DFJf17VPmbkvxvFAhAAAIQgAAEIAABCEAAAhCAAAQgAAEIQAACEBggsA0Co/8r6cLRPP6LpO+wshCAAAQgAAEIQAACEIAABCAAgQIC/rvSf1+G4r8r/fclBQIQgAAEIAABCEAAAhCAAAQgAAEIQAACEIAABAYIbIPA6D+TOWyDzWy8+Qn8mKRbSzq9cqgrS/pCYdv/Ksm/cj6vsB3VhwmY7Z0lnTxclRo7QGDfzq/ne6KkoyT9hqRTd2ANmcJyBP4/Sf9T0q9LOne5YVczks+PI1nu49ynWATunyko0seuEeDvy11bUeYDAQhAAAIQgAAEIAABCEAAAhCAAAQgAAEILEJgG8Q6fAG8yFbYyCB2ev13SR+tHN0O1ydFbf+XpBMy+vKYr5V0pqTjCgRDdvK+t+k/d6w+c9zfQQuLDSzkeYGkJ0g6O4OVq9jOW2Swrek7mBA7QMO/TcE4c4pUqyCw7+e3BFm4c64XNVqb0Mjn18Knzxfeizkc4rt6bfPOsX/TdSyIva+ku0g6vODu3rTdY8dPz83Uz4SwL39R0vtGGps+w6a2dYx523D/jJnfUm29X84o3Ctd4kCvyf0lHV/wDup5hnva77pj9+xS3NY6Dn9frnVlsAsCEIAABCAAAQhAAAIQgAAEIAABCEAAAhBYNQEERqtenp03Ljj3fr/SoZ0KjD5W4HwNzsAbF7Rx9IhTolWptTt0saTTfYyDMRZW5W7KUhFBm8DoT/c4Ykcu503W2/fzW8I+3B1j74ySMUvqpneb244VXQRH+GEthpTc1SXz2OW6geflC55Z28ij7VkQz2PK50KtSLmLa9rfFOdoijVc+/0zxRyX6KNtfUvGje/Utneykr5cd00itlLb11AfgdEaVgEbIAABCEAAAhCAAAQgAAEIQAACEIAABCAAga0jgMBo65as2OAhZ11xhzM1qHG8B2dPrZMlOHi+lCFkiZ3ltePF6NrWpVSUM7QUOc6wnLnUCIxK17M0hYvn9tmFoz8N8Z7jc85vN9VNnt+StY4dyWNFOyXjDtUd2ls1Qo6Su6Km/6E57frnQSiya+xynlV+pnxYkv8757k1tBfa9v9Y4Vs8j7Wc9bXeP0Prs8bPc/Zpn93xvp1CYFT6nrVGppu0CYHRJukzNgQgAAEIQAACEIAABCAAAQhAAAIQgAAEILC1BBAYbe3SFRluR4adabWpyOLBggN5rGMjJ6KObT5C0is7Ukj0CYzsiH1URqSH3F/2h3lP5dgN/eU4NM3hkZJeJOncjpXPceznjNXWfe7cw3rUCKVKBEaxk2/sPiw6SBuqzPntBr+p81uyFcYKIT2W94DTGh7bcwfk2NQnKqoRROQ43Gv6zZnLNtbxOl5T0umVxsdC123lmrNnjGfuuz0+CyWCpWs0Z7DtWTzmGVi5JQabren+GTR25RVK1zfeY+l5LRHIxlimWM+VY17MPARGi6FmIAhAAAIQgAAEIAABCEAAAhCAAAQgAAEIQGCXCCAw2qXVXGYuUwmMcpwkds4cLenHJZ3QMr2+PnJFKLHDtksY0+ckqqVe6qjKdcranqkds0sLjEqZTiX6Kh13G+tzfqX3LbhwuWenz6Q01ViusCQ3QkZOfzn3T42wcMGlWMVQYwVGNak9uyZucd5NR6QnvVJH26HIWG32bGLv5Dz722yN0wmmdpc+1+felJu8f+ae2yb6L11fBEabWKX8MREY5bOiJgQgAAEIQAACEIAABCAAAQhAAAIQgAAEIACBHxBAYMRmMIHgiD5Gw873KQQKoY+cqAHBCWiBUSoM6BIYpQ7O1zTRjP6xY7mHoqCU2Juzo8KcXNdjd0UlivvKEWTljF1TJ9dJWep8i20piWBUM4ddbsP5lU7pEdZNfX5z91KuwCe3v1CvNhJZPE5uJJwwhzMrhShdc/O95+h0ufdfKaO11s+JNLe07TUCzVhkk2NvzRg5/Y6pE/a2+zhc0tmZnaViu3huY56BmcNnV1vz/ZM9iZVVLF1fBEYrW8DEHARG614frIMABCAAAQhAAAIQgAAEIAABCEAAAhCAAARWSgCB0UoXZmGz0ggZfc7AsQKj4PR6pqRTM+fZ5YzuEt2Upp7oc6IHB5FNPa4jVVvmNH5QLThncyKHhEYIjEop7099zq/0WkltIpg5zm/OzqqNjpL2na6tP7fAyOkf35FjSEedXIFR7hClgqFYpJEjNM21Y+31ciJBbWIOpQKgIVHuJuZQOmaucDbtt09kUipAKbU5t/7a75/ceaytXun6IjBa2wpe0B4ERuteH6yDAAQgAAEIQAACEIAABCAAAQhAAAIQgAAEVkoAgdFKF2Zhs2Jn1JCzt0ZgdP1GmHOOpBdIekJBtACj6BIldYlugvNzaC4xZjP4ZouAyGO4dKVou0th9IPA2tGY2vrsWvo5BEa3kvThjAhKuY7YLueb19/RIc7r2de1EYzc7mIZc1j4SC06HOdXWur85ixsvJdL7qC2vvvSMeXY0lUnV2AU5vLKgeh2od4XM+61NLLKFBGZxrBYqm1JpLG5bSoVSqT27ILAqGYOQynqxnKdYt234f6ZYp6b6KN0fREYbWKV8sdEYJTPipoQgAAEIAABCEAAAhCAAAQgAAEIQAACEIAABH5AAIERm8EEStLglAqM4pQwv1EQtShemeCkOShJqdMmugmO88snwh//e424qWuHpJEocuc2FOkj9JtGN5paYBQLF4YiKY0VGOVEbKoVGNWIyXbt1HN+y1e09vwOjTSlcz8W4vz+hBHUPIdcgVFc1yKjvqhz4SwO3YWhXmnUnCH2a/58SJjSZXt8T08lxApr//kRe6pGnLO29al5pg6lNy0VoEzNZFvun6nnvVR/pevbd8+WRtoMc6zZt0vx2bZxEBht24phLwQgAAEIQAACEIAABCAAAQhAAAIQgAAEILAKAgiMVrEMGzciCEhyom2UCIzSSBWeaK2jvM2x0+ZoCfa1ObljZ+0c0IeEOsHZ5MhFjmCUlr5UV3Om1hly9E8lMJqDedxn7d6a2665++f8TkN46PwOjTKlcz/ua+h8DtnV9nmJwMjtc/ZYzrOhdNyaua2xTbi/S+6oeA+EOU2xF2yL18rPw3MrYW27wKgvsoyRxM/bWNg1tMdLBSiV+FubbdP9M+W8l+xrzHtYenbb3o9L5zL2mVU63q7VR2C0ayvKfCAAAQhAAAIQgAAEIAABCEAAAhCAAAQgAIFFCCAwWgTz6gfJjTzhicQRiWonVuMUaXNopgKj4GCzXccNpOTqsn3I8Vg7Z7frS7fmz1MBlJ3Rz5H06cjhmSMCy7GxJIrIWIFRTvucKEfpvFJBlj+v2Vs5vNZch/N7/urMeX779kBtBK6uPksijNXszTahT1ekuND/kHgiJyLHPkYci0UJJfdTuDdLIxf1pY30Gj1f0kML05Sme2zTAqM7Snp75TPecwl71f/78BYWXRHOhu7aoTMSOLofR5BqExrXnOdtu39q5riGNrnrm2Nrzn2Z0w916gkgMKpnR0sIQAACEIAABCAAAQhAAAIQgAAEIAABCEBgjwkgMNrjxW+mHjumcqIrDP2Cfy6ibeOmAiPXeWGHwzDXrrkECnYmPUHSsR1RI4YchFOnxShx9OcIhMy3y5Ge0z4VV+U44oecvblrvs31OL8XXL25zm/fHokjUeTs26H9Fvc3lG6sq6+YQ5tAJRUYfVjSiZKOijpM5zIkygh9WjThKG1pKUnlN8RoWz6P78SStYzXp6RdvHdSMar3xBMlvXSkuMjsNykwCmOXCq/iPdP3HtP3LO5KYRr6zhGgxCLtKQTDa7x/tuV81trp8/nNEQK3mnH7hIM1/dFGQmDELoAABCAAAQhAAAIQgAAEIAABCEAAAhCAAAQgUEEAgVEFtB1rkqZpGHJmblpgFDvkYtHNsxoH+StHRgWYQ6AQ+uyzbUiEswaBUcnWj9OBDM0tdlj7f+eINMK+faakU0sM27G6nN8LLugc57dvy6RRZu4u6UmShu7Rrj5jYclY8cHYaHNpSp8xbKeILrdjR7dzOm2p0WrnniMarul77nSjuTbVioz6BLZdAqNwNsPzqi293JDAaMq0sbZjzfdP7hpuY72pIoGVzH2Tor4SO7epLgKjbVotbIUABCAAAQhAAAIQgAAEIAABCEAAAhCAAARWQwCB0WqWYmOGxL/ItxHvHRB4bEpg1AYoFt2cIemgCcQmY5zoXYtox9DVOqJ6uE0Y88Y90ZfWIDBKBQe5m7ZEYNQnqojT4pjHZydY79w5rLUe5/eCKzPH+e0716dISkUctRFFSqNRjdmTtWm7fJc9quOeikUnqfDDn910ROrKMXPdtrZj7vpUVLbrAqPXNPvxHwsWue2OaBP+xF16Px/fRIC6XsFYuVVrBIldgpNtuH9yuay13pQiwJo5znWua2zZ5jYIjLZ59bAdAhCAAAQgAAEIQAACEIAABCAAAQhAAAIQ2BgBBEYbQ7+KgdtS1gylnVqrwChOyTMmlcTUAgVHPXiwJEdYOq9Z9a7IIn1OxjFO57bNVpIibexmnUJgVOs0HWv7mttzfn94daY+v23rn6YXc0qwtMR1cp3B4YzXCvly92rqHM+JGJbTd3yvOdXaaVE6yCtL+kJOJ3teZ8y9XJtWrQb5JqOpDEUJ8nymEIC0ieQsKOw7Lzm21fCO22z7/TN2/mtoP8X+GjOPuZ8RY2zbprYIjLZptbAVAhCAAAQgAAEIQAACEIAABCAAAQhAAAIQWA0BBEarWYrFDelzxAfnYVv6kW0QGI0R40wtUIgjhaSLbL7HSHKdzw9E9xgzp7bNNcaRXbpZxwqM2gRZuaKNUlu3pT7nt32lpj6/6SjhHObsv9iWoVROod+helPszzRay5DAyIIG/+fTA4PnPhsCly/2RHWbYp7b1kccAapGQDD1M6KP39oFRrZ9KCqR67Tt/SDguXwSqct8vcc997b0aO5vboHRLtw/23Yu2+ytfc6EPek+D5d0diaMrrR9mc2p1kEAgRFbAwIQgAAEIAABCEAAAhCAAAQgAAEIQAACEIBABQEERhXQdqTJkMAkdc6F1FW5TuQpMHVF+inpu9RRm+s4GuIXbGz7pXvs1HQ/Rww4Ld1Xn1CphEdb3Zr0LH1jek4upzb/HQuMHGnqhZJq0syUruVYLm7vc+A1/OgUnU3Yx9D+4/z2RxoZ4pcuVahfugfjaCNd4qE+QeeEW+YHXaX3al9aQjfqElyktuU+G2IhTY5QawyDtZ7frv0V1iJHzBL3sbTgJ3etx6xdV9sSEU+cQjJEGhuK0hjuzi9Fz+VwBnKFwHM8Ux09aRfun5I9sdbzm/uemM51CoHRkCC0hO++10VgtO87gPlDAAIQgMBYAheRdA1JPy3pIEn/TdIVJf2kpMtI+n8k/biki0ly3QuPHZD2EIAABCAAAQhAAAIQgMDqCXxH0rclfVPSv0v6P5LOkfSvkv5J0j82ATf+rvlRu+tStpAAAqMtXLQJTC5xDsbO4LahSx1e7qMrskBbX1MIa4KzL8fZn+M4SpkMMTBvi2rSX6x3/Xsb5yk4dG2dLvuv3/zCPqR2y9l6beKBgyW9N3KOXrP5/3F/r234DIkdcmyYsk7KfWitpxy7qy/Or9Ql1pnr/Hof9EUu6Vv3WNCT7p8lIxcFG7vuki7HdXxvzrG/pxZjxDau8fymDLsEM7kio1rx25i1LLmDxozT9yzM2Td+17i/pOObFKXhfrhxTwSZtrmFfxsSd5SIn3K5eOxdun9y5+16az2/Oc+ZtnkiMCpZ/fnrIjCanzEjQAACEIDA7hDw34SHSLph82Ox6zbf6+3ODJkJBCAAAQhAAAIQgAAEILAJAo7y/gkd8PmdJemDPRkENmEfY3YQQGC0f1uj1jE4p5O5Ni1QTUqYnLQpNbtiyNl5ZUlfiDoOPB3RJ0RW6Bu3Zq4184jbTMHKEUpOk/T2gegLS0fgKGHTFoVqU0Ijzq9kMVpNBKy+NR86vyX7pa1u7CgPIoXwb0vupbZ73PbcQtKTJLUJ/OI2fQKL3L0ZixCHBBtjubv9ms5vPJ+cyFDeI3fpEcNsQlzkOeSu9RTrl/YxRsSTE4moLbpZaaTBue+TUq5ruX9K7V7r+UVgVLOS62uDwGh9a4JFEIAABCCwHgJ+b/bfiDeTdFNJFhRRIAABCEAAAhCAAAQgAAEILEHAgqO/kPRuSWcgOFoCefkYCIzKmW1zizmcglMIj2qj1swhuql1HJXuC9vuYoFRTpljrkPjmoXDWZ/bVIxTnZVEc8lptylH+RCD8HmbSMGfLelI5vwOr9ZS53fYkgvWiMV6D5d0WPOfJcVFtqgt7aRFPh+WdKKko1qEgHMJjGrv/VL2rr+G8xvbXXKW+yIcWRS29B6K99HcKe7a1nqMwChw77q3432SRj60EHjoeT3Gtpp9ndtmLfdPrr1pvbWd39rnDBGManfAPO0QGM3DlV4hAAEIQGB7CVxH0q9Iul0jKtremWA5BCAAAQhAAAIQgAAEILBLBCw2equkP5b0yV2a2DbPBYHRNq9evu2xM2SsUzdND7akwCKd8Ryim1rHUf5qHEi15F+BHdekbXHboRQs8Vz/oBnMuSrHFo/rMmcUpRyBURotaSiqVSqUGLuvczh2ienmPgOc35zVOVBnifObb80P14z3+RJ7tuvOjEVOIYpQbFu8p3dBYGQOmzq/8RrU7s/w3PW9eEyTOsoitU2IizyfTUacGyPiGYoI1RZVqiaV6dzPhNo7aNP3T63dazm/wf4uwdOY+eW2XSLqW64t214PgdG2ryD2QwACEIDAFASuIenuTdTU61d0+DlJn5Hk//4HSV+U9CVJ50j6iqSvS/qmpG9J+k5F/zSBAAQgAAEIQAACEIAABLaLwIUlXbQJXnEJSZeWdBlJl5d0JUlXkXRVSVdv/rt0dh9tsua8TtKnSxtTfzoCCIymY7nWnoIQY0iwkWt/WwSMTTnTtlFgZAffEyQd2xLWLTht2xxI8VxfJOlUSa9s/jt37dJ6scN9SOyQKzJosyU3Wkfb3sqd21KO9jYb5xyb85u7Aw7UqxVwlI1SVztOU7SJOzMWT8Qilfi+abuDcs9+7jlvS0FVR7S81dLnN7Zw7LxTgdTQnV1OJ7/FNgqMctKjBQGOnSIhSl9JtMEx4qd8+nU1N33/1Fl9wVabPL+xJQiMpljNzfeBwGjza4AFEIAABCCwOQL3aaIxH1pggqPe/pWksyT5+8W/lvSNgvZUhQAEIAABCEAAAhCAAAQgEBO4uKRrS7qepBtK+nlJBxcgeqekUyS9vKANVScigMBoIpAr7SY4y+xMzolQkzONXCdyTl8lddqEOanA6MqSvlDSaUvdOQUKdnC+oBEYnd0z9o0lHS4prhPP9VlROqOR071A8z6H9RiHcu2eiR2i6TznFPUMMW2za46oApzfoZX44c/nPL/l1hxoEQtDpty3PpMuFhvmlHAOfc6DSNFRcIb27i4JjMxpqfMbr4nX6moZKba61rFL0LCJFGW2cczzIGev9tWpFfEMRQmM5xWehb6Dny/pocnzuMu+WtvGMulrv5b7Z6o5buL8prbXPmdIkTbVLpimHwRG03CkFwhAAAIQ2B4C/nvkSEn3b35BPGS5BUV/Juk9kpyS4GtDDfgcAhCAAAQgAAEIQAACEIDASAKXbDIA/bKkW2YKjhxB9aWSXizpsyPHp3kmAQRGmaB2sNqtJPkLg3ML51YrFvEwdsoc0UTeOa9yXDcLTtVHSnqSJDsDg+jGIZlPKOw7rl7rOBoaMvTrqENdYq947NRxHDsu3ziDwCik3vGeSNcmtqsm8somndFD61LzeVuqpRouNWOHNpzfdnpznd/atYpTSk65R+JIHjmRbAKXIF70C5eFSfsoMFrD+S3ZT21r3SY4GhKKlYw5VHeTd3ptJB63cwjWODXp0LO/VBiWIzCyyOSakk4fgjzB52u5fyaYyg+6WMP5rX3OIDCacieM7wuB0XiG9AABCEAAAttB4JAmgra/ixsqb5P0R5LeKunvhyrzOQQgAAEIQAACEIAABCAAgZkJ/JSk20m6g6TbZoxlH7wDfXwwoy5VRhBAYDQC3pY3DY6n0ogaYwRGwflWk64tdpQZvZ2pt4gERhYVBcfTmNRhpY4jj+n/DOV69NytnGyLNhI7TC0sOqjF8d8mMEojHYX5m09I7+L/HZxaZybO1a5/T7d2rlPMY960xYE7NjXQGo9a7OSs2c9j58T5bSc41/ktXa9wZhzacYkyJF4K9pzWCDBzoxLZ9jaH/hRzyhFGTTFOWx+bPr8584r3UNdzuk1otMR9lD6Pc+YzR53cuea8G7SlRyuNijgkMIr33ZzRp9Z2/0y99ps+v6XPmTD/3HeplFfteFNz37X+EBjt2ooyHwhAAAIQSAn8gqSHS7rrABpHKHqtpDdI+jIYIQABCEAAAhCAAAQgAAEIrJTAZZu/b5wByBGO+or/vnmOpPevdC5bbxYCo61fwuoJbNpBWOpcC467OEpDmiLNMMK8aqM5lDhyYifXUHox2xbERW3Ov5hHm5NykwKjmr0S8w/t20QQKYt0X8SfD4koqg/DFjasWZMpp7lP57eE21xinD4bctbC94fFoUF4WCsw6rtXc8Wnuyg4LNkjQ3XjiEW5Ahr32ZVSsvZZ2Gfntq2hmZpPLLxN59c3J7c9IyPVbJ/AqE0MVirwHto7a71/huzets9L7s94bgiM1rXSCIzWtR5YAwEIQAAC0xG4jqTHSLpXT5eOaPsHkl4h6ZPTDU1PEIAABCAAAQhAAAIQgAAEFiHgv3vuLel+AymgXyXpafzdM/2aIDCanum29Fib4iTXidzGoU0QlMOrKzJPW3+h7uUlWcXo4l9jOZJIjkAlV2CU6yyMncVtc20TB4Q2QbSU2uQ0ZidKWiKCUa3DckgwFVgMOerS8ad2yObsvzXW4fy2r8rU5zd37bvOyVxRetI7os/O4NR+ZiRyHDp3cX+5dXOfDdsmTsndA2Pqpc+TMfdczTOn1PZtWsPA9i86Igh67kP3Ru1zMIdrjkBwqJ813z9Dtm/j57l3Yjq3KQRGOe+x28h0EzYjMNoEdcaEAAQgAIE5CVxK0hMkPaxnEH+XdJKkk+c0hL4hAAEIQAACEIAABCAAAQgsSOCBko6WdHDPmM9t/l766oJ27fRQCIx2enl7J7dJgUKpgyRN7xMm1iVYSp2fQw7XKXdBLChoEyGFsfoYuN0Rkpzq7bwW5+eSAqNcNoFxGnEj13HrcdqiS9Q68nLt3tZ6nN95Vq5UEJQ69sO5nluAkSswCufPtI5r7hP/75JzlVsXgVH5nkyjDpU+G4dGLIl0ViJ0GUoFNmTXkp+nz/++SHpfGohyNGT30lzWfv8M8drWz5dOQRdzmvqO2NY1mMJuBEZTUKQPCEAAAhBYCwF/mX5Czy93nQbteZLetBaDsQMCEIAABCAAAQhAAAIQgMDEBO4k6Td70qc5kqu/w/ePLigjCSAwGglwi5tvk0ChK+1Zl8Co9lficyxnLLApceDGtmwyglEuky5xQbA9jbYU+g1r1eXYzRU35Nq5K/U4v5tdyVS0kKahWovAyHa+sInmdnaErORc5dZFYJS3J9tERR9qIu0dk5GGK2+U81Omhb3ZJbQNolD3e01Jp2cMsLSQJsOkrCqx4CoWakw1n6n6GZrMttw/Q/PY1s9jgVFJCsLad9P4HRCB0XS7BoHRdCzpCQIQgAAENkfAv9D9HUmHdpjwXkmOZPvmzZnIyBCAAAQgAAEIQAACEIAABBYl8KuSHiXJ3922lXdK+m1JDuZBqSSAwKgS3A402xaBQnCsHNQSWaBLYLQ2Z4ydSg5Vfaykczv2TnDiO2rRqUmdNO3bPyyYIi13q3ftp670dqHf4HA7M4mwEj7PFTfk2rkr9Ti/y69kSbq+NQiMcu6Uw5qXrPf14Mw9gzUCo2c1d5nvvT4bll/t6UZMo520pT+bOyJKmwjCYz5f0kMlxeKzoZkPRaUbar/pz2P7La6yqMvvEiGtagmLdC5zCoy27f7Z9DrPOf4mBUYlgqY5GexC3wiMdmEVmQMEIACB/Sbw+CZqURuFv5H05J4UwftNjtlDAAIQgAAEIABeDKwIAAAgAElEQVQBCEAAAvtAwH46/93kH1a3FX+f77+bKBUEEBhVQNuRJtsiUAiOHP/qKhXedAmMvERzO/in3gZ2Hl5Z0sskpWKbVKTzzRULjNIUU0MCoqFUT7nihqnXY+39cX6XWaESp35s0dz3z9C5sS2+H10cKj8tXefK59UCjI9GDXLPYKnAyHf6JSUd1YxVmp5umR1QP0rYA22CorTXOQVGHv/RyZrWz+r89HpTCHLG2DG2bRoFaIr9N7XAaJvvn7Hrs4vtayMY7SKLNcwJgdEaVgEbIAABCECghsB1JP2upJu1NP6uJL/XPrWmY9pAAAIQgAAEIAABCEAAAhDYQQKPlfQkST/SMrd3S3qIpE/u4LxnnRICo1nxrrrzbREo2E6HMju8JcpCn8AoOHJO6/lV1yYXyPO6aUvUnjYnfSrSsd0nRo75sfOoTd0Wj9vlWA37rCutx9DnueKGsQy2rT3nd/4VG9qbfRZsWmBkkZAjXTgk/nkthvadqzSF1/ykzx9hCpHHkvZONdbUwoM5782htJZTMVmin1TAMzY6zJQCo22+f5ZYu20cY8pznka2HBN5axtZTmEzAqMpKNIHBCAAAQgsTeCBkl4k6cItA79O0mMkfXZpoxgPAhCAAAQgAAEIQAACEIDAyglcTdLTJN29xc7vSHqwpJNXPodVmYfAaFXLsagxwXm16KDRYDmO5JDK5IsdIqE+gVHbvOyQcY76d2RO2l/evLElrVnXv2d2+/1qdjQdJ6kt9VsqHrHNFgoEZoHLjRPhVVc6sq4oQkPRhXLn05cyJ6xRm+M2J9XOnI7y3PmtsR7nd3hV5jy/Q6NvWmA0ZF/JuSqpOzSuP5+bTY4Na6szpfDAc5t6zWJeuZGq1sa4zZ42MV2XGDZnPlMKjHLG66oz9xnLiaA2xv5dbTvVOY/fnQKrMft2V3kPzQuB0RAhPocABCAAgbUROKnjR2b/IukRpENb23JhDwQgAAEIQAACEIAABCCwQgL+7vzZki7XYpuDcRy9QptXaRICo1UuyyJGbVqgkBM1x86Y50t6aEv0IkMqFRi5P+daPD0ibEfsUyQ9LhESBQft+xJxk//9t5uoSjkOneAIeqUk9xWXrkgQqXPYIqRTJIXx1iYw6volfZfgKTAY+tz15nSUL3LQZhqE83sA7Nznt3b51u7gLzlXJXVzeM3NJseGtdWZSniQ3q2HNZGs0mfPmPnvyvrFAls///0eMDZdHwKjMTtrXW03/YytoZEj3K/pd1fbIDDa1ZVlXhCAAAR2j8A1JP2BpJu0TO1Vkh4m6cu7N21mBAEIQAACEIAABCAAAQhAYBYCl5X0XEn3aun9LyXdT9KnZxl5hzpFYLRDi1k4lSVTLNlBfeeK8GJ21jm886kdcysVGPlX9xbrpP11jRMc6ye0iINynawWA91a0h9GAqF4Ol3rEM/N9e8SRStam8CoSyg1FOVg6HPPO0fcYIafb1mjwiOxVdU5v+cv15znt3ZT5N4Ptf3nnJ2+vnPOVWhfUjdnPnOzybFhbXW2SWDUF5VubVy77Ol6hsYRjWrEGgiMtmUHDNvZFiVouNVma+QI9zdr4bpGR2C0rvXAGghAAAIQaCdwW0mvkHSZlo8dwv/3AAcBCEAAAhCAAAQgAAEIQAACVQQe1KSgThufI+nekt5W1eueNEJgtCcL3TJNOzTvL+l4SecVYKhJj+JfXN1e0nM6RDZtw9up7S9MntVjX6nAyI5tl1Rg5Dm5L39+bmKM/+1RSSqyUKVk/C7HY+y8jyMiBYfz2yVdMkmltjaBUZ9IKhZGxWhz0qO5/pC4oS9CVMG23rqqnN/zl2yJ81u6QeYW0SAwKl2RddffFoFRTtS5dZM+YF04n2kUwlRU0pbas29+CIy2YfU3Z+PU53xzM9mNkREY7cY6MgsIQAACu0zAKb9f3DLBD0s6UtJZuzx55gYBCEAAAhCAAAQgAAEIQGABAjds/u46uGUs/9118gI2bOUQCIy2ctk2anSNwCgYXOKcdN1vDoifSgQ+tsH1z+hJVXZMy2fBZkfIOS6xJ3ZGDqVL6xPKBGfnn7aInIJD6rQoVdvaBEZtTtU2u+ONm7uPhgRGfVGmNnpQVjp4Lvc28/f5/JYuJwKjbmJzsyldqzXUn1p4MHRv1s55rLCtdtwp2w3dgfFzvTQiDAKjKVdq9/qa+pzvHqFlZ4TAaFnejAYBCEAAAmUEHh99/xO3fKWk/yHpO2XdURsCEIAABCAAAQhAAAIQgAAEOghcWNL/lnREy+f+zv/JkPthAgiM2BWlBIacc0P9xc67mhQkcf8lAqM+IcqQGKYvJUxoez1JQ9EOuoREfU6nwDvue00Coy7bzcy2t0WFCmtx+Y7IUPEaDznK2/gM7cF9/pzze8HVLzm/JftmbhHNWKHH0LkqOYMlXFx3bjal9qyh/tTCg5L1LZm/7/WuqHQl/Wyqblc6z9SeUO/MFmFxn+2lAqNbSfIv0NPIiWP5zH3Gxt4/Y+e3re2nPufbymEtdiMwWstKYAcEIAABCKQEninpkS1Yxn5/BmkIQAACEIAABCAAAQhAAAIQ6CYQvt9PazjTkjMdUSICCIzYDqUEagQKsRM/He9jGSKTLhtLBEZ9qc6GIrMMzTnY0RaBKLa9Kx1al2DIbd33lRInZ5dAp2seXc7SXCeq2V2t5Rd0XZEe+kQ/JVGfPP8hR3lwpA6Ju0r3+a7WH9rLbfPm/JbvhpK7qbz3A+K99zYNa/b+0LnqurdqxkrnN7f4oYbnpttMLTwoWd/cuQ8JcXP72VS9EmGrbfQZO6glpWqf/SUCo7FnOMeOuZxQc9q+qf2xxLhTn/MlbN7lMRAY7fLqMjcIQAAC20vghZIe3GL+fSW9fHunheUQgAAEIAABCEAAAhCAAAS2gsB9JL2sxdIXSXIWJEpDAIHR7m+F4MwtSfUROyenJhTscL8nSjqqGaDGcZ3rxB+KWjDkeBz6PHa2DaVKy7XZWILdaeq2MQKjrzVKS/O+haQnSRraG1eW5C+0XLerhPULtjl096lJ5VJxkZv3Ocpr+pt6P8/dH+f3/HPwpcqIWFOe39z17lI657YvrVcqJCiJ3FQjVgn71vOIRaQxl1KbS5lsU/2phQc1azbEa5ujFw3dAUNzz/08V2DUJtocenfItcH11n7/lMxll+pOfc53ic0m5oLAaBPUGRMCEIAABPoInBR9PxbqfV3S3ST5x2wUCEAAAhCAAAQgAAEIQAACEJifwGGSXi/pEslQ9qUfPf/w2zECAqPtWKcxVs4pFkrtKnWQxbYNRf9pY5Aj1slJyTbkjI37aBNC5YwR7C+JIOP5uZyQTL7LSdUlpErHPDiKfuKuSxz9fY7RwMHiovclNg8x7NrjJfu3dP+NOVdLtS2Z/1ibSvnt4/nNZRzupiHxXm5/Q/W8Ft+UdN5QxebzuQVGsRmxADP+9xpRaeb0tq5aX5SwsZOpebamY4Y1LL0jxto+RftSUUfXfp3ClqE+Sp7FfX2t/f4Z4rCrn4e9NSZy566y2cS8EBhtgjpjQgACEIBAF4G2yEX/JOlOkj4INghAAAIQgAAEIAABCEAAAhBYlMAhkt4k6YrJqEQyaoAgMFp0P25ssDiaRK4RSzlAalNtdKXnSucXHG198xkSGLnP0E+XUzw37U+fCCe23U7R+0s6vkU00OUw9TxeIOkJks6OOnN9/9uxks5t/j3YW7POXanVrt/YGo/t4XJTsXXtzdxoDFM40nPPx5L1OL8XjIKTsl/y/Oau+9IO/ly7Qr1Y0DIkGsnhmzN+fI6XEl7l2LWGOnMKjDy/oTXuYxDW36LRVOy6BnZ9NoT3i9JnQ1+az7XPOX5f4Zyta7Vq33fXNYvdsQaB0e6sJTOBAAQgsO0EninpkckkPifpVyV9ctsnh/0QgAAEIAABCEAAAhCAAAS2lMB1JL1Z0lUT+5/VZAra0mlNYzYCo2k4rr2XXFHLpuZhAcWjJB2eCGP67MkRGOU6xkNfN+6xwY4h/6qsxMYxPPsikkyR7mWJ+eRwLWGUu54lfW5DXc6v1BftJmefLbHf471km24t6fSVbrAlIxgFBGHM07ZQqDL3MpZG2ZnbntB/OFtf3MI12+f9tvb7Z6n9u7ZxEBita0UQGK1rPbAGAhCAwL4SeHzLe7bFRbeX9Kl9hcK8IQABCEAAAhCAAAQgAAEIrITAtSS9pUVk5B/UP3klNm7EDARGG8HOoBMQiAVGY6IzTGAKXXQQsIPX6/RRCEEgIcD53fyWKEmrdmVJX9i8yTttwdoYB4GOf1F96k6TZ3IQWIZAbUStZazbv1EQGO3fmjNjCEAAAmsj8EBJL06Mclq0w4hctLalwh4IQAACEIAABCAAAQhAYI8JOJKRsySk6dKOlHTyvnJBYLSvK8+8IQABCEAAAhCAAAQgAAEI7B8BBEb7t+bMGAIQgMCaCNxW0lsTg74u6VBJH1yTodgCAQhAAAIQgAAEIAABCEAAAjpE0jslXSJhcTtJb9tHPgiM9nHVmTMEIAABCEAAAhCAAAQgAIH9JIDAaD/XnVlDAAIQWAOBa0h6n6TLJMbcpvlV7BpsxAYIQAACEIAABCAAAQhAAAIQuCABR5v9kwTKOZIcuf7T+wYLgdG+rTjzhQAEIAABCEAAAhCAAAQgsL8EEBjt79ozcwhAAAKbJmBx0U0SI+4r6eWbNozxIQABCEAAAhCAAAQgAAEIQKCXwH0kvSyp8ZeNyGiv0CEw2qvlZrIQgAAEIAABCEAAAhCAAAT2mgACo71efiYPAQhAYGMETpJ0VDL6/5J0wsYsYmAIQAACEIAABPaVwH+VdGdJJ+8rAOYNAQhAoJLA/5T0pKTt70s6urK/rWyGwGgrlw2jIQABCEAAAhCAAAQgAAEIQKCCAAKjCmg0gQAEIACBUQQeKOnFSQ+vlHTvUb3SGAIQgAAEIACBNgL/XdJrJV2v+fA3JJ06Eaofk3SipBtLOlzS2RP1O7abO0p6u6TzMju6laS7rHAemebLDv4zmtSzuW2cxsjtfl3SuVEj75f7Szq+gJ+bW6TlfWWxuKNUUiAAgf0h8ApJRyTTPXKfRJsIjPZnszNTCEAAAhCAAAQgAAEIQAAC+04AgdG+7wDmDwEIQGBZAteR9BFJF46G/bCkG0n6zrKmMBoEILAFBOwAf29i56MlPXuCOyP9xf2uRlH7SUl3kHSopBtIsnjAxUKQ90t6q6Q/lfS1hfeDfXE/Jenukm4h6ecl/YSkr0v6aLPub5H0gQnWeuzUfrlJ32l7vfceJ+lbYztdsH18jj7WzMXO4FhUMtaccJ5+sUBccmVJXxg7cNI+CJ5ClMQSe+K2Je0mnsL3uzuuOZu5gq22CCIldsXzTQVpJf2EulPfp16bZ0g6VtLfS3JapvfUGEYbCEBgFgL+287P64Oj3v23nd87PjnLiCvrFIHRyhYEcyAAAQhAAAIQgAAEIAABCEBgNgIIjGZDS8cQgAAEINBC4F2Sbpb8+89JOgtaEIAABFoItAmM7Fx2xI2xETJ2XWB0WUmPkPRgSZcY2F0WMTi9yWkLCWcsLHlyZuS6v5L02CY6y/c2cEouJ8mpXhwR51OS7iHp4xuww0N6358iqTQCUdjrU4s+YgyxOCd3nLbzPQfaErFQiMJzWAXnqWwP6+z+clmOFRjF40whMPKZsUgqN4JUDruflfQaSdeSdHqTavdfchpSBwIQWITADSV9KBnp3ZJuvsjoGx4EgdGGF4DhIQABCEAAAhCAAAQgAAEIQGAxAgiMFkPNQBCAAAT2nsDjm7QZMQg7vn9v78kAAAIQ6CLQJUB4U+Nc/vIIdLssMPqF5m4NKbFyMT2vic7zjdwGFfVqbXuqJP9nTtvS6TgigyNmOeWTi4VOjqLy3Yp5x02cjsvR+0oiCMWiE/cVCzgs7nFqGqcbTQUdsfCnVJhUOs1YnJMrjMkZI/Trumk6r7R9GsGoZs7xvZPT3vbdeaJUQG13niOMDc073Gc59ppZX7SmIDD6Usa4Mf+5hWw/Ium3mnvA43q8p68gwlnOHqYOBPaFwIMkvSiZrM+qRcU7XRAY7fTyMjkIQAACEIAABCAAAQhAAAIQiAggMGI7QAACEIDAEgQcLj+NUvSqxnG1xPiMAQEIbCeBvggndjQ/Z4TYY1cFRnE6r3jVHaXozyT9QxPRyFFdXDctU6Wga9txjkDi1Fyp8Cm27SKSbiLJa59GXrLT0uu+lMjIqdscMegKTcQsizc+P8FRioU4Y7oLIqOLNZGqntUiMApiEY9zeJMaL3dMi1puWhiJJhZClUQO6rOpRPAyhaAq7iNH3GPb547GNBQRaB8ERuZ8UHMmzfufmyhTZ+RuaOpBAAKLEDhV0r2SkRzdyMLanS0IjHZ2aZkYBCAAAQhAAAIQgAAEIAABCCQEEBixJSAAAQhAYAkC75B0aDSQU1pcV9KY6CNL2M0YEIDAZgn0Oe2dKu2uLek4ci3eRYHR1ZsoNjeKIHSlP7Mv7AaSnibp1lH9rzdc354LMrOeU7ZZJHGnqL7X0NHtXt+Smu0qTTSlIxPb/P+dJmnuktrrcV8iKf37aUo7atNzTZHSqm8euSIb9zEUxcjp8b5QCC3cA0MiG3fbF5mnZNgglPpYizDL9rywQrCVjh/GmCLa074IjHxvPUDSixuYU0SzK9kX1IUABIYJ+Pn5CUlOMRrKOyU5et/OFgRGO7u0TAwCEIAABCAAAQhAAAIQgAAEEgIIjNgSEIAABCAwN4GjW9Kg5abwmNs2+ocABNZNYCgqiIUpR0n6SsU0dk1gdFFJT5H0iIjFBxpn/Cd7+NgBaOHGHaM6L5N07MSRgu7fCHTCMBYX3UfSe3psu3iTkszpNEOxoMB91ax57jZJRQx2jN67iZiS20dNvVicUxL9J02fVjP2UJsSkVGX2KVNtGNx1O0kndhjQIkQJ4fhAyW9cSBFXRBtnZlEcErvpDHvMyXzGlqffREYmcOVGiHlzRsoS4j/hvjzOQQgcEECbc8lp087aVdBITDa1ZVlXhCAAAQgAAEIQAACEIAABCCQEkBgxJ6AAAQgAIE5CVxK0t9Kukw0yOuaX/3POS59QwACu0FgSGDkWT5M0vMrIsvsmsDo5yS9QdJPNUufI+AJu+SXmqhATgXm4tRDd2hJbVm7qy4t6aVJ9KLcdbuqpFdLClGZHGHptk3Kslp7htrFaZhc1xFTbP/cpSadWRDUvFKS09LEpSS1WDq34BxOBTRxhKCxPNz3X0s6pEnx1pXCrUQ8E3hcvifC0NQRn2pFRgiM6ndQLFh8X5MqbYr0hfUW0RICEEgJvFbS3aN/PEfSz0j66i6iQmC0i6vKnCAAAQhAAAIQgAAEIAABCECgjQACI/YFBCAAAQjMScARCexEDuW7kq4h6bNzDkrfEIDAzhBIBUYWzfwfSdeLZlibKm2XBEY/Iul4SZ5TKI9tov/43h0ql2hSPh0RVXR0oVcMNcz83Ov4Nkkex8WRle4p6XMZ7S8i6elNFJlQ3ZHxHHVpjmIf4UMlPbfC1rH2hP2eGy1oKB1YrYAliHQs2DhO0nnJxKYS6MSpwcLc+wRNOVGdakRaY9ettn3t+rSNVyLCcvu+SE+1wrRgwxQp34aYpsLDXMHiUL98DgEITEfgapI+LcnvKKH42ernys4VBEY7t6RMCAIQgAAEIAABCEAAAhCAAAQ6CCAwYmtAAAIQgMBcBK4j6RNJ54+T9NS5BqRfCEBg5wikAiMLLxxJ5plRpB5P2kKYh0j6WgGBXRIYXbGJXnOzZv4lAp6AzA6/35T0GUnfa1IQnVLAs6+q09jFaVEsPn20pG9n9r/kWqXRi06Q9ERJOUKtzOl0VisVnAQubYKknEg+XYbYjkf1RAAaO8++cb3nLB4LwqYwD7exXecODF4q0pprLjn9lq53X5/pGckZP9RJ988UArIcMViJjWndVFRJFKMxNGkLgfkIWOzs9K1xua6kvtSt81kzY88IjGaES9cQgAAEIAABCEAAAhCAAAQgsCoCCIxWtRwYAwEIQGCnCDhVy72iGf2NpGvt1AyZDAQgMDeBNoGRI+vct4lqE49/pKSXFKRKm0K08pOSDm3Sid1Akh3zLo6q9DFJ75L0ZkmOBGPRzlwljRBUKuCZy67Qr6MYOOrUDSU5ldvrC1KOWUhgkc9jIiPtsHzaTEbHqZecKu7XJH1wprHSbkui0ARxivtoE3O0iVfcv/dKn1AniEuOmTkNXRfSwCCIjA6W9N5EdNS3HOHOiEVKCy1f8TBzCIxq07XFxtdGMCoGMLJBeu8tlcpwpNk0h8DeEfiUpGtGs35V8xzaKRAIjHZqOasm44eSixWvlM0R8EuMQ3x+dHMmMDIEdoLA9ZswtmfvxGzmmYR/CfPNlnC/84w2X688v+ZjS88QgAAEdpkAAqNdXl3mBgEIQGBzBH5B0l8mw0/h9NrcjBgZAhDYBIE2gZGd8v+lERPdPjLKDqx7SPp4pqFjBEaOcvMISRY7hbRffcO+SdKTJX2kQACVOY3vV3O0l+dEDczhtSUdrLjupRsx0p0iG+/YCLemNjsdy+tmwdFXph6opb/SiEO3kvQ/JB3bEtWnq6+hlGo2y2fOArl/XGDObUPENjrVlsuTJOW+Q0wp2pkbwRy2buJ7bq/ZxTKiS03N8zJNpLXbNB0veV6nngv9QWCXCcSC2DDPm0h6/y5NGoHRLq1m3Vzijb60ytkP4kdKetEGHsZ1tOZrFeeA9ShTrIX/aLxSR97gqWbiF/AlxGmIRqZZsTjcZ+4fKdOMfKCXcN/MOXYa0tS/njpcEoKj81cyrENufvOhPRD/Iey6c65vbAvPr6GV4XMIQAACEGgjgMCIfQEBCEAAAnMQcHSKu0YdO/rATecYiD4hAIGdJtAlMHKapFtIcjqlK0QETm6++/1GBpUagZH9R4dJem4UrShjqO9X+TdJD29SmX0nt1FGvR+V9GxJD27qOurOHSSdldF27VXM2993vTIydM5USGlEFO8Rp3ZJ/2aag9uUUWP6IiHFfpe501gFTv6u9NaSTs8El577ku+zS6JAZZrzg2pTrpE7nUNgZBufL+mhC37/H+YxhQ+vZE18Pzj1riOcuXxdkoWIf1bSCXUhAIFFCPxFE20vDPYGSXdbZOSFBkFgtBDoFQ+T/mExlcM5Z8rx2Eu93OXYtYk6sYN+iheT1OFf8lJaMv85X2CDHbFgxCr+8AJVYid1DxBIhWz+tyn2WwnfsJ6nzbSWbTmT2TcXXKGaL5T61riN+RIiI55fJSePuhCAAAQgEAggMGIvQAACEIDA1AQOkfSBpNO5ok1MbTv9QQAC6yLQJzC6sKRHt3yfdkQj4hkShZR+H2Tf0T0lndQStcjiITu1HY3/u006yJtJ+qkEpx3g/i7XKcymEhk56o4FOCGak6PHOT2lo9C4XEjS/9v84NDp3G7c/Lt/fOjoAa+WZMffeetael20mcezJP1EZFtpKrzcaTkV2/GSvC9CsSjmHbkdjKw3ldgkRwQz9Y8t+6Ye+2VKfG3x+cz9LjsnQlOwNYdTPK+273vH+vCmWvPYztQPNnJbFjdf2rfiSF5vj6z0/frE5h4uNp4GEIDAbAR+tUVkeqMFU5DONrHQMQKj2RGveoBYbBA7g8PLTMkLUOlE0z9o3H4Jh3SpnVPV98uTcy93iWNyXwZzoxK1CUlyX0xL5ty2jiXta+qOfZGtGXNX2qT7wnvCEcSWTpc1p8q/9I+lXVnb3Hm03Q1jBYhz/HE4NB+eX0OE+BwCEIAABLoIIDBib0AAAhCAwNQEXiHJDv5Q3iPJjnYKBCAAgVICfQIj93X5llRp/l7HQiCnTOsrpQIj23JqIhqysMgRNCzwSaMmWSBzF0n+vtHfz4VikZFFMq8phdFR3yKmV0lyuhGX4MOwbTdonO2/MjDWJyQ9QdIfSvreRHbVdGPRmNf05pIeIunnk06e1/DOiVBVOn6abskRoJxq7m9LO6qsH/bjmO/6c30q4ftim9oW6T6cuy7/yVgRS84cwxgWxOVG4y9NM9eWtqdk+cb6C+f4Dnns2pTMv63uWCal46fCrz9p3kHPKe2I+hCAwOwE3i3pl6NR/O5079lHXWgABEYLgV7pMF0vVm0O6CWmsPTDeIk5hTHGvryltg4JAoZemqea+9IRjHJexqea2y72s4mQsG0cp47YFY+BwKh/58ZfVOWeJzO9ZkdY37CnPl+YjtHtXtB8mVOTvo7n1y7eUMwJAhCAwDIEEBgtw5lRIAABCOwLAf+Y7O+Syd5Z0pv2BQDzhAAEJiUwJDDyYI4y41Qbl4hGzkmVViIwcpQgR+aI03n4++gHNVGA+iZ99eY7H9sZypRpvlIH+0skPaxJk/bCJPrP0OJYZPSMDUQzSqOQpHZaLPXkJnrUXJGWbijpj6KUe3Z8HtOkXRriNvbz8H2i+7HfxCkAa0quYCV8F+0xjkvWO91PXX6XWiGL+3tURmSo3LnEnILtZxZ+L1vDeoo2NXMcGjdXZJb2U+s/i8fbRMCESzUi05CWd5dSRA6tNZ9DYNsIOIXhGxOjf1rSZ7dtIm32IjDahVWsn8OQMrur5xxl9JwRSupnvLmWSwuMwtrOHaJxSYHRl0b+wbG51V/PyGsRGJlIjdAlhyQCo35K4cyW3A19f4TnRlWLrUr/IM8VOsV98PzKOQ3UgQAEIACBNgIIjNgXEIAABCAwJYGnS/rtqMMPS7LTlgIBCECghkCOwMhRb5wS57HRAI4SdHST/qsrVVqJwOiWjVAyiJjcvx3acWqevvn9bBOx6FpRJYuAni9pKJXbEDdHeLEdwTaLqz4kyanFYtGVU7g5oty3Jfk7UacriSMrhXGcdu7ZE6ZwG7Lfn/f5Cux49HPlzY3tOf3V1HEUhZdHDZ/WpEtzyru5S+33erFdbSm8prJ76R/C5/jb2uYWzgqRLwoAACAASURBVPQcmSumYhn3s2sCo5rvtMdydWpDZ0l5TNTRfSQ5miYFAhBYHwFHBzw4Mut3mnS367O00CIERoXAdqh6rbLXCHJeeBAYXXCzDL085axHePHOecFdQvjjGS4xDoKR6S6eNQmMulJcebY+Dw4v71/OlP5Kh/3SvV/iP7xL/gCq/YVO7s4disiW9pNzX3aNzfMrd1WoBwEIQGB3CSAw2t21ZWYQgAAENkHgy5KcZiYUpwGys5sCAQhAoIZAjsDI/V6p+d7MqbVC+YCk+/WkSssVGF1EksWTjvQSioVBvyXpW5mTst/J7S3cCWWqVD4pI0fGvmQUiceO9uMlOdp2XC4k6RaSnpqkIps6hVsOonQt2to4jZtFP45+kMs9Z2zX2bRIIcen0CdCSjNw9EWSWdP34V3rk8MjbbsN80ptHvKR5e7fuF7t98RTRDAq+X69Zm5dbY5qopuFzy049X/GijentJG+IACBAwQeKOnFEQynM7zsLsBBYLQLq1g3hz4nvF9ozpDk0KVtZUoHrceyKt/5nHe5DL085bwI5QqMavL11rLP+WOotu+0XY6waqqxdrWftf3h0ZZrOz4LpcITrxsCo+7dO3QPdbXMuZ9KzszYCEY8v0poUxcCEIAABFICCIzYExCAAAQgMBUB/2L8ZVFnO/OF8VSA6AcCECgmkCswcsd3bERGcdQep6O3EKjtB3u5AqMrNt/V3yyy3unO3lE4G0cxcio3p0xzmSqVT8ooNisnGpHFWU6lZn6hvKv5seMXC+dYU90CLosBnGLT3306YtBVJDlqVFuEpedJepykb9QM1tHmYpLc7wNGrnGNSak4KKePOEJPW/ttFhj1/VC/KwNA/N1qSZT6HNZz1qn9brrPptrvrbdZYJSmWHSayN+U9M05F4++IQCBagLpD1Lum0QQrO54kw0RGG2S/mbH7nuYLykaCRS26UWoZuWGXp5yXoRigdFDm5Cyh0lKldJL5t5dcq8gMKrZeRdss5TAaOqINyW/BkBg1L5P+nKbe738xUJXvvOc+8mj+p67aUbO77G5qnl+jb8L6AECEIDAPhNAYLTPq8/cIQABCExLwM72Q6Mun9k49qcdhd4gAIF9IlAiMLqopKdIekQEqC8aT67AKE1B9peS7iXp7wsX4lKS7Ph2arVQ+oQgud13CYxe1NzBOUKcthRuFtu8NNeIGeo59Z0jUnlNfz7pP0c4VWJSKtLxvrGI7MySTirr9qWHa+vSIqxjJDkFqcuJkg5qxFGPl+RoLmsTGIU9OrTfc7OAdO35mh/nlixb2CeOBuaIZKWZBtKxhnxkJbaFurnfW6d9b7PAKL2j8ZvV7BzaQGA5As+Q9KhouHdKslBwqwsCo61evmrjhyLcLCkaCZOY+2WoGlZlw6kFFkNmxCr+8KI29AI71GfO5zXhO3P6jesgGCkl1l1/KYGRLZgyD3bJXma/tK9/uBfaxFp96ercW84fam13Xte6jREY8fya7j6gJwhAAAL7SgCB0b6uPPOGAAQgMC2Ba0hyWp64XFfSJ6cdht4gAIE9I1AiMDIaCy1OkeR2oThV2hGSPpOwyxUY/aqk06O2jkJk8c1XC9eiLQ1X/B12YXc/qN4mtviUpHtI+nhmp7bNadTMJJS1/AC6LcKSoz95fn+eOb+haun3tkv5ZsL3eleVdLnGyMNbnqdt3x2mP550tBaLjZYSGIXzMyTmSPdn177KFRfFaxmvW+maue0TJB3b8yPTeKxUhFY6XtsenFtgNLTvp/685EfRU46dnt+zmvvhb6cchL4gAIHJCFxHktOepvf5pycbYQMdITDaAPQVDBlecrpebsLLUtcL/1Qp0obsWAGqUSbUhPusHfDhUd5Vv1hbxdz2cp72bxvvLOnkyoERGFWC21CzJQVGG5oiKdJawId1d9rLE1o+H/ryKkdgFP9hM/TH1RiB0dBzg+fXpk4e40IAAhDYHgIIjLZnrbAUAhCAwJoJOGpC/PfVeyTF6YTWbDu2QQAC6yUw9B1Nm+UWnrxY0lCqtFyBURphZozwJnfMkhVpExjV2Oh+3hZxq43UVGJ7bt1rSXq1pOtFDfydvyMZfTu3k556mxIYhbX7Nen/Z+9tgO89rru+77QUBvHSoYTU4KgRbgGnLyPjUNCUuIAb25ACDjZELSBIcRKlkUdFSUTTGGzZwoEiBwfXCklMmlBJYAEKES1polDzYosRNBintCVKW6FgGzQkagcK0oQC0znWXWu12ufZs/vs87L3+dwZzd/+3X05+9mzz96953vP6j+X9IqJGEb63eH3X67tizPpeL9f7PV9+JIflKc/wlwitLE1ZSK0loxCSxMLlMRVJddcMu6ptpfMS8ne0vul78BL9Vvf32v9ttpLPQhAQPpLkn5VBMKex79/ZDAIjEaevXbbwweJqQ2QAG0726mapQ9PngB+fEWatZe7zqjmerT4w3Xrh0MERv19Zc0Wex2o1rRxadtkMHo5QXteWArGKdFherh8TJKllQ6/VkufT5aS2L7U+OjlcG89hjbSL3Ssrs3JJyKzvF8A5HyB/WvpCqE+BCAAAQggMMIHIAABCECgB4G/Kek1UUNfI+mP9miYNiAAgVMTaBEY2fcsdv2GZSYJL7vyyrIYxZmIvGKfNQVGLUKg1CHsejPLqvSLojfsx7f2XVXN69+S9GFJX3ipZBmf7Do3bxakmr5qy1rczgQk3xxVtOCkzc3fq20sUz5l2CM7Tcms8H2glbOgql2f5xEY2dy+SdID0feQ1ob3+8XS9+Hedkrj87zviQFZO/YcsPU6FQPy9HXEMqUYWYvNXqZp2yNfkfb5kv6EpP/gMqgt1m/L3FAHAhB4kYCJai3mFl4WL/ulIwNCYDTy7LXZ7skygcCoje1crdKHJ88HIY/AyHs92pSyu1Z1vVT1XkO6VQRV08eIZW0ub2hIbVo716OwQWD00pkKh+j0EB5KxXvCVNa69Plkd9nbQebdl19SPXwRL+UOM+kvKmwdW1ptzx3pUwc/+/UWAtlRViR2QgACEDgeAQRGx5sTLIIABCAwGoFcmvvPlfTjow0EeyEAgcMRaBEY2SBMbGPf/fyKaESWydoyp1jWF3sdQWD0By52/PMF5NPvmqypNEOMp/nc7QNH+r40zbDUUwCV+tkWAgXr8/7Ld4g/cRELeQRGU3PrFQbNCYxyMZIe1/jl/K8UH0rrhDk6kk961tVcmVoGnv48cbVcOyMLjNa4vs7DmjIQgEA7gZ8n6R8k1Ye+XhuBUbszjFoz/QVCTrSBwKj/7JY+PHk+CJUERj3SQdb+imTLDEZPNKb+7D+bx2rRIxAJFpd+sRHK2a8wn5T0/MZDNfvsV5/vW9A3AqOXTlq4Sz53NZqVDM+mOQHf3PMp/kIid+CNv7wK73u/AEjdj/1r4wVJdxCAAASulAACoyudWIYFAQhAYEMCdkWNBcnDy67Y+ZIN+6crCEDgegm0CoyMSO6qNMuA8w5JP3kQgVEP8UZOGHSNAqOckKqX2GTrDEbpDyDD/+8lMOr9ROjFOdhl34W+Mcko5rE5PA9a/NvT/tZlSjGyFns8cbVcuyMLjNLsa1sIBFvmhjoQgMBLCXyfpF8X/em/kvQHR4WEwGjUmWuz26tsRWDUxneuVhoYX9LDlBAgfCh6RNKUmCD0W5rjJfZtUTdOqdpy3/AWNm7VR80vTjwCo1AmvtO6dSw3Svqks3Js25IPxTUCo5rsT85hHKqYsbjnkiI7d6Wixx9sQFMHtZyoMZ67qYx5LQIj9q9DuRbGQAACEBiaAAKjoacP4yEAAQgcgsBfkfS6yBKuRzvEtGAEBK6CwBKB0c+4XJVmz6TwsqvS7NqvxyoERr8xEULYdWSWjfofVhL+qZfAmX13G17fmAg0K5v8THHL5P5HLjaF+i1XpKXfNRkrE4HYj1yP8FpTYJS2veS7WA+r9AeQvQVGcwIc7/efnnHsUWb0OE7MbA2BUev8jiww2nr97uH39AmBaySQXpP2UUn/4agDRWA06sy12Z2KXKY+eJU+tJQ+AJp1oa+5jDjhwFSbNadt9PvWKl1d5lFaB15Tv/QIfXgU9qU53pdWufc4K8raB6CyNfuWCCzCOgoH7SWCEmvD2n3lwqxRS4V1Hl9O6XsFRi0il31nuq73MD5Lj22vj81UL/16LPd8yu0D8eHG7rC3l/16Lm2/hT37V938UxoCEIAABKYJIDDCOyAAAQhAYAkBOwvZ1S7x6yZJP7akUepCAAIQuBBYIjCyJr5A0nclV6X9RUm3Sfpdkt4TkZ76PugLJf33kn7+pezfuHy/839WztLPuVzb9h9H9ex7oocr28kVt1/9f1P0xvslWXa5f1rRdhqkbx1n2uXPkvSWy7V1liX+Z0v6Kkk/UmGbFX21pD8lya5Qsdffl/QbJJmdS19bZkCx7wF/kyT70XT4vroUX/J8d+gpY5xaBSg5xvZ9+VOX693m5sB8y+bvUedExTamPy73jtPZ1a7Frk1gtFdmqbWeXbs6B51D4AQEPj+6tjYM93OivXEoBAiMhpquRcaGDyl297K97DBREhgt6rCi8hkERiUcHoHRXBs1WWe8H0p7XLlWGnfP91vEKD3736Mt71wG22oOVL2yRNnBwbIhhWfP2py8AiPvvfNr27tW+58n6b7LF0BpH/bM/TZJ3335VVYpC1j6fLIv0+3LoGcuYtJYzJY+N3IZ11r9lv1rLW+hXQhAAALnIoDA6FzzzWghAAEI9CbwWy4B39DuxyVZMJ4XBCAAgR4ElgqMLN5j38WFH5wFm0yM8y8k/d7IyCmB0S+4CCh+dVTWMvv8YOUA02u4egpk3nDJyhRM+muS/lNJf6fCxrSN1kxNaZc/T9KfkPTF0RtvlfQ9FbZZ0TST1F+V9Fs7CVpz18xt+d36qAIjzw/mY/GHN+6Vi8PEsbvWbDupy9n34TYGe0bkfpycli/NU6VLfzYpQenHrjXt5jJ91dRfUnYvgdHSfWLJmKkLAQgsI2Ai4ddGTXyZpD+9rMl9aiMw2of7Hr3GHx4sTapHYNRzo8+NuZSRpwcn+4BhH9A+0aOxBW2URBZegZGN522S3iXp+cgeY3m/pFslPVmws0ZkkjtsLMCwatU1PtAdxX+mwHnFNKF+zdxbnRrh2pqTuzQTktc276HP297e/hMfNlKhj+0J9uWG55mRPp8sFbX9N/UrnHS+lmYwOuv+5fUzykEAAhCAQB0BBEZ1vCgNAQhAAAIvJWDfvcTXD9kPO34PkCAAAQh0ItAjcGxXpVlGn6+MbLLrv+y75M+N/jb13X/uarPa78z+5cuzMc4y9P2XTEppFrgWdDkRlF3j9p3Oxn7a5Tq5O6Py9v3TeyWl5wVnk58tluNnP/J7u6R/4mwsJzipnYO5rnLXzL1Z0p9z2re0WEm44vlxoqeM2Vn7ffjc2NL16eGQi1mksaJ4LLkfa1o/4ceysRDM7LG/ewVD6Q9uPfbHZZaK0NbIYBQLjGrsaxVtef2ulm1N+VR82PPZUGMHZSEAgXoCf0jS3VG1b5V0R30z+9dAYLT/HGxhQdgszUktA0T4IFESZNhmab9O8KZy9I7FPkjY6yFvhQXl0g9NUx/QFnThqho+PE1d5+URGKVin/CBKdT9tKR7Hda0fuhyNH11RY7iP1Ngaz+UtxyothACehzHxmobb0kQUyu68vTdWuYI/pNL3Rvm1Hvo8jyfAqPgk/as/aOSvvfyRnzQqTmInXn/avU76kEAAhCAwDwBBEZ4CAQgAAEILCHwv0TX1Vg7v17Sn1/SIHUhAAEIRAR6CIysObsq7U9KunmG7tyPi/8jSX9Wkl33ZS8TKP3mJGvQ3MRZ9qIPX+wI5b7uInxaKuCx9nICJot7WLzDMqmXXq+X9GB0DZxlV/pSSX+9VNH5vl2R9khUtoafxewsG5NlHw/8ramWLEhT5lof9gNm+y+8vlqSfX+3xetoAiOz57nkB905DrUZjKa+e7Vs8t8X/VDc812pfUd6z0WoFmcfqhEZhe+qvYkF4ueRt86c/9TGMjy+2Brr6iEw8n637hlHTZnbL8+HUOfdkuy/Hs/WGjsoCwEI1BOwa2P/h6ja35Jkn5mGeyEwGm7Kqg3OiU+8AiPrzBvU9xrW+0OJp9+c4n9rodEaGVjCh7qaD5HGq/XDU471L76k0/Sk1PTM1VQZ+wXFY44P+Uv6mKp7BP/J2VY6iM3VeZOkmg/ANc+MNeagps0jCYzM7qP5T3xdpkeQmI5hzm+Cn8RioviQF55ZnkNz3G8snqzxxWvYv2p8n7IQgAAEIOAjgMDIx4lSEIAABCDwcgJ2nkozb/yrkv4RsCAAAQh0ItBLYDR1VVps5pxg4OdcxCZ2LWR4Wdb8r5L0Vwpj/UWSPnj54XIoaleY3Sbp/+jEyZrJXY1kV8OZkOnHZ/ox8dV3SfoVUZlvlvQOST/ZyT7LFPWhyzVnMYP/TNLfnunD5u3XSPpvJX1+VM6uTzFRwf/TyT5rxn7EaSKw8LKsV98g6Z927GOqqdL32p7vDj1lrP/SD27jNVf6vrxGYBQYp7dNmN0mBrFsW+E971imeNr3pa+UZMKl+NaLtHyrwKhXLG0NgVGru/aMkbXa0FIvlyHtP5H0cEtj1IEABDYn8LMl/cOk189xXlu5ubFzHSIwOtR0rGKMbdqvSz5c1AZoTc2/1quURalXv7kgv7W9Vf+lD0+eDCG5D8Phb3Z4soxQNrf2mhMOhA/CPT4Yej5UL53DUvanpe176u/tPzkbW9iXDlSlQ1+tMMnDNnfQ+cgl21pL/aMJjGwMR/Kf3IGz9Cud0vOpdAgOvhoyuP3dyy/W7IuRuWcw+1fLCqAOBCAAAQiUCCAwKhHifQhAAAIQmCLw6y4ZB8L7H5f0heCCAAQg0JFAL4GRmWRBrP9G0u+YsK+UkcRsse+bY6HL/y3p90v6jsx1X3bt2JdI+gMX8U/o1rL3WHYcy6g0lWEjd/VU6Xv7qUw//7Okb5Rk3y/+i2jsP0WSZS6y60nizE72fZVlDJoT/uTETCV+djPEn0myEFlfdq2m2fbPknmx+XqbpN8r6V+L3jO7TEBgGfR6vixjgtlngjB7WTY+E4H1FDFN2dtbYNSTy5zfeb6PLwlXbOwmwLNsRL0ERoGnZe+aExkhMHrRU0rzVONTJX+uaatU1sSfFgu0LCj2MtGmZZfr/Xwo2cH7EIBAO4G/Iem1UXX77PQ/tje3T00ERvtw36rXqbSJLQKj0gd675jiTD5b3w2aXjEWbO41tjkGawmM0gB8LiCf2lWyxTuXVq7l3uGa9tOyPURRrf3v6T+pzSXBR+nw1iIUSkUi6a8vcn2+QZJ94erNcBVfKVY6pE+N8YgCI7P1CP5jc3h/5po5425plqeun5vzN69fxNeymU/Yr6LmBEbsX61PKupBAAIQgECJAAKjEiHehwAEIACBKQIW9I1/0GXfa1nQnBcEIACBXgR6CozMptxVZcHW0ndvUwIeq29Co/9J0ick/fPLVWi/OhEjhX4sK45lCEoFNTGzFoGR1TfRkGUs+oOZCfibkv7C5XtJ+17uNybCJ6viET9ZuRaBkdlmYg/73i2+6szas+9VjZ/9CM+ue3uNJLuWLhYWWbkfk/S7JP3FFa4/sgx8f+wiTrC+thQqlAQZpR8zmr1TP+hcuhbn4g89BEa52yg84y2NyxPzQWD0IsVeAqOcH64Zb3y1pD8VXddrIsGvyGREKfkL70MAAvsRsCtQLTYWXvZsNvH2UC8ERkNNV5WxuVSLsbO+x5m9J3ww6bUphva2FheFsecOK1uIVkof8DyCkTT7zI9Ieu8lfWsQcNgHow9IujNSwMeO0+PDau7w553Plg9ugd0W81RaZHv5T2pX4PiEI/VpXLc1g1H67PDOxZSopsQ5vF/6oiPXzlEFRmbrnv4T5sK+DLc76dPXnMgo93yK59a7P9iXJUGYNicwYv/yrhDKQQACEIBACwEERi3UqAMBCEAAAkbArqixX4mHl10VZFfg8IIABCDQi0BvgZHFfyz4bBmH0pfnezer/6WZrESe8ZoIyYSZ9pycExdZW60CI6trmZPseWzfk6dCnjk7TbzztZL+rEO80yIwsr5NZGRC1G+qtM3qWrajOyT9VYd9nvlIy9jc2rVwsXD2zZL+XEtjlXV6C4zmvptc+n14PLQeAqNcdvmWmM1XSvqe6Ie9nnGOKjCKkxZUutpuxT3P1xbjTCj5aFTRBJb2PftUdriWPqgDAQisS8Ce3/HnMhMKxlfSrtt7p9YRGHUCOVgzR8hg5BWkrIE2zpIS2i/dr7vUjjUERjmRQHplWmq354NmzVg9H6rj9pYIjNb6UFYzXiu7h/+kNtas4bju0vmPD9NHmY+UzZEFRnv5TzikfvSS2jrn83OpdKeuZ3yucK/31NpqOTSHtmp8/9oEsrXPKspDAAIQgECeAAIjPAMCEIAABFoJ2A+97MwZXr9C0l9vbYx6EIAABDIEeguMrAu7Use+i0+DVzXf7d0kycqbyNIj4vnvLqIaTwZ0s3GJwMjqW5zrl0p6t6Rf7/AsExXZD7AtA5Pn1SowarHNhFmW3eBbJP24x7gFZX65pO+V9PMvbZhQwTJO/dMFbXqqnlVgFPzovuQ72pbvSi071vclPzIv/VB7VIHRWtmqPL7aWmaN+OdPvWRrs7m319+/CED5LNo6S9SDwD4EbO/9a1HX9lnJspMN9UJgNNR0dTP27AHaXFYVbwaO1knoLTCaOwDa/Nor/vVBsDsc1rwZaErjPaPAaA//iedhiYBmqcDI7IgFVmuvm5L/5d5fwqelv9o6e/iPPX9eNfFMiO2fek7lvkSpHfdU+Zovs2L/8/geAqNes0Q7EIAABK6LAAKj65pPRgMBCEBgKwIW1PnJpLOfKemfbGUA/UAAAqcgsIbAyMD9Mkn2C/nPjyjWfidjsaTPk/Qlkuw6NBP0BNGlBcfsSrK/dBE9fKoyo8ZSgVEY1r8k6d+W9JsuoqV//3LtmF2FZkH4v3zJWPS/S/oXFR61RGAU22bt/AZJr5cUbLP3jZ1lLLLv7D8i6R9U2LakaHpNms2ffZ/295Y06qh7RoFREMncIunWRBhUKzCayv4e+2nuB/WjCowcLlVdpOWH8NWddK7wCy7CNHv+2uu7Jb2dz6KdKdMcBNYn8DMk/eOkG8vGuLa4t+vIEBh1xTlMYy0Co96DW0PBW2NjHOS3D+/ph7qatjxl10jjOJV1KXePb7AxzH0v/mcUGBnLrf0n9rEwhy1Zt3oIjOKDyhZrx7O+4jJHFxht7T+2Rm+buUovJ3hK53V0gVGtD5XK93p+lvrhfQhAAAIQWIcAAqN1uNIqBCAAgWsn8O9K+lvRIP/O5Ycc1z5uxgcBCEAAAtdN4G2S/lg0xC2uSct9HzlHOfdDQ68op8f34cE2TyxkSrgyF5fxjiXYYWP6oKR7KoVKCIxe9LIRBUZvkPRYtFDeerkm77qfUIwOAtdJ4ClJvzAa2r8n6X8daagIjEaarX62tgiMPNkiPBYGoc3ZArRzGYy82UU8fK3M1DVpPT9Mpx+qvbYtKVf7q5olfR21bvjg+8SMYGTO9l4+EGcxOtpaHkFgtJV/GQs7aNovGZ69dDolFgrP+NxBs/Trl9rxxIfm2nXN/lVLm/IQgAAEIJASQGCET0AAAhCAQAsBC7jaNTLhZQGeN7U0RB0IQAACEIDAgQjY9Wh2pd0XX2z6gKTfk8na19PkWoFR7vtnryjH+324lfsaSe+T9PzEYFsFRvGPz3M/GvaOJZhldtw/8aP5uR8nIzB6cWJHExhZdpM/JOnOyxD+gqTfcbkmrefapC0IQGAbApax8I1RV18q6dFtuu7TCwKjPhxHa4UA7bFmLBZr9Lq6zNp8ZSJC6X09mlH0fKiOabd8cCtdL3es2VzXGptXU6a3ZtzyHqhKo0hFKi3ZlEp9tL6PwOgFcp6sQ7nnzdRzYi4zWjpXuTvA0zK2rl/XIJRj/2pdGdSDAAQgAIFAAIERvgABCEAAAi0E/gtJ3xJVtGDnV7c0RB0IQAACEIDAgQhYjNBEC2GP+9uSfouk/21FG0tXpHm69opyPN+He28rqL2lwrLE3yHJvs80UfLUj/i9Ywlcgh2138m3Coys39q+cnNY27/HD1rLtMSpWvvqUe/fkfSnJX3BpbGvumQeS7/f6NEXbUAAAusT+DZJt0fd/G5Jf2T9bvv1gMCoH8uRWiJAe5zZyqn146B/ev+0N9tHTsVeM+9eQgiMvKSWlwsfeh+RdG9jc54DlbdpbxYjK2cvr812QLp7gYgKgdGLM5g79JautQs+Yq1Y/ZD5KOcXX3lJwxqXsfpvkfQdktbIblXzHAvjJwOfd1VTDgIQgMA5CCAwOsc8M0oIQAACvQncJ+nro0bfIembendCexCAAAQgAIEdCNwk6cHLj4mt+6+T9H5Ja4kXar5/nMIRi3LWQJaLw9QKjMwujzAnHkvp+9T4R6Wl73lTLvH3+S3M5r5jje3KjSF+3xvjarHRW2ckgZHF8e0Hvd98GdxflHSbpE97B0s5CEDgcAS+UdJ7I6sse57FRYd5ITAaZqq6GkqAtivORY2V0mOmHxjfJeljkl59+XfqA2f4kP74Rdix1gcmBEaLpt9dORwyrIJ9mJxK01pqsKfAKBa/zWXeWnJw8RzA0jEjMHqRSJjvpyv9xp5L9nqo4FDx8ys90Ab/qD3olnyY/atEiPchAAEIQKBEAIFRiRDvQwACEIBAjoCdj35r9MaXS/rjoIIABCAAAQhcAQGLE37F5QeDNpwRBAxrC4xycZfwvWRJBNTiEq3fodfYslUGoVJm/V4/Bm3hHOqs9d31Epum6tpNJQ9I+jWXAmQvWoMybUJgWwK/U9J3R13+icsP/re1YkFvCIwWwBu4akuAtvdwaz749O57i/biD7hTAfZYKwY+0QAAIABJREFU7DGl2s6JJdKsRlPtx9dpfZmk90jqrQ5HYLSFN72QSWZJVp9gZU+BUXqImxIDtR6OzK9tzD9YiRiB0UuBecRCuUxEHuzpr3bS53p4v9fVj2YT+5dnZigDAQhAAAJzBBAY4R8QgAAEINBCwM6mXxxV/LWS7KzDCwIQgAAEIHANBD5X0ock/cbLYI4uYoi/m+4d85iaz/Bd5xqxrRbBVO24a75X7eXTaSyr5/fES2yM7Wr5kfOSvmvqpuK/P3u5VunHaxqhLAQgcDgCdm3m90dW/QVJbziclTMGITAaabb62VrzQaIl7aPH0jU+hHn63bJM+uFpzb5zHyZTpXjvTCI2nr3HuCbTo7QdGPf4oNtTYGR84ufD1C8Pan4Z0cM+BEZ1nmvM/8uLmGvu1yPmh5YuOc5qVDpU194f7rGc/ctDiTIQgAAEIDBHAIER/gEBCEAAAi0E/qak10QVf5mkv9HSEHUgAAEIQAACByXwRkl/RtLPGiCLkefH2wfFfDqzSt8h7wFkFIFRnL3o/5X0myU9tgcw+oQABLoS+EJJPxS1+AlJv7RrDys3hsBoZcAHbb4lQNsrbeERP0zsMU1eIUWNOCM3jjh7TK2i3cNlywxGvXzQM66jlAl+YikwS9dVeWz2+p2nLSsTt4fAyEttv3Im+DEBln1YSV/h2Tz1nMhlQvI8z3MCuSACu6/Br9m/9vMfeoYABCBwLQQQGF3LTDIOCEAAAtsS+DuXH12EXv9NSU9tawK9QQACEIAABFYl8FMkvVvSN156+d2SPiApPUOtakRF4/Zd5w2Snq2oQ1EIGIHwnfVRMirlZsXi93dK+pbLm98k6V2S/hlTCAEIDE/gVZL+r2gUT0v6hSONCoHRSLPVz1YCtP1YtrbkmYMeYpCj3SUbhAXG7VZJT7YCPEG9kP3low0ijCk8PXwqbdt87P6Z+awRyfWwjwxG04tjThBYyjZk8/gRSY9HzXsERlPWBFtqhY+eZ2foM9jXS5y4ZLwneGQxRAhAAALDEEBgNMxUYSgEIACBQxGwqyg+J7LIrpLheopDTRHGQAACEIBABwJxxpQ1bkToYCJNQOAUBL5A0p+UdLOkPy/pKyQ9c4qRM0gIXD+BnyfpH0TD/AlJ9rdhXgiMhpmqrobWBGhrynqMDAHaIyuDPeNYUsYbWF8azI7FGmbvEa6lWyIwCgIIy+YTixyWzMWR65qfvF7SvR2N7CHgqTUHgVEtsT7lbb1YWuNHk+bCGnxC0l2Sno/en1qfwW/MF3sJjKzbFgFQzZ5UU9ZDnf3LQ4kyEIAABI5PAIHR8ecICyEAAQgckcA/uWRJCLb9TEn2N14QgAAEIACBayPwqyT9cUmfL+mbJb1D0k9e2yAZDwQOTOCnSXqvpK+T9GOSfqekv3xgezENAhCoI/AzJP3jqMpzkuxvw7wQGA0zVV0N9QZd44wWXQ2QdFaBkfdqoKVCkHju7E7Wf/2idO6VyaPVH1oFRqkv1mY9abX32uot9asWHgiMWqgtrxPW2iMZkdrUdWhTWYymslTViiDN/+yDUhA1tfgj+9dy36AFCEAAAmcngMDo7B7A+CEAAQi0Efj/JNnVMeH1r3BFRRtIakEAAhCAAAQgAAEIQAACEDgxATtX2vkyvOzqQztfDvNCYDTMVHU1lABtV5zuxtKMQnHFVDAT5qg161CoH4Rcv1bSg5cOW0RGc7a7AXQueFaR2hKMLYKOJf1ZXQRGSwm2158SNM5dhxYyrH3RJVtRKHvTJeNQfKd5rcDI2rZ2HoqGVNsG+1e7P1ATAhCAAAReIIDACE+AAAQgAIEWAuwfLdSoAwEIQAACEIAABCAAAQhAAAIpgaHPlwiMzunQLQHaVJQSgsK19/B6rwc7y8yEuciNt1VAk5ubNANQEA/UcA5iBbvz9QivD0u6W9KnjmDMIDYgMBpkojqaac+Yt0q6VdKTUbve677mntm14iArb69YYFTrk+xfHZ2DpiAAAQiclMDQB/iTzhnDhgAEIHAEAuwfR5gFbIAABCAAAQhAAAIQgAAEIDA+gaHPlwiMxnfAlhF4A7RTbedEMWkGnljQ0iJmaRnX6HVCID8dR03GoRDwtzZS7mkWopp2e7FtvSKtV/9nb6dWzNGDFxmMelBsb2NKIBQLBqee0aUyNQKjsCd8NBEY2chq9qSasjlq7F/tvkRNCEAAAtdCYOgD/LVMAuOAAAQgMCAB9o8BJw2TIQABCEAAAhCAAAQgAAEIHJDA0OdLBEYH9KgNTGoN0KYClbkMOxZMvkFSfDWXDS0VIm0w3CG6iIVBxuip6EqzMIDSdWlhXueySqVZiLaej14CoyBW+LSke4eY4WMYOZLAqNU3g489k7nS6xizsK0VYc5fkWQxKolA42fF1FzUCIyCHY9n1mx6LdscIfavbf2H3iAAAQhcI4GhD/DXOCGMCQIQgMAgBNg/BpkozIQABCAAAQhAAAIQgAAEIHBwAkOfLxEYHdy7VjKvNkCbXq9Vey2aDSMVtrS0sRKOXZuNsxblmOSuJUuzjcTz47lWLZcpaassU70ERnEWEs+Yd53kjTpPBYDWbSxKS+d9qzmfuwawhKYlyxYCo5dTnXrmm0/cJukuSc8n1YK/zAkba67KrCk75xfsX6VVw/sQgAAEIFAiMPQBvjQ43ocABCAAgdUIsH+shpaGIQABCEAAAhCAAAQgAAEInIrA0OdLBEan8tXPDtZ7ZVFNxiIvSYRGL5CqFchMZROJ56gm40ucMSmeu1h0kgrLvHO8RzkEay+nPjd/W4qyvM+bXn7TS8TWy54jtBPWe4tga87+qWsdS2Nesl69/sT+VZoF3ocABCBwXgJDH+DPO22MHAIQgMDuBNg/dp8CDIAABCAAAQhAAAIQgAAEIHAVBIY+XyIwugofrB5ECNBOZaZIRUBriBFKmXuqB3XwCp5MRLVDWJoRJJ6DMMcmMHosymaSy4pTa+dW5XuLJ7aye4t+0ixCW7LyCkJ6cQh+vUTE0suWo7QTnj93SLIrynq9WkWIt0t6RNKzDYawfzVAowoEIAABCLyEwNAHeOYSAhCAAAR2I8D+sRt6OoYABCAAAQhAAAIQgAAEIHBVBIY+XyIwuipfdA8mBGhj4VBOSLL2FUpxcHpLwYMb1MKCKdNeY4zbXdqmCQ++RNL7F46V6scmcKZrw2Lh3NrPsGPP+nVax/51nfPKqCAAAQhsSWDoA/yWoOgLAhCAAAReQoD9A4eAAAQgAAEIQAACEIAABCAAgR4Ehj5fIjDq4QLjtRECtHHw3f5mr3t3GI4JZp6LsubsYMJQXb5G0i+X9B1DWY2xENiGQBDgPSDpoW26pJcNCbB/bQibriAAAQhcKYGhD/BXOicMCwIQgMAIBNg/Rpil9Wy07xreIulD63VByxCoJoBf+pDByceJUhC4JgL2I2T7HtluAWnJoj86C0vucEOnsdsz9LWSfnB0KB3tZ1/pCPPETQ19vkRgdGLPZegQgAAEIAABCEAAAhCAAARORmDoA/zJ5orhQgACEDgSAfaPI83G9ra8QdJbJd0i6VZJT25vwqIeLcj6kcpr06eCs5Yl+22S3lX5Y9HwgzD7ceuS69vNrps2/lGZ2f5BSfdUzL3Z+XrHj3lb2g7OkLu6/p2OPhc504CVR1u/Nq9vlPSok/Vdkr7P6Ztx5vf4dovQVXojA9nhXxCoPHgB5LlNItwkcHNFHedUU6yCwI2Svvyyd4+4b1cM9SVFU//rsScs2WveLOmxys8LubHXPufYf1s9iHpbEhj6fInAaEtXoS8IQAACEIAABCAAAQhAAAIQ2JPA0Af4PcHRNwQgAIGTE2D/OLkDSIoDbHsH3WsCbTZzIRtw6yzG402Dly1tLgl4xmPxBPtb7At1cmP19hkLObw2eNsO7eWCvjnRiLf/ay432vo1UcttjuwrsZ95nksl8UEqMPp2Sfa8eb6Dc9gcWP+f6NCWp4leWVdya3nuGZYyNFun1qXN89OVossgeKp9XniYXVuZMBevGFQc7J2P3F4Q1126L+Ta/2EnU/PXu51lp8Zbu++z/3o9h3J7Exj6fInAaG/3oX8IQAACEIAABCAAAQhAAAIQ2IrA0Af4rSDRDwQgAAEIvIwA+wdOYQTiwPFewd04m4ZXqLNUYBT300Ng1CpayAU5e8+Dh5WHe0uAs5ZLzMPDwcb21MbZn4705Bhp/cbrvIZhSWQU1u8zE+KlmFGprRq7Qlkb1+s6ipbmbAhruXZdpW2ma7nEJV6XJWFHmGevjaktnnXfMk/XVCcwLs3FaGP27FXmVx+XZP969q0pBrV7TdxOy15YmovSWFr69K7BYFstk7Pvv6U5Pev7Q58vERid1W0ZNwQgAAEIQAACEIAABCAAgfMRGPoAf77pYsQQgAAEDkOA/eMwU7G7IXHgyhPctYD9WyR9qIPluaCZJ2gaApEee83MuWwvJYHC1DCDDaXA4BymMH5P5gQbw9dL+lZJz0406glCevrKNR/aLs1P7dzEfdUEOONgdG0gtYPrHqaJUdZvi8DI5vX9havSSuu3JDAKPvfRRqFay7h6OM8Sn/eu5WBnTbaspTxKz5ce7PZuw3z21RVXBqb2lnx67/F5+veIiaydJX4+Z0fNXpO249lnPQziMqVxetcs+28tecr3JjD0+RKBUW93oD0IQAACEIAABCAAAQhAAAIQOCqBoQ/wR4WKXRCAAAROQID94wST7BxiTXaK0OQaAbaaYFttEO2oAqPacXiDssayFLB0usdni20d4Ky17wzChByTUdZvEJ6UBHlpBpzXSrppRvyzRGCUZhBrWTNLBTW1fh7Kf62kb2u86s27lkNfLQIjL8trEMvUzuFSgVGYj1sWXtNldi/JwGX70SsnsneVrjjLMfMKhmt5l56btf2G9VN6lvWwM/3MVdrnaj9TxDa2zFmoX7KrJwvaOjaBoc+XCIyO7VxYBwEIQAACEIAABCAAAQhAAAL9CAx9gO+HgZYgAAEIQKCSAPtHJbArLx6C5LnsNhZMu79TIPPBhdeahGmoDaIdUWAUAus2JuM/lZUodr0eWZNaXdkrSqidm9ieJVklWsd1DfVGWL+tAiObH8tidPtGE+UVxgRzvONaan54Xryiw7PYu5aDzVPPTxu7vR6KBld7RVrLc3Apy73rry3QbRlfi0CkVlzX0kfLWDx1luw1ZxAY1YquPMwpcw4CQ58vERidw0kZJQQgAAEIQAACEIAABCAAAQhIQx/gmUAIQAACENiNAPvHbug37/grJX1PQcASsoA8kWQjSAOhS4JOPQPxtSKWIwqMAo8vkvS40ysQGDlBXVGxa1m/3vVfK1BZksGoh5t4x7W0r6MJjGJxSSzKqp2/MwqMajLRLfWbmvq1AqDaua6xZe2yewqMPu8yuE9VDNIrCqz9bBSbsIRJxVAoeuUEhj5fIjC6cu9keBCAAAQgAAEIQAACEIAABCDwWQJDH+CZRwhAAAIQ2I0A+8du6DfvOATgb+7Uc6vIqGcgvjaIdjSBUQiqm7Do3op5WUNg9AZJH3dkUFoa4HyNpCcLVzq1Bjit3g2OMVSgPkzRa1m/3vVfK1pAYDTvqrVZZlodP4hTfq0ky1TnzQR1NoFR8Nc7KoSlrXNSqle7j6bt1a7Vkj1rvG/7lo0zzRJY2mvm2CzJYBQ/z2s+S7H/ruEdtLkGgaHPlwiM1nAJ2oQABCAAAQhAAAIQgAAEIACBIxIY+gB/RKDYBAEIQOAkBNg/TjLRBxqmV2DgMbk2MBqC2G+SlGYMKgkUpuxZIvYxFrfNXI0W2k5tXdJnbhyx+KCUSWlpgNOTsakU9J2ai56+5fG/M5ZZythbv1a0UFq/c2vf5tGTIWpuvr3jWuozSzIY2XPDXkHM6F3LweY5gWY6rtr5O5PAKHC8pfKau/g5nbvGtMW3Avenk6yFNW3VznVN273KTq3/ub2mlLmx5xV3XiGed81OfTZi/+3lUbRTIjD0+RKBUWl6eR8CEIAABCAAAQhAAAIQgAAEroXA0Af4a5kExgEBCEBgQALsHwNO2uAm9wzEL7liJr0GpkeGmJI4J566EPC0YH/uarQ4IGr1YnuXjLvkPqXrcXoFOEt2LH3fG7Bd2s/Z6i9dv976taKFJQKjeD3VrOF47r3jWuovSwRGad/etRzq1QiMQtvedXgmgVHwNy8b4x+zD/NRelZ7fM1ssblKM/t46oYytWu1pu1eZdP9tKXddL5GFhi1jL+mTo1v17RL2XEIDH2+RGA0jqNhKQQgAAEIQAACEIAABCAAAQgsIzD0AX7Z0KkNAQhAAAILCLB/LIBH1SYCPQPxtRmM5gwuCRSaBjtTKc0mkhZNrzSygN0flvSjl6te3iPpnZVXq02ZE/ryBKy9ooSpufHU92RZSMeSCyC3ikV6z/U1tbd0/dZe1RUHqtcU1sVzVHNlUai3lIvXRxAYeUkds1yrmC08N2szF81dG2l73gck3Xm5trKV2N4CozdLeqxw7eaUgG0ug1Ep69mSK9JaWXv2T2ub/beVMPV6ERj6fInAqJcb0A4EIAABCEAAAhCAAAQgAAEIHJ3A0Af4o8PFPghAAAJXTID944on96BDWyMQb4HA5woBxt445gK3pb4ssHuPpLdLejZTuHRF2FpXpHkES7UBThteLPTx1E9FKB6hUKjTIg4pzRfvv0hg6fpdIjAyK8z3X5m5zqkkECyJBZbO8VIu3v4RGHlJHa9cLC6qeU7FvltTL87Klz7bbY95t6TvXCguMsp7CoxC3yXh1RKBURhjulePIDBi/z3ec+AsFg19vkRgdBY3ZZwQgAAEIAABCEAAAhCAAAQgMPQBnumDAAQgAIHdCLB/7IZ+mI5LgfvagawRiO+ViaFmLK1B1SAeemDiajSzoSTCOYLAqIZVnBmpNLY4YJ0GR6f6DD56n6SHagw7QdmjrV/v+q9dX6VxIjB6ubN71mJciyvStn9g5K5Ga7VirWurakWDrfaX6s2JjK5NYFRiEb/P/ltDi7K9CAx9vkRg1MsNaAcCEIAABCAAAQhAAAIQgAAEjk5g6AP80eFiHwQgAIErJsD+ccWTmxlaKQifVokzIIT3PNlk5qh6BQY1M9MzCFvTbyhbE7i18b9q5mqzMJZbJN06kV3iCAIjz3VqOZYeUYPHR+JrcYzHUycQF13D+vXMrfnNXgKjN0j6+ERmsa2fa7n+RstgVPs8bX2u1PYzSvklz/rwrG3Zp2r4HEVg9GFJd0v6VMb4owmMwj5/0+VZl8tk2Lp/zs0d+2+NZ1N2CYGhz5cIjJZMPXUhAAEIQAACEIAABCAAAQhAYCQCQx/gRwKNrRCAAASujAD7x5VNqGM4S4OBSwPAXoGBYyifLbK3wMjLxIKcXyPpfdF1bmkQOAxq7iqcJUHnHNc15mRq/noEOGPh21LBW42fHaHs6OvX62t7CIxitrV+5R3XUh9CYLSU4Dj1l/hU67VqLXRq12pLH1N1wl5YujruSAKj3OeV2udNK0P231Zy1KslMPT5EoFR7XRTHgIQgAAEIAABCEAAAhCAAARGJTD0AX5U6NgNAQhA4AoIsH9cwSQONoQlQdOpodZc3RO3EYQq9repbEG5PuP+SoHNuH4IhubatOtd7pBkZZ6WdFckQkrLn1lglBNk1WSQGmy5HM7cpevXWz8WLbxD0nsl3b4xjZq17R3X0iGsITBqsakkiAjr1Ls2pwQgLbZdQ51Y7OYVsOb2mnfOZMvrxensAqMeHFvmuKXfpQIj9t8W6uesM/T5EoHROZ2WUUMAAhCAAAQgAAEIQAACEDgjgaEP8GecMMYMAQhA4CAE2D8OMhEnMmONQPyeAqNSoD2e2lLmAmNzm+PKlDmh0lJXqhFVePqyMdnrocu/cYDzXkn3S7rZ01BSZquAbNytCdJsDj/RYO+1VFm6fr31U9HCDRcfetOGIL3iGDPJO66l5q8hMPKupZrn7BEFRqOs39SX7HlvPO3vnqu0thb81M710jUQ1x8xg1HP8ZfaYv8tEeL9tQgMfb5EYLSWW9AuBCAAAQhAAAIQgAAEIAABCByNwNAH+KPBxB4IQAACJyLA/nGiyT7IUNcIxNcEvmMMPTIY1QiMrG8LxpqoJs2YNPX33LStKTCaEhu8RtKTM1mVcnbGWTiCWOO1kj4mKfTz6sv/j+s/fOGzRfaNmmWRcvcKM2r6OHrZpevXW7+HSMIrPujB3DuupX0hMGonOML6nfJZr8go+OGWzyYERpKJZdd8sf++kN3xPRHkLX18zbm91raHPl8iMLpWt2RcEIAABCAAAQhAAAIQgAAEIJASGPoAz3RCAAIQgMBuBNg/dkN/2o7XCMSPJDCyib9R0icjDwiiAQtSPu7wjN5XpDm6VBBjtWQbCu2byOgRSY9FAqNcRo4e4hLPmFrK5LJQnSnQuXT9euv38AEERvMe7rkuKW6h5jlbKzrZ6oq0o65fj3DM/PmtM9d57iEuMv+oneuW5+5UHe8an/KvuetOSz4Zxr2FEJb99wUPOOr67enT19LW0OdLBEbX4oaMAwIQgAAEIAABCEAAAhCAAARKBIY+wJcGx/sQgAAEILAaAfaP1dBeTcMhyPa0pLsqM9jkIHgFBjUAawLfcbt7ZDDKjcuCpPbyZkHYQ2BkjO2aqiAIqhUnhHF76u0VKPf6XC7IaXV7Xy/ntWeu3NHWb5zVyjO+qWvKvlLS9xSujPKID8Iz4ImFz7facXnGPlfmh2eEJt62PWsxbqvmOVsrOimJObxj8pQ72vqtYTWX4ciyu+whdqyx3zM/NWU8a9zaO7rAKDyHTICb+xzA/vuiVxxt/db465nKDn2+RGB0JldlrBCAAAQgAAEIQAACEIAABM5NYOgD/LmnjtFDAAIQ2JUA+8eu+Dfv3IJY90h6eyEwHwwLQbk3Xf7QI6i9tsBoa6i1V6Sl9hmP1yXihhCwnWo7Fhh916XBT3UYuPVrrzWzKHlEDWm2hpLfhTYDgi0ySqRrI/S9psjoGtavd/2XMhiFNTAlQLL5KIkP0jmca6u0vBAYvZRQrehkS4GRWbrH+k19qEawFdcNvmbPxTsufm579B7iIrOrtFZLa2fJ+6U1nn6WCfYGoaw3g9E3SPoJSfE+2yuDUbrfeeaxVWTM/rvE26hbQ2Do8yUCo5qppiwEIAABCEAAAhCAAAQgAAEIjExg6AP8yOCxHQIQgMDgBNg/Bp/ABvNDYKqh6meqeIJfc217BQY19k39or2mjdaySwRGc4KRwCnXfhxc/FZJD0l64PJv6zjigHtJoBOXrR2/V3iQioZqxrXUR7195Wxcu+/R1693/ZdEC0s5TM1xrT+Hdrzj8vrWVDnPVVrePjxig7itGkFMaf5SG7cWGFn/e6zfXv6SCqRKz2yvT7SUq53rlj6m6mwlMPoKSb9X0u09jZ9pa24fYf99Adye63cjNxi6m6HPlwiMhvY9jIcABCAAAQhAAAIQgAAEIACBCgJDH+ArxklRCEAAAhDoS4D9oy9PWisTWCMQXxP4ji3c84o0CxJ+8JJR6skMtjCmWzJXIcUCo/dJev8Kgc+5gPWSgLJXYJQimROUrC3qmfPqnF2tIpXy6tm/xNL1661f8jFPBg+P+MCTCclD3TsuT1tzZdYQGLXYVPLxWh57CIxs3HusX2PzqoorMdP5mRLULsnA1eIDoU5prS5pu1TXs8atjd5XpPVch6Uxpu8v4c3+W0ub8q0Ehj5fIjBqnXbqQQACEIAABCAAAQhAAAIQgMBoBIY+wI8GG3shAAEIXBEB9o8rmsxBhlIbePYMazSBUbDXsg5NXUcWjykNHMdB1e9ZQWAUrt75uKTnkwmYu1LGM1dLgqOe9rcuk7tqac1r0rYeX9rf0vXrrV/yk94Co6Vz5h3X0vnrKWzYIoORN7POXgKj0dZvnLUlsM0JjkoCsKV+GNcvrdWefaVtxQKxuTV8LQIj9t+XesBo63fNtXC0toc+XyIwOpo7YQ8EIAABCEAAAhCAAAQgAAEIrEVg6AP8WlBoFwIQgAAEigTYP4qIKNCZwBqB+NEERhYUfWriSrM4YGrCopskvUlSHDDOCYzSTEdTAdWQtekJSXdFAqKpv6fT7836ZPP8uqQPa2uN+e/sotXNxUFOE2fdKimXlaq64QNWWDp/3vol0QICo+V+tqbAqPUKuz2ykY2wfsNz9+aZa0pzQqMtnkdhre79uJob67UIjNh/X+5lI6zfvdfGHv0Pfb5EYLSHy9AnBCAAAQhAAAIQgAAEIAABCOxBYOgD/B7A6BMCEIAABD5DgP0DR9iagFdgUGNXHGCqydzgDdaltrQKmqwdG7+9Hrr8GweOQz9xxqLcFTB7CoxagsnxnIT6uWwTKYs0c1P8/tKMMzX+RdkXCSxdv976CIzyXjdCBqOpK7w862gPgZHHrr3KxBmLasRCUwKvmv3RO2bvmva2t0a5vQRGtmd9QNKdM6LTsK/dMZPRMDBh/13DO2hzDQJDny8RGK3hErQJAQhAAAIQgAAEIAABCEAAAkckMPQB/ohAsQkCEIDASQiwf5xkog80zDWCkXsKjGqELnGwODclqaDGyoQ6uetwLFhs15i9X9IWGYxy15F4XKskmAptlOYx7R8xgod+3zJL16+3vldg1Gt0Nes416d3XEvtHU1g5BW07HVF2tL5WKN+KtBa8pxr2XNqx7SV79faFZffS2AU5vKjExkL07nOfQbI7Y81LNh/a2hRtheBoc+XCIx6uQHtQAACEIAABCAAAQhAAAIQgMDRCQx9gD86XOyDAAQgcMUE2D+ueHInhmaZDSzoaEHBZx3D7xnQtu7WCEbmsgA5htaliFeYMJfVY64Nq3ebpAcu15ml2ZO2FBh5gYWgdppxo5T5qSQyKAmQvPaNXG709etd/wiM8l7a83m81hVpLTaW1v7Ia9Zre5p1yLu3eNuvyX4zJ3Ton9OOAAAgAElEQVRJ+8tl2fPatFW5vQRG4TNP7rpQey+XaaqGfY4f++9WXkU/cwSGPl8iMMK5IQABCEAAAhCAAAQgAAEIQOAsBIY+wJ9lkhgnBCAAgQMSYP844KSsbNLU1Snebr0ZKaba8woMvPZYuVhgVGNfjyvSaoLAscCmNYg4ksAoHWOwPc22FOY6zMczEwI4BEb5gHTNWqlZH7l2l67f8PwJGblKz4mpdeJpxyN88JTx8F3KxdOHlWkR70y13UNglBOCldZxzp6zCoxyoqIfkvSwJM+VWV6/Cf2E9T+V2SiIQq3dV0t61NFBrzXk6Kq5yJ4Co6kr0OK5r/kcUYIQ5pb9t0SK99ckMPT5EoHRmq5B2xCAAAQgAAEIQAACEIAABCBwJAJDH+CPBBJbIAABCJyMAPvHySY8+sV8KcAfyMSBSG+dOaprBOL3FBjVCjbM1nskvX0mg1QIhlrWoocSmKnA4O9ueEWad7VMZZ8piQjCPD4h6a5Lxqa4TwRGLwqMvGvxSOt3LovXlG8hMHopmRaBUcw9ziq2VGB0k6QHI/NC258j6WOSakSUpWeD99lz9HJptr3c9WdrZ+TL7VnW5wck3SnpyQqIpax0FU2tWnRK9BbbbyIfe8U+bf8/N0c16zD0YW3ZvmYvu9b09om2l4Jg/11KkPo9CAx9vkRg1MMFaAMCEIAABCAAAQhAAAIQgAAERiAw9AF+BMDYCAEIQOBKCbB/XOnEzgzLk/kjrl4bhC4RXUNgVOpz6v3WDEat/XnrWfDyRknfLSkV26SB+OcOLDBKRTAlAVHwtSnxDAKjdoFRLkju9ce43JL1GwfzbY4/chGi5AQPoZ8puz3PMU9mlbSM+ajZ+YlKOEu41HRVI2zIPcdr+mopa6Iiu7bR/q3JynLtAqOSP8es1xQY2Xr6hgb/nvKFVn9s8a0ldbwCIxP0pvxzQrnacYe9zURFX3MZyK2VYi7v+KeeRey/XoKU60Fg6PMlAqMeLkAbEIAABCAAAQhAAAIQgAAEIDACgaEP8CMAxkYIQAACV0qA/eNKJ3ZmWJ7AfFwdgZHPR2oDjnGrFhB8XSZrT+6qkzRIaO2EbAg+S+dL1WQdmWppStgRAp9TwoPS+wiMrktg9FSULSTOrGN+FQfJv1WSCemejxzO8xyrFRiFq6luluTNEBVMOrrAqMezwdNGa0abaxcYediFMr2Fr2s+N1uuw6th0avs1OeYNINRyBgY1rP1nxNA1u73oR/L+mVtP9trYJl22H9XhEvTbgJDny8RGLnnmYIQgAAEIAABCEAAAhCAAAQgMDiBoQ/wg7PHfAhAAAIjE2D/GHn22mz3BObjlhEYlTnnrn6qyd5hQVq7OiUXfEyvO3ntJetLEECEvm+RFGdEmArYT2UxKGU3KFN4ocScwCD4Xi5g6xEmrBko945v73LXtH7DWIypCYzulvSDGcDxvG/Jv0ZsN7rAyOy3V3olYy3vVqFQa71a+0YoP5LAKCeCPSLjWoGRlbfn05QYqFZgZEyCDTWfDWpZsv/WEqP8WgSGPl8iMFrLLWgXAhCAAAQgAAEIQAACEIAABI5GYOgD/NFgYg8EIACBExFg/zjRZF+GOqpAIc4oMMqspVlQQvDvAUmPJ4OYygSRimpMhPRgdP3Q0QRGU4HXkoCg9L7hQmA0dgaj2OWn5tKC8PcnYrkw93a10PsumYxqn2NTzwxPliPP82ZkgVEq4IoFgLWZV0rXHE6x9Kx/zzxcQ5mRBEZb+f3SeZ3y46kMRqX+WgRGHhFtqd/S++y/JUK8vxWBoc+XCIy2chP6gQAEIAABCEAAAhCAAAQgAIG9CQx9gN8bHv1DAAIQODEB9o/zTX5tYP4oGYxyWYKOPntpBhQbwxslfW8kEIrHkGYrCldCxXNm5d8aCTCOJjCaEkqVhAel923cHoGRMXw6I+A6uq947Rt1/abjm8t8EtZBLtNVaKeWwxRfBEYvXkcXGMXX1dnz5QZJJu56z8RzK2Y7l6VszscRGL1IZySBUet8e593a5fbUmBkY+k9tykf9t+1PYb2vQSGPl8iMPJOM+UgAAEIQAACEIAABCAAAQhAYHQCQx/gR4eP/RCAAAQGJsD+MfDkNZpeG5g/isCocbiz1dYO9k11PiVqiAU08TUqwc7HJP3s5Cq1owmM5kRSsTAqZuPN7FASGM1liFrDf/Zo8xrWb2m+p3w65l3LoXYt1s7tVplcWjKnzI0lXlM/MHMllLURmE9dHbfkmkUERi/OUu99qfTcrPX1UP4a5mxrgZGxC8+KWMjXOgdpPfbfXiRpZymBoc+XCIyWTj/1IQABCEAAAhCAAAQgAAEIQGAUAkMf4EeBjJ0QgAAErpAA+8cVTmphSLWBeQRG/X1kLuAbAoS5YH8IPD8i6d6LWUcTGOXEUzm7Y6pz2WzicqVAeXjf2KRX0PWfxX1avIb16xGiTGXiCNRrOUzN1tkzGIXxe8QOsRgjJzLyZJ6amodrEKv0eiKMIjDyZJ3rxWStdtYSGIV2ze67Ltc6xmMI687+NpeprXbc7L+1xCi/FoGhz5cIjNZyC9qFAAQgAAEIQAACEIAABCAAgaMRGPoAfzSY2AMBCEDgRATYP0402Zeh1gbmERit4yNTQqK54HKYizggeSSB0ZTt5nNmu4352QRnTUaWksAox2ed2duv1WtYv95rlebGWsthasZ6CYxiwcBW3rFUmBCeQWavt62wxtI6JRFhiQkCoxcJjSIwMp+fykpXmu+jvN9bYBSvj6lMXzb29MrXd0ai4VY27L+t5Ki3BoGhz5cIjNZwCdqEAAQgAAEIQAACEIAABCAAgSMSGPoAf0Sg2AQBCEDgJATYP04y0dEwawPzUwHlVnK1/bf246nXO5Dr6TOUmboObe56KGP3yiQjwpRAZypgP5U9xpNVxmw3UcKrMsHQqewmc6Kf2uBuSWC0JINKzdztWbZ2/Rxt/dYIUebEjbUcpuash8Ao9uMeQoE5/yqtAa9vtvpFbs2Gv91UuGLNM67wjEmFiN5xXUO53vtSL5+J2das4yPPSe0elO7fr5BkV5fenQwyvuJ0avypyMjKleqx/x7Zm7AtJjD0+RKBEc4MAQhAAAIQgAAEIAABCEAAAmchMPQB/iyTxDghAAEIHJAA+8cBJ2Vlk5Zm2pgLgIWg482Scr/ej99fOxDvwdg7kOvpMy5TI5IItt6RXP+1RGD0jy6BUcte8npJ75mYt9jmGyV9+aXs1HhDNpRg2wOSHkoKtwR25wLlLe3VztcRyo++fueyWaV857Jb1aydqXbi51EpsD8396MJjIK4yHMtWm7cxu0Dku6U9ORFVGQCi1sv/z9XJ167uX57Z8o7wlpttaH3vrSGwOgashfZ/LTuG3H2r3ie57IW5fwhJzKyclOfj9h/W1cV9bYmMPT5EoHR1u5CfxCAAAQgAAEIQAACEIAABCCwF4GhD/B7QaNfCEAAAhAQ+8f5nKAmML+EThy8z7WzJKC/xK647tJA+1I7Qv+eoKTNm73uTTqdCkaHvz+TZBVJ+3ytpI9FbdYIv3JzHOY1BE5NXPR4YnMcVPVezWRNxIHyEvsj+FfJxpb3R16/UyK5OQ5TQoYWDlPBfOu/xg9Te0cSGE09F1p80eq0XEs4tzd4noWtto5Sr7R3LhnHDyzIMhX6DXN+Dc/YVoFR+ixpFesFprFw1NbAI5I+NyPMjeee/XfJSqDu2gSGPl8iMFrbPWgfAhCAAAQgAAEIQAACEIAABI5CYOgD/FEgYgcEIACBExJg/zjfpPe4EqiWWnwdj9XtEeSstSFXvvWaoB59WxtzIpw0kPg2Se+S9HzS+ZTAyMQ4H5R0T5JVxMrb394uKVxDFLIxtARJp65We83FVstwko7lYUlPJFe9eZl6M/gcxce84/KWG3X9Bl//dEYk5x17XK5FYBTqp+KAs4hawvOuRkQ4NzctgrG0vXQ9X4NopcWfc89IywS4xmsJ4yDyNNFoKnZdw9a124xFq7XrIvj/fQUhkHcMZstbJH3IW0ES+28FLIpuSmDo8yUCo019hc4gAAEIQAACEIAABCAAAQhAYEcCQx/gd+RG1xCAAATOToD94+wesN34g4jlSMH8vQVGXvoWeHwuIy6y+nPXSHnbNw73F6448rY1VS6IOm7p1M8a1/4sHeM111+6fq3+qzqKEpYIjGyepgLz1zqHvde4tWdzYPMahIot7FjHL6fW+4q0lnnJ1ektEuxl15J2lgiMrN+7JH3fzNWAS2zrWZf9tydN2vIQGPp8icDIM8WUgQAEIAABCEAAAhCAAAQgAIFrIDD0Af4aJoAxQAACEBiUAPvHoBOH2V0IBIHRtWa76QKpUyMWNLcg5yc6tUcz4xCweb9Nkl2Xl2bgah1Fb8FSqx2j1LNnXXpVYavtLZlWWvs6a70bJX3yQIPvna3nQEP7jFDO1sdSsdyRxpTawv575Nm5TtuGPl8iMLpOp2RUEIAABCAAAQhAAAIQgAAEIPByAkMf4JlQCEAAAhDYjQD7x27o6RgCEIAABCAAAQhAAAIQgMBVERj6fInA6Kp8kcFAAAIQgAAEIAABCEAAAhCAwAyBoQ/wzCwEIAABCOxGgP1jN/R0DAEIQAACEIAABCAAAQhA4KoIDH2+RGB0Vb7IYCAAAQhAAAIQgAAEIAABCEBghsDQB3hmFgIQgAAEdiPA/rEbejqGAAQgAAEIQAACEIAABCBwVQSGPl8iMLoqX2QwEIAABCAAAQhAAAIQgAAEIDBDYOgDPDMLAQhAAAK7EWD/2A09HUMAAhCAAAQgAAEIQAACELgqAkOfLxEYXZUvMhgIQAACEIAABCAAAQhAAAIQmCEw9AGemYUABCAAgd0IsH/shp6OIQABCEAAAhCAAAQgAAEIXBWBoc+XCIyuyhcZDAQgAAEIQAACEIAABCAAAQjMEBj6AM/MQgACEIDAbgTYP3ZDT8cQgAAEIAABCEAAAhCAAASuisDQ50sERlfliwwGAhCAAAQgAAEIQAACEIAABGYIDH2AZ2YhAAEIQGA3Auwfu6GnYwhAAAIQgAAEIAABCEAAAldFYOjzJQKjq/JFBgMBCEAAAhCAAAQgAAEIQAACMwSGPsAzsxCAAAQgsBsB9o/d0NMxBCAAAQhAAAIQgAAEIACBqyIw9PkSgdFV+SKDgQAEIAABCEAAAhCAAAQgAIEZAkMf4JlZCEAAAhDYjQD7x27o6RgCEIAABCAAAQhAAAIQgMBVERj6fInA6Kp8kcFAAAIQgAAEIAABCEAAAhCAwAyBoQ/wzCwEIAABCOxGgP1jN/R0DAEIQAACEIAABCAAAQhA4KoIDH2+RGB0Vb7IYCAAAQhAAAIQgAAEIAABCEBghsDQB3hmFgIQgAAEdiPA/rEbejqGAAQgAAEIQAACEIAABCBwVQSGPl8iMLoqX2QwEIAABCAAAQhAAAIQgAAEIDBDYOgDPDMLAQhAAAK7EWD/2A390B3/Skm/T9Jvk/Ts0CNpM/6nS7rhpGNvI/bSWsbv/ZJul/TbJT3Uo1HaGJrAjZI+OfQItjP+517WzL2SHt+u29V6+iWSvuTyTFitExr+LIFr85+9pvY1kp6U9PxeBtAvBA5MYOjzJQKjA3sWpkEAAhCAAAQgAAEIQAACEIBAVwJDH+C7kqAxCEAAAhCoIcD+UUOLsoGAiQG+XNJbJd16CbKdgY4Fwh+WdPNlsO+UZEH+Xi8Tbb1H0hd1EA7EIh6zr7etS8accrS2EBotITpd1/zg6yV964EFcUHw8KaOfmrixwc7trfO7NS32mNdB97W+94i0fDMM1t++GT7Sf3sL6/Rw3+WWzF2C+HZEkYxt7eaf3/EuZ9bu087y+YI9hLuxuP7gQM8I8b2lvNaP/T5EoHReR2XkUMAAhCAAAQgAAEIQAACEDgbgaEP8GebLMYLAQhA4EAE2D8ONBmDmRKC1K+48qBwGpBNp6lnAC4Otls/S0VBaXvWZg/x0lJXDQHMb5d0FxkgluKcrJ/6bjz34b2PNmSQsvm7rWPgORWcLRWa5NZsb1+LRVGrTaCz4ZaxBUY3dZxHp7mfKZaKNOK6R3hG1Yylpezo/tMy5l51wr62pSh1zl9tXFPPLMv2+DHHXh7KLdn3cz7Vwii2JcxZSzu95pt2xiQw9PkSgdGYTofVEIAABCAAAQhAAAIQgAAEIFBPYOgDfP1wqQEBCEAAAp0IsH90AnnSZkLQrafI5ggoc8Kc1C4L6n9ckv27VAhkbedEEUuFFvE4jhK0j8UkR7HpCD5XssHjk6U27P0QKE5FPd65WCMDSi54v2RN5QRLd1zWa8/rjHKBeM8crFHGO39x31uLRHOZy8yeFoHUGgy3bnN0/5mazy05riF8KYmK4/FZ/99/EWla9qFUMNs6xy1rIu5ryWeHHmKnLX2Avo5JYOjzJQKjYzoVVkEAAhCAAAQgAAEIQAACEIBAfwJDH+D746BFCEAAAhBwEmD/cIK60mIWIHy1pEcbxxf/Yr4lwN3YbddqXuFGS8CvxtA4qFkjrvjFl6uvns10tkemh9KYg001Y0zbNL+9R9LbD3ztV4lD7fs1Qe+5tkNAPvV7r3/nRAVL1n78DOklVAxj846pdi56lT/CNW5BTLBEkDDHYyrzS6+57jUXI7ZzJP/Zk1/r86fmmdq6X4X1VXoWpevkSyU9Vpndz5sZsJRVyWvznnNO38cnMPT5EoHR8R0MCyEAAQhAAAIQgAAEIAABCECgD4GhD/B9ENAKBCAAAQg0EGD/aIB2RVWWCoxCgO6WDtekWXDsdY1XZpmg4JUTdWuCiGFq18iKUHKbWGhR038cmEzrHU1gFAKXS8QF6TUwrcHl0nwc+f1SALgUaF6SuaaHQCxmG2fL6DGXLRmybpT0yR0m/AgCkfj5uGRdGr7Ss7bH/O4wTYft8gj+syWcWBQZC3Zq1u9URqF074x9uWY/TnmUntWh/NK9usbeVMyUip+8Nm859/Q1HoGhz5cIjMZzOCyGAAQgAAEIQAACEIAABCAAgTYCQx/g24ZMLQhAAAIQ6ECA/aMDxIGbaL2+Y80htwS5p7JkTNnZ0seaY7a2gzDC/vetkp50dphmoonHtjRo6TTBVWyt63TWyrziGtROhUoB4JLAaMovLEh9m6QHJjJnhDl8RpL1kcuaVYOkNWvXVB81QfbQRvzsqBHAvObCyLtOczb3FojY+N8t6Tsrnh9mV7wPeMQUpaxv8Zo80jOoxjfXLntN/rM2q1S4VrNOW21reZbk+io9q61OEHza/259rtaIRtP1+2FJd0v61GUAHptbuVLvPASGPl8iMDqPozJSCEAAAhCAAAQgAAEIQAACZycw9AH+7JPH+CEAAQjsSID9Y0f4B+i6FCjey8RaAVBJULHXOGr6bc3uMxfAP0pwvzU7U8ovzV5k75uYwYKjP1gDe/CypQDw3HoIIqFHJN2bcIiFJumVQHPZylqD8a0+PzV9tULDXDsegY3Ve7OkH6kU8qT99RQYLRFhxOuq9SqoqTk5yjPoaEv+mvxnTbaxMLW3b87Z3fpMS9ssPautfOnKMg9fbxuea209Nntsosy5CQx9vkRgdG7nZfQQgAAEIAABCEAAAhCAAATORGDoA/yZJoqxQgACEDgYAfaPg03IhuaEwN0dkh7fsN9cV0uD0NcgMGoZQ+mKuqVce7hFzyw1c9fB9bB1lDZKAeApXwpzYeO8K8lSlLveKg7oW5sm5Mpl10qzU3kEgnF/uYwk9v4NFVmSWrMrxSLLGrHaUcWZsQ/XZHqZelYsvRLvCM+gI67ra/OfNRiH55jnedK7/y0FRmGcNes1Hm/pWRqX9TwnS/tLb9a0d50Ehj5fIjC6TqdkVBCAAAQgAAEIQAACEIAABCDwcgJDH+CZUAhAAAIQ2I0A+8du6HftuCRMmTIuFnj0upoq/KL+6YzowQupRZzjbXurci2B/NLVKnsH93uKi2IRy7cv8JWt5nPNfkoB4Kn1YH+3K9By1/DE2YvSQHdJjBj8LAgBnnOIg0J/UxmD4vkuBd49WTly81HTR1zf+nuvpHdUCKBy/ffMYJTLEnajpE9KyonHWvyzZd3t/QxqGefadUbzn7V5pO3XXPe1lm21AqOpDEKlZ3Xo56YF16OF59gTjn3R88wp2bwWc9q9LgJDny8RGF2XMzIaCEAAAhCAAAQgAAEIQAACEJgmMPQBnomFAAQgAIHdCLB/7IZ+145D0LcmYJwLUvfILGC2WEArJ3rwQhpdYFTKQJBmWQlZZEqBwD2D+z3FRXFbPXzO61dHLVea99x6sCD0PZLenhHFxOKiVPAT2H9U0kMZIMHHagSHHlFhet3Z3Ly3+nnrc2NOqFXjM55gf2ivNA+hLY9gq8bGtGxJ7JWWb52bJTYeve6I/rMV07X8JTxzLFtjejVkbmw1AqP4+Wltxc+q0rM6iIPum3i+eriX1n76DLld0tw6Ltmc2vSVkr5nodjSM07KjEVg6PMlAqOxnA1rIQABCEAAAhCAAAQgAAEIQKCdwNAH+PZhUxMCEIAABBYSYP9YCHDA6rFYpSZYHIJONUICwzN31ZEF1z4g6U5JTy5g2SoUWNDlS6q+WdJjyZVTNW2HIKPVyV1BlV6nE0QEpcCiN1hr7VgGqV5X5dUEZz2cYrFJjc962h6xTCkAnK6Hf0PSw5JuLgw2J07xXuVUMy9z162FZ8b7JVkgPLxMDPmHJf1oMobYN2rEZ61ZUnLiqPSKODPRY4tXYJSKO9NncHj/007xxJY+730GbWnTnn3hPy/Qt2eYZe0JosWpDEA95yoVAvVsO20riLdfK+ljkqbE3GbT/RP7vse+UhbDuI3SvhHKestZefZmzyyds8zQ50sERud0WkYNAQhAAAIQgAAEIAABCEDgjASGPsCfccIYMwQgAIGDEGD/OMhEbGRGLBaYynSRMyV3/Y7H5Djw/s4k+G1B8XdL+s6F4qI4yFWTkcljv6dMCLDVCq+8gb85sU6Yzylxhye4Hwdd0znyjD8t03rt1FRfcXs1Ptti+yh1vIHysB5sXKlgJwhgXn0JgE/Nfa4vmwfLWBHarBEXla5bM1vnMirFcxQLdN53sccrsvGKe+L+PMK5nCBr6rnksWFqruPnTa+MOGv4v+cZtEa/R2wT/3lxVlJRXo+9p+ece+bK019JrGPr45WOq82m+qoRZnnXYsnmYEvu2XS0efTMEWXWITD0+RKB0TpOQasQgAAEIAABCEAAAhCAAAQgcDwCQx/gj4cTiyAAAQichgD7x2mmunmguavRWhtbSwCUXqfUat/Seq0iozmhwVSg05O5oBRQzGVeWTJHaZarL5P0HkmtwqBY2Ebg8kXvrBUYPX/JNHFbchVhmP9HZjLfTAmCSuK23FryZNqJ/X3OF3OBdW82kDCmZyqvZgxj9mQnStdWbixz6z59pk2xsDXyXknvOOgVRaVnUOwnS8UWS5/fa9fHf14kHD/bw19rhIprz9UWAqPAwK5sa8keWGNjjvdaDFv3+7Xsod19CAx9vkRgtI/T0CsEIAABCEAAAhCAAAQgAAEIbE9g6AP89rjoEQIQgAAELgTYP3CFEoEQFG0ReKRCiCXilTk7jyIw+rCkuyV9qgQ1ej8OEoYAa074EzdpQqZ3XTJAla69qjDls0VbAoRT19S1ZjTyCk1axjd6nVKGidxc2DwY009cBh8CzhbYtgC3vazd12fERukVgOkVZx7hkLVv9V5XyNbhuYoxlJm60m0uI0hNUD72k6VXqoXxPxs1mgqMUjFnyzrs6ds25ucWXP1otngFRnHmp1ahZs+x927rjP4zx3Bv8Wi61tLPJnPPifi9kthw7llt75nf23Mgfi54fS/9fDVnS+k61bjP0v7itY9y5yYw9PkSgdG5nZfRQwACEIAABCAAAQhAAAIQOBOBoQ/wZ5ooxgoBCEDgYATYPw42IQczx3OFz5TJrdeqtSCYEre0tFVbxxNA75EFKg26hzHPZX3w2FY73rR8PM9TtsRlvCKzmmwfS8cwWv1SALi0HqYEQW+Q9NYLjLsmhCVTWYLCHD89ISAygdPbLsK4t0h6sAB9ypdKfp8TTsVdBb/y+uGavrHk+bqmXdZ2EAba/771co1lSfjY26YjZbTpPbYe7R3Zf0rj8+wbpTaWvp9eZxj7W0mIOFc3tmvuWW1tPCXpoYaBpJ8p5kR5nmyHXpsbTKXKSQkMfb5EYHRSr2XYEIAABCAAAQhAAAIQgAAETkhg6AP8CeeLIUMAAhA4CgH2j6PMxPHsiLMClX6ln7N+SeajWholQUVtezXlvSIeT3A+F1Cfynxh/Vrwci77gde2mvHGZWvEGnFAtJShJLRbKtdq9+j1lgiMStmGgp8+kREKla4gy11bFliX/N+y9djLhEe5zD3BbiszJX4KfU1lOArPiS39Kr2aKM4Et7VAJBVF1KyDMCfe6/lq2p4q25I1r0e/R2rjSP7Tk8uRBEZzz5vbJ55H3s83U89qG/8HJd1zEe/Vsk3X4Vy2s7mMb7l+S/tLra2UPyeBoc+XCIzO6bSMGgIQgAAEIAABCEAAAhCAwBkJDH2AP+OEMWYIQAACByHA/nGQiTiYGWng2yNmiYewteBnz4BYjYgnlI2FRKWrS4Iw45lITFTKFhPmosa2GhcMNtcKz+Kg8pTIYw8RiHfs6TVj3nq9y5X8fW79zWXNSAUoscBj7jqfVARh480FvOdEi8HPH8lc0WbtveaSUelJJ8x0XcUB+V6ZcWoyk+X6zAmM5q57XCqMqrE3xdya8WmtZ5DTDV5S7CjrNxhVMx9H8J8W5lN1eguMjOUNlVeNzfmmN4NRSQQ39ayeuo7SwzjYdpMkyxg3JYKytryfFeJ+S/uLx8Y1yhxt/a4xxmtqc+jzJQKja3JFxgIBCEAAAhCAAAQgAAEIQAACcwSGPsAztRCAAAQgsBsB9o/d0B+247eV8OwAACAASURBVKmgm1dk1Co+WQJkz4BYTQA9vibqeUkhUHhLdA1RyiE3tvC3klCixjYv/zmhiaeNWOiRCpSOnrkoFeDUCqw8fDxlSv4+JTAy+z9y6eBjmY7CeD5H0sOSgqjt1ZJy5eMmQt1QNidICf7+gKTHo8o12Yk8fEKZXMae0pqpad/KTmX0KQkPrG5OYHSjpE9GRsxlDGoV/dSOcUn5NZ5BrfYcZf3G9p/Vf3oLjFqyge0pMArr3/6tvSIt3v9fL+k9E4LO0MfdM58vcmuptL+0rr+l9Y64fpeO6ZrrD32+RGB0za7J2CAAAQhAAAIQgAAEIAABCEAgJjD0AZ6phAAEIACB3Qiwf+yG/nAdT13FFRtqAZ63zgSr9hAXmX17BsSWBNA92QWmspzcVrgezbgssW1NB40DhUHwEf62l2jHO95c1pGtbS75e05gNCdUScUwsfDtyyV99SVLRsool1En+LSVnbu+L32ulK77885PWi7na61t5erF2US84w3ttIgi0qvm5q5G6jnO1raO9gw6wvqNWZ7Vf3oKjNJnm/d5HPvm9ydXltVmMJoS/Xqe1a+ayNqWW3OBmwk07y3s8eFZcV+liKlkc+uzoEe9o63fHmO61jaGPl8iMLpWt2RcEIAABCAAAQhAAAIQgAAEIJASGPoAz3RCAAIQgMBuBNg/dkN/qI5rAkpzGY7sl/Te4F5PADX29+zX2loSQA92T4kEckHONMA4N54ltvXmFLcXiyS+VtKbLv/t4Tst45y62mgrsUfJ33MCo/Qas5Kt1kYIfMcB/FK9wOajzqC2tX1/RrTYcuVROpc5UVXvDEbWp/mzZW56tNKZWgRGlV3sXvyIz6C91286KUf3n5qr3HZ3uIsBqfgxFebN2WmCy/dJen90/dgPXbK63ewYYHq1pGV/m8s2ZmvEXiYYKr2s7Csl3XW5MnJufdW0G/db2l9KNq79/tHW79rjHbX9oc+XCIxGdTvshgAEIAABCEAAAhCAAAQgAIFaAkMf4GsHS3kIQAACEOhGgP2jG8ohG4oDNTWB9xAYtyDeHReRjYlE9hKITF0JtcWkLAmglzJC5bJKTQkycmNdYtsW7OKgr+dKqS1s8vaRCnZCvZIAx9v+XLlSAHjuirQ4OO21ZepqM2/9qXKBoQXW4yvTrLz3GsCpttOMWPE1b7nMS61jsX6ecoqpWvuYW9s1z+3a/lMxQ219K3/UZ9Ce6zfmOIr/1Ah0WvxkjTrpszg8F0t92fMhztwW2vHWt/bDuiw9q61s8EW7OnLuurTc3j+1vqysZTkMQqTSmOP3PTbXtLdG2aOs3zXGdi1tDn2+RGB0LW7IOCAAAQhAAAIQgAAEIAABCECgRGDoA3xpcLwPAQhAAAKrEWD/WA3t4Rtemj0jDfDsKRAZUWDkuR4tBHWfia6bqslKcNTgvi2O+OqqLUQ5ayzIXIacLUR2c9edxeNMs2Z83uXNT60Bo7JNT6ajFpHRnGgtfWb1mKs9gvHp/HtFRiVBYzyF8fpcIsg68jNor/Ubcx7JfyqX+Gzxnlektdo155u1V6RN2eCdX/sMc/fM9bNTYsypMdwo6ZONYLw2NzbfrdoR1m+3wVxhQ0OfLxEYXaFHMiQIQAACEIAABCAAAQhAAAIQyBIY+gDPnEIAAhCAwG4E2D92Q79rx/H1Ry2GTF1RMXcNSEs/3jojCow84olUBGbiiQ9IulPSkw44Rwzux4HlHgKPgMFY2WsuA4QDWXWRWIgRKnsFH9WdXSqUAsAt62FOfBPes+6t7WdbDY/qeYRy4Tlzy0zgPTQZP5NKgphcJpLWOfOKvTogm2zC+9ydyvrhsa11rR7xGRSPd4/1G/c/kv94/MRbBoHRS0mVBMdTma7WWF+l/SU3xx7BqNc3asrtvX5rbD1b2aHPlwiMzuaujBcCEIAABCAAAQhAAAIQgMB5CQx9gD/vtDFyCEAAArsTYP/YfQqGMyAOiIasRTnBUWvAvgVIi6CipZ9cndZMPKXrh3LX19UKwzzBRxMt2fVRj/YCMtNOLOzombUo55MbDOczXeREGz3HlhtHKQDcsh7m1nD6XknAU2Jv9r3OeX1Paaypbd7nzpRI0myvmb+SfVMslggsRrpa0PMMKvnLmu/vsX7j8ZzVf5b4fy9/CL6Zy764dQYjG1OwJ32GmS03TAg711hfLT4Zfw7aMpvl3uu3ly9eYztDny8RGF2jSzImCEAAAhCAAAQgAAEIQAACEMgRGPoAz5RCAAIQgMBuBNg/dkM/XMdxUHsqm0UuaL9UjOABlctI4qnXu4x3rCEo9sBMxp3c9Wi1156Ugo9xcM6bBaWFWew7LfVr69QIRGrbzpWPOXp9YEm/pQDwlMAoXifpGp4LqKfr+j5J/3UU8A72eLhb2dsc4qKcz8SB95qMRXOs57L6eNZEaS6m+l4isAhsrO1bndnMlvjbVN03S/qRQv+lZ1Bo25PRao0xWJtbr994HGf1nyX+38MP4ufHEoFR6RlRM7+hbI1AZ2p9la5cm2NYY7O1k/v81ZrxrGVu91y/Lfaepc7Q50sERmdxU8YJAQhAAAIQgAAEIAABCEAAAkMf4Jk+CEAAAhDYjQD7x27oh+k4zg5TI57IXV1hg/ZmGKkBlF4lVlN3j7LG1PjMXTc1Nyar+xFJjxeMnwvu58RgvYOCS65kap2XUsC3td0j1SsFgKcERul1TDErr8AoJyJKxUBTQiMr9zZJ75L0fAR0yk/C8+aXSXpQktn7+yX9MUlvklQTiPfMn62Xt1aKdkpzMdXvEoHFUQRGHkGER2AU++UZ1m/sE2f1nyX+71nLpTLx8y7nc97nYclfa+a35SrKqfU1l6GtxKbX+72fz73sop1tCAx9vkRgtI2T0AsEIAABCEAAAhCAAAQgAAEI7E9g6AP8/viwAAIQgMBpCbB/nHbqZweeBqeWCE9SUUPacSlA55mhkQRGge1HZ7IX5a5HizmsKdzpMR9T9q0VcPQIHTx+NEqZUtC6JDDKrWdvQH1OYGT8pjLqeLNY5USMcTavey9Zc569TJaN9WmH2G5qbr0Zlebqf+wifrorEU7N+dMSgcVRBEbeOa1dV55MWLVtHrV8aS1P2T26/yyxv9dc2rPDsqnlhL6lK9LiumaPjedHM4bVzG9p38+N2yPgq+VVY3Nt25Q/D4Ghz5cIjM7jqIwUAhCAAAQgAAEIQAACEIDA2QkMfYA/++QxfghAAAI7EmD/2BH+AbtOsw71DvTWXGVWI3RZI8i21vSkgqs5wcYzhSxHJRu35pIKi8LY1haAITB6qSccUWBkFk5lNSut9eBXr8gImMJYa7KrBVqxQKalvrVTElCW1uiS91tsNl72esjRcRA82FWOuWxpgd8Tjivv5rqLGa4lQnQMd5cio/lPL0hHEBjNjaUkMAp1S+VqxTq1e3Ztec/81drsaZMy5yMw9PkSgdH5HJYRQwACEIAABCAAAQhAAAIQOCuBoQ/wZ500xg0BCEDgAATYPw4wCTubkBMV/ZCkhyXdsSAzSDqs0E+4Im0qsBqC5lb/1ZIedfBZI8jm6HZxkVhwFQuNeo2nVzulgaZzmV6Dh8CoRLDu/VIAeKnAKJ2/UhDdm1EniAos41BNth+jY2N+vSTLYBS/akSLJcotgsrRBCKtvHLCn94Co7OJi4JfWwasPV4tArVedu4hMNri2rBULFl6Vk99TvI+i9bY42tt7uUTtHNdBIY+XyIwui5nZDQQgAAEIAABCEAAAhCAAAQgME1g6AM8EwsBCEAAArsRYP/YDf1uHafX2uSuS1rr6psw6FTAYH+3Pj8g6U5JT1bQablWpKL51YvG9lvA10RdFjTMZWupNWaN4GOwIc1WNHeNHgKj2pmbL18KALcIjOYC/r0ERjYqbwYdG6O9cplzYjpLfKuHyKE0F1MzuaRvr6Ar13erwGhun+iVwejMAqNSFq90Lvfyn15PsiX2L7Fh7c82Zlv8+ab2+VC7Z9eW97CrtdnTJmXOR2Do8yUCo/M5LCOGAAQgAAEIQAACEIAABCBwVgJDH+DPOmmMGwIQgMABCLB/HGASNjIhBJbnhCDBlDWDcNb/N0j6RKdxz12f1KmLTZpJM6H0CLb3Dj7WiIpiaEtEIB74XJH2AqVUPDKVTSP3DNhKYOSZTyvzVZK+RlJJvLLEt3qIHFqD8Uv67iEw8ghawvNj6llEBiOvN0+XG81/lo/4hRaW+H8vG+baKYkqvTbUzG9Ln733eBtXjc1eDpQ7H4Ghz5cIjM7nsIwYAhCAAAQgAAEIQAACEIDAWQkMfYA/66QxbghAAAIHIMD+cYBJOKAJSwLYueGsGUwMtj5zEVg8e0CeXpNSAU8u05O3LSvXM/gYhBzeq1tiO5eIQDzjPbPA6B9JujuCZMKRj0uyf2sERnNrvhT4XvK8sLrWfk5w6FnbS3yrx3NpKltUyW+X9L2Ed429CIxKs7j8/Zr5iHvby3+Wj/iFFpbY38uGuXZKzzyvDTVinVjY7d37e+7xYUw1Nns5UO58BIY+XyIwOp/DMmIIQAACEIAABCAAAQhAAAJnJTD0Af6sk8a4IQABCByAAPvHASbhgCYsCWDnhrNmMPGagmEhWBgzbBH0hPprBB9b3HWJCMTT31kERnHQO+USi4mmRAtzWcwCw1x2o1Kwfcnz4g2S7pP0iKR7M5NdEmAs8a0ez6WwxjwZgeLhLel7Ce8Sz9hGBEaep8+yMqP5z7LRvlh7if/3smGundIzz2tDzeeTsDbtqtRbnVfFrrHH19js5UC58xEY+nyJwOh8DsuIIQABCEAAAhCAAAQgAAEInJXA0Af4s04a44YABCBwAALsHweYhAOasCSAnRvOmsHEJQKDI6GPrxt6h6T3Srr9YmDrdWlrBB9bmK09R2cQGOXEZzYXOd8oCYzm5jAnlJkTNuXaymXfsDZuk/SApOeTSnOZiuK+58baskZ6PJf2FIjcLCllbWOyZ4c9Q3LZ3BAYtTzB1qszmv/0ItFj7fWyJdfOWgIj6+uNkh5NOo2vt6wRK66xxyMwWtOzztP20OdLBEbncVRGCgEIQAACEIAABCAAAQhA4OwEhj7An33yGD8EIACBHQmwf+wI/8BdjyQwCgE275UiR8Qegpm3JJkLYlFJi4BijeBjCz8ERi3UXlonFfnM+fuUiCQEjuesyWXMqhUY5dr4vEumon8o6a6MyGhO+BLszmX2WOJbPUQOU8Kv5TPuayH1A3t2v03SuzKMrUUERj6uW5UazX96cemx9nrZkmunVWBk8/kRSY9fGk3FOvZnExh974zxNZ9l1tjjERit6VnnaXvo8yUCo/M4KiOFAAQgAAEIQAACEIAABCBwdgJDH+DPPnmMHwIQgMCOBNg/doR/4K5HERiFIKWhtMB5LmPHgTF/1rQQ9E+FGTWiktw41wg+tvBcIgLx9HeGDEbGwdblPZLeXvD1GhFJaPfhC+jc1TytwfZ07sJ6fTojMprLVBS/lwbfl/hWD5FDq+8t6Ts8n3MZjMweyxSVE3GF5+SDkjxZUrgizfP0WVZmNP9ZNtoXay/x/142zLXjeeblBJsmBP5uSZ+8NF4S66Rt1IiLrIs19viSzVvwp4/xCQx9vkRgNL4DMgIIQAACEIAABCAAAQhAAAIQ8BEY+gDvGyKlIAABCEBgBQLsHytAvYImRxEYtQZnjzRFpWBeHOj0iALisa0RfGxht0QE4unvGvzAM04rc2MUvJ6qUyswKl3T5Am2e+2fEtNZ/blMRfbe/UmGL6uzxLf2FDks6XtOqGU8XofAyOuOw5bby396AVtify8b5tpJn3lW1oR56SuXVS0uU9rfraw9f+11b8PA1tjjPTY3mEqVkxEY+nyJwOhk3spwIQABCEAAAhCAAAQgAAEInJjA0Af4E88bQ4cABCCwNwH2j71n4Jj9jyIwsuDaWzOig2NSfblVgfMzhQxModwTM8KB3Jhrg49vkPTxFTJBLRGBeObyTAIjD48agdFcNpzQV0+BURAWvCKzbmPRgfdKwCW+tafIYa2+bc2/EoGRZ5kMXWYv/+kFbS37l9gXPwun2ikJitJ6a4t1avd4D5+1bfbYQJnxCQx9vkRgNL4DMgIIQAACEIAABCAAAQhAAAIQ8BEY+gDvGyKlIAABCEBgBQLsHytAvYImRxAYBRsfafzl/97TNCe0yNlmQb+bJD1UYXhN8DG+qqX2mpaSSaWrlkr1S++vaXup7yO+7xUYzV1LFo+rp8DI2p3zh1rBUG35eFx7ihzW6DvMk41xiyvSegkRQjs/MPhVl1s+C/byn15jXMP+km3huVMqF79fmzUwbbvXGpmyuWaP9457bZu9dlBubAJDny8RGI3tfFgPAQhAAAIQgAAEIAABCEAAAn4CQx/g/cOkJAQgAAEIdCbA/tEZ6JU0N4LAaOTsRbXiola38gYfc5kbfnulmGnOxpbAbuuYrZ43+82SPo5c1yswCvNSEnb0FhjNCUpsbXxQ0j2SnnRA7iUwqs1M4jBttkhLtqZSn4GFlZua07hMqb34/dyaioV9NW2VyvYWOJb6G/H9vfzHwyp+XnjKbzXfMbOcXWs8A7zPYg+nXBnvHl/TPgKjGlqUnSIw9PkSgRGODQEIQAACEIAABCAAAQhAAAJnITD0Af4sk8Q4IQABCByQAPvHASflACZ5rgppNbMkZvC0GwJgPUUwnn57lKkVb60VxPeMpZdQJwRBl2aD8NhsZSyQ/Jyk570VrqxciXcsAPDMSW+BUU+BXatgJjflvfzd605rC+9yz8dWXrnndmtbJT4enyy1cYb39/CfVq5T+1iPzwM1NgWf3eqzQ+lZXGN7ruwa2QEDo63nZikL6h+LwNDnSwRGx3ImrIEABCAAAQhAAAIQgAAEIACB9QgMfYBfDwstQwACEIBAgQD7By6SI7CmwMj6WxLcC+KExwe8Gq31KqBQb6tMD71XxdpB1t72jt7eXGaieG1712Gc+cNbp8TQbDS/tmD2s6XCM+8vyWC0oNtuVdcSiUzNU8+MKj3b6gb0ZA1t7T9L8ab2br2n2bPsvZLesfC54+Ww9t63RvthXa+R0cnLjXLjExj6fInAaHwHZAQQgAAEIAABCEAAAhCAAAQg4CMw9AHeN0RKQQACEIDACgTYP1aAegVN1mbZ2WrIIZPKpwcUFwWmjwxo+9L5tXl7o6RHlzZEfReBnMBoyZVKawiMXANxFBpdYOQYYtciJuq6X9Ktzivo5jrnKqWuU3OKxsI+eF/HKziPDG4NAVA8Xu81lzWMEBjV0KLsFIGhz5cIjHBsCEAAAhCAAAQgAAEIQAACEDgLgaEP8GeZJMYJAQhA4IAE2D8OOCkHMelGSZ88iC1mxtkCkwdCjymDEchlvLKgsb0eGmwsmAsBCEBgZAJrXtkZBEY9M0GFz1p3SLJMkbwg0EJg6PMlAqOWKacOBCAAAQhAAAIQgAAEIAABCIxIYOgD/IjAsRkCEIDAlRBg/7iSiWQYEIAABCAAAQhAAAIQgAAEdiYw9PkSgdHO3kP3EIAABCAAAQhAAAIQgAAEILAZgaEP8JtRoiMIQAACEEgJsH/gE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nANBH66pDdKerRxMDdK+mRl3Z8r6TlJz1fWo3iZgLF9i6QPlYtS4goInG392njfL+l2Sb9d0kNXMIcMAQK/8oLgcVDsSuCXSLJnzCd2tYLOz05g6PMlAqOzuy/jhwAEIAABCEAAAhCAAAQgcB4CQx/gzzNNjBQCEIDA4QiwfxxuSk5rkAXELDDWGhT7fZLeE9F7p6R7HTStz4clPSHprgrBkAVTP3Zp39vXnDnW3k0biw1MyPNBSfdIetLByoqYna93sG1pO5gQCzDC33owdg6RYg0Ezr5+a5CFZ87NUaWjCY1s/Zrw6enK56KHQ/ysPtq4Pfb3KmMcPiKpRpBjz1+r99skPRsZYj71NknvqtjDrHqYZ9sra+zIMTCbHry88e0r+M0cd3v+fL2kb0249JqrkdoJc/qmjnNhPvfKjed0JObY+nICQ58vERjh0hCAAAQgAAEIQAACEIAABCBwFgJDH+DPMkmMEwIQgMABCbB/HHBSTmpSCDq3BiZTgdEPS7rVKZwJgpZbKurEwVSbsla7w3RvGXRfInCIhVVeV60VEeQERj+QCap7+6fc+gTOvn5rCIdnx9JnRk2fNWXTZ5vV/aKFApRU9BDbU/OsrhnH0cume1atvfGc5J7pte0tFXGm49nymR33vdRXa7kdrXy8f/Z4xqT78VnX69Hm+ej2DH2+RGB0dPfCPghAAAIQgAAEIAABCEAAAhDoRWDoA3wvCLQDAQhAAALVBNg/qpENXSEn3DjigFqCYiHA2BokDQHaZxxCljhY3tpfzD03L7WinNI8eoLZnrG0CIxq57P2Cikb21MbZ38q8V7jfdbvNNU912/NXMdCkCMJIUq+1SIWqXlWtLRfw/2IZT3P5Dm74+d1D4FR7XM6ti3eE+O9K4xxzfnNcey9fx7Jf0wA+KqZLILxWp57xnizEuXEgZ7PCkdihi3bExj6fInAaHuHoUcIQAACEIAABCAAAQhAAAIQ2IfA0Af4fZDRKwQgAAEISGL/OJ8bWCDSAlCtV5HFxEIAeUlg0trzZNQxm2+T9MDEFTBzAiMLyN3tyE7kzSwSxt0raBra82QG8FwF4wnse/rKrQ7v2MN8tAR6awRGcXB5qR+O8DRg/U7P0l7rt8Zvlgohw/PSrjV8+8LroOZERS3iJ49gpqXdGr4jla19Rs4JR2oEdjGjHv4Y7+H2v+PMgXOZq9acq15785o2tradyzDW2pbVK30WCL6Vzu2SPql7/QSGPl8iMLp+B2WEEIAABCAAAQhAAAIQgAAEIPACgaEP8EwiBCAAAQjsRoD9Yzf0V9FxL4GRJ8hpwdWvlvQzJ365P9eGV4QylYUhnixvdoCaCa4NNHsC+aH/3qKbrQVGNRyt7DUHlmtZlMqzfqXHS5A6vu9dO3NdpoINr2DHm+HG057n+dMiLOyIeoimap/7RxYYBd+uzWwT/PkVMwJgr3BwiEnvYOTWAqNe+0SHodPEQASGPl8iMBrI0zAVAhCAAAQgAAEIQAACEIAABBYRGPoAv2jkVIYABCAAgSUE2D+W0LvOuiEQfYfKwfcegaeawGQIRt6bsW1KYJRm6fjwJZvRpyamrxTMrLHX4yFhTFbW+n7WUckjyHI001TEK5KoDZ7HxtRkMGoaxBVXYv1KD0qaEtb1Xr9eV/IKfLzthXKl7COe9mLR0pzAKIzhCUl3TWSS8/SXlrHnnmWn8z7/Wvo4Yp3aZ+RRBUZLRLcIjOo9M3xGmRJzeebDu4+bdbV+Wj8ialwjgaHPlwiMrtElGRMEIAABCEAAAhCAAAQgAAEI5AgMfYBnSiEAAQhAYDcC7B+7oT9sx2mGjLmMMEsFRiFgfZ+kh5xEpoLRU6Kb2qtj5oLoIXBnpvYKsIdgoSdzSECEwMjpLCcsxvqVHpaUE8GssX49LubJjFbbTihvAiO7/vEHPQ1MlPEKjLxd1AqG4oxItRlwvDYdsVytcOOoAqO5PdbG+JEZsXJPgZH19VTFZ4kj+oTHpi0FRsHnbnFcMeuxnTLnITD0+RKB0XkclZFCAAIQgAAEIAABCEAAAhA4O4GhD/BnnzzGDwEIQGBHAuwfO8I/aNdxsLkU7G0RGL3mkvniJyR9UNI9kp6sYDElSpoS3ZSCcbmujcFzmQwd1oe9LINS+rL33loZhAus6raUGwAAIABJREFU7ZqmXJtTWNYQGL1B0scdGZS8mQ+mguc2/zbfz8/MeWsGI6t3g2MMFe42XFHWr7TV+vU4R+zLpedpqb34aqSeV5B5BUZhLA8UstuFcp92PNfSzE49MjKVOB7l/WsRGM3tsZ7r9HrPR+9rQXvbt7S90mea2gxGd0r6gKQ3SUqFzmtlLVvKgPrHJzD0+RKB0fEdDAshAAEIQAACEIAABCAAAQhAoA+BoQ/wfRDQCgQgAAEINBBg/2iAduVVagJKtQKjUN4QtgbIQ/DspuRKnZzoZio7gv29Rdw0NfVpENU7tlKmj9BuGvTrLTCKhQulTEpLBUaejE2tAqNS4PXKl+5nhsf6rZ/l1vVb6qmnuCgW4vQWUHgFRjbeUNZERnNZ58JaLD0LQ7m5THklzqO+Xyswmpun2kx9gdnSvaSU4WYPgdG1idTSa17X9vdYCOldx2vbRPvjERj6fInAaDyHw2IIQAACEIAABCAAAQhAAAIQaCMw9AG+bcjUggAEIACBDgTYPzpAvLImgoDEk22jRmCUZqowbK2B8lxgNhcoDfblgtyxqGaNKSwJdUKw2DIXWQaj9DV31dWaQdtSoL+XwGgN5nGbrb61tl1rt8/67UO4tH5LvfQUF8VtldZnya7c+zUCI6vv8THP3lDbb8vYjlxnyXM89YPc/lo79hafL81zScDU64q0kh21LI5WPv08sKZ9Xyvp2y4dvF+S93o0s/Etkj60pnG0PQyBoc+XCIyG8TMMhQAEIAABCEAAAhCAAAQgAIGFBIY+wC8cO9UhAAEIQKCdAPtHO7trrVnzi/U4I1Erj5agZrAxFpGkgcwQlDe77ipcyTVlu+eqkdZxz123Zm2mAigb6x+W9KOSSkHbWptqsogsFRh56nuyHKVjzAVgW3yrlt3RyrN+X5yRNdfv3Ly3ZuCaarMmw1iLP+aEPlOZ4kL7pew7now6Z884VmJYM5ce3jXtectOZdlL/WRKsIzAyEv6xXKldeN57nn24ZpsePEzZA0RZD0lauxNYOjzJQKjvd2H/iEAAQhAAAIQgAAEIAABCEBgKwJDH+C3gkQ/EIAABCDwMgLsHzhFTCAOTHkywOyVNSDXbyq6sTL3S7pV0pON0+wJ1LU0bYG7eyS9XdKzmQZKAoW1BEY1WatKQcQ4O0cs9PEENlNxlUcoVCOsaZmzEeqwfl86S2ut3zlfiDPJePy25Fdxe6Xrxqbaijnkro9KBUYfl2SZS26PGkzHEuyyIrlnbGjTsrNZlrb0VSNeKDEa/X1j9VyjCLZ17OYTN0zsP942Pb5e2qsQGHlpv1huK4GRd0+dusKtx/Ovng41jkJg6PMlAqOjuBF2QAACEIAABCAAAQhAAAIQgMDaBIY+wK8Nh/YhAAEIQGCSAPsHzhETSK9ZKQW09xYYxYKYOJD5vkuA/IGJ68e8s76GQCG0OWdbSYRTCtp6xxfKlQKWcXstWatiMVJpbNZXbcaW4Lf3SXqodvBXVJ71+9LJXGP9zrlL8O0g4vkySe+RVHqOTrUZC3884j+Pba3ungoKl7DtkV2udRxHrGfr9gOS7lwghq0dVy4LYGsboV5OdFraqxAY1VJ/cX+ceiZ41mZpH54SDdVY6xGp17RH2bEIDH2+RGA0lrNhLQQgAAEIQAACEIAABCAAAQi0Exj6AN8+bGpCAAIQgMBCAuwfCwFeWfX4uhMb2sckzf0KfS+BUQ57HMj8iKSbOohNPIG6WhewwO6rJrJ6WFuhz1tmsi+VgrYtNj0oySNiKAUmS3176nsET2+W9Ngl64fxeKrDfJdsP/r7rN+XztAa63fKB6YEG54sL7k2a7NRLfHNqWxjpTZtzHdPPKdikWCaNcnee92CqytLdo32fg8xx5IxtwhB0ispc5mxzKbSXoXAqH7m0gx/9S28WGMqE2F4bj0y81kltFKa4yX2UXdcAkOfLxEYjet4WA4BCEAAAhCAAAQgAAEIQAACdQSGPsDXDZXSEIAABCDQkQD7R0eYgzeVu7KmdEXGUQVG8ZU8S66C6S1QsGDq10iyDEvPX/xlKiPQXNaT3gE9j6Cnl3v3EBi1ijZ6jeGI7bB+Xz4rvddvbt7T68XsSrD0FZfxijnCGi9dRbjUF1NxS69rjeLnml21ZkKFcB3kjZI+udTwK6q/t8CoxcdSkcvUflXaqxAY1Tty6XOZ57kX1ueUqDj04XkelOa4foTUuAYCQ58vERhdgwsyBghAAAIQgAAEIAABCEAAAhDwEBj6AO8ZIGUgAAEIQGAVAuwfq2AdrtG5gFQINOUyFIwgMFoS/PIE6momO84UktYzvndcMj48XcjusWRMOXtHEhjlBFle0UbNXI1UlvWbn63e6zftJaxDj//Ftkxlewnth3ZL5Xr4aHqtXklQYIIQ++9HC51794bA5dOOTCk9xnvENlr9NMzd/8/emUD/N9Xr/1mN/nQ1/BukUXX9yb2IRK1opNJsiO5Nk6SkAWnSKpkakAaplFJoMkTdJs1FkURKSZFIGkiTuVr/9WTva9u/M+y9zz7DPufZa32Xn+93j6+9zzmfffbzed4c03YR4dXc9lLC91lRkBXTNYUBbHrm9TEXIddiH+1Oqc7U9WTHYOe37XMI83ddS1Pipr7kJVD0/lICo7yLQbWJgAiIgAiIgAiIgAiIgAiIgAhMl0DRG/jpYlXPREAERGD2BPT8mP0UBw2wTWDiH0Lbb72HHiIHdaIlU53TT0zdsU4NoQd1bfxsH6ucKtwDfdazAwD+17p9VI2vz0PblAPnpjngWJiOMf91HYzoNPUeAOvFTKLJGzuXCU2sUITXAefw7ByVZayjbf3p+m0O9djGz58qmz92DbpORnXioSZBZ8Yl879V+ffVtjCJIY4zrDz02eA64fQtDpnq9Rv6nPHnP4fAqE1QVvf84fxy7ujIFyIwaltXXdd2myNP1/pZfirrh9wp/qlyS2M/Q9cTx7MjgDc6jor22uVzOUS0FuLgloO96iiPQNH7SwmMyltw6rEIiIAIiIAIiIAIiIAIiIAIiEAagaI38GlDVikREAEREIEMBPT8yACx8CpCD4I5TD8sij/02AN3e2j3yQqRSVVdOYQ1VkATctgfclDnM2ljQN5Vh3d1v69aXjk41C3buv6vbxwybGi3kGVfJR7YAMApAGw7a5n/d+vjeuDhZt+H0iFjcPP43NvmOrb+lPy6foE6sU5f1y/XQZsIsG4uXUGPv36GdC6y/au7l9QJT9z7Zsp6bSuTW+A49euX/QtZp1XcxhAY2TbptkeBi10/bfPGMW4B4KS2BRD5d1/AGlk8KvtU7v9tIsSQ9eRfx/Z6j3UUU7jSqCW0qMxF7y8lMFrUWtVgRUAEeiRwBwB3BHAn58f9/9sBuA2AW5v/8t91P015btnjGFS1CIhANYF/ALi+5ueGhr/ZMjbPXwFcCeCPzo/7/3/WBIiACIiACPROoOgNfO901IAIiIAIiEAdAT0/lr02YsQJLqk+D5lTwwKlhA3znV1yrYa2w9Z7AbjEaczypKNPnSuB27eUsXYdWw5WdCg5HsDJjsCoyqnJHqD27WiSwqTKhWosoZGuX6BKnJgyr26Ztuu3a/2uUMEe7NvfDbmWqu7j7M+jjStNlcAv1LEkdG26IsQUN53YuZjS9Wv7HiIIqRrn0AKjKvFJqMCI/edc7xnojBMyr65Ybygx6hTWT5vQO4Sdn8d1pYwRUKauwZQ+qkxZBIreX0pgVNZiU29FQASGIXArAPcGwBcZ/HFFQ/y3Kxyy/5bwZ5i5USsiMGcCFDJRfNQkQuLffw3gYvPz9zkD0dhEQAREoAcCRW/ge+ChKkVABERABMII6PkRxmmOuUIPgGPGnkN4lHpQ2IfoJvXgN4YZ87LvTBQYhaQ+xtrWLlms7IRuc0Odxbi5hJRLDUHVNoZcf686ZGbdfQtT3P7r+m2fzaGu3/ae3DyHK9bbHcDjzM+Q4iL2qCrsJEU+PwBwCICdK4SAfQmMUu/7seyZfwrXr9vv1HWaKu5IbY/35U0B7OaE1IoVGB2dMmGBZYa6/469ftpCOobMb9V1bH93lAlpGvK5JOR5Hjh9yjYzAkXvLyUwmtlq1HBEQASCCPCDAAVE9ociIvf/7xFUizKJgAiIwPgELnXERhQd8dudVnzEf18+fhfVAxEQARGYFIGiN/CTIqnOiIAIiMCyCOj5saz59g9Xux7q+t+kH+qAr2rW+hDdhBzUdV1BVYe29tCuztHDHeuHTQf4hZ2uie0y9emiFHIg6bsltbla+UKJrus6hGOdmK7va8Bdk13Hqes3ZKb7y+Ou865zmdJLex9xRU72nuP2zV3TcxAYkdVY12/VPNUJVlLmNLZMqGsU18PeAHZ1RKZsK0VglOseWRWCMyaEZywrN/+Y66cvgZH/WaTqs4nPrK0vXRirbNkEit5fSmBU9uJT70VABKoJrALggQDWrhESMVyZkgiIgAgsgcDfjODIFR5RgPRTAD8BcNUSIGiMIiACIuAQKHoDr5kUAREQAREYjYCeH6OhH6VhK8RoE2yEdq7KASPX4WFoH2y+EgVGdYe2HJM9uKs6AHbHephxG7CuA7HcbH73wLRN7BAqMqjqS6jzTtXaCh3bUE4wVX3ss21dv6Er4MZ8QwgE43p0U243TNoY90x7Da8G4CVGKEInJfd+U3UPCr32Q6/zMQUKQ1+/dWtl6gIj9u9NAI4A8DNvEFMQGI0VSnOs9dN2zYTc9/zr+DwA+wPYyxGQ8fPJuwC8rGLe/fvrGPew1Huvyg1DoOj9pQRGwywStSICItAPAVoOU0jk/9y/n+ZUqwiIgAjMjsAFRmhEsZH7c/XsRqoBiYAIiMCNBIrewGsSRUAEREAERiOg58do6Adv2DpS8DA5xKEmpIOhh8ghdcXkqRLm+AIjunrzCyldUshBXWr9POA71LhC+Ie2rNO2vQmA7bwDPnesBznhjFL7UlWuSWRkDzhTDnZT14wryPD726eop41pVb9CXUHa6nb/rus3htaNefu8fuN7c2MJ92A/57rlNcl0TGDH7HXI69yKFH2BUVVVcxIYcXxDXb9N05K6TocOkVY1hiULjMZaP30IjKo+E/oh0/z5D70XBN6SlG1mBIreX0pgNLPVqOGIwEwJ8ANklZDoATMdr4YlAiIgAmMT+EWN8GgoG92xx6/2RUAE5kug6A38fKdFIxMBERCByRPQ82PyUzRIBzcH8AMv9ElIw6liEdbNd2I7AKDzTux+zHUOsCKXVwLYBwAPzK3ohqG39w0ZSE2e1IPftiZtvRx7ndjLbdsX8riHuif0IDCiwxWFaFwT/ty4/UpxLegiTmrjOsbfq0LlpHDp0nddv9X0+rp+U+fKDemUc42498M29zF77z0EgBUvXm6ESUsUGE3h+k1dpxIYAUcDSBG6pl7Dfrkx1k9ugVHTPYOfNZiqPkeFhDvNxVn1lEeg6P2lBEblLTj1WATmTuAOAB4CYGMADzbCIgmJ5j7rGp8IiEApBKzw6PsAvgfgdAB/KqXz6qcIiIAIyMFIa0AEREAERCCRQNEvgBPHrGIrErAHVrGOGl0ERlYkkxKuzT2o52joGPNoR2DEw7C2b9+HrIPYg1+2yZ/zWyrn2C+scRtxHTV4cHpfAP7Bf5XAyHc6suNnV8jrCtMneyh9GoDdHAFR3e/9oYQearPNTb02bF94KBwihAiZoynkcQ+ZU9Zz1zHo+q0m2Nf1Gztf9ppZL7ZgYv428ZLtz/FGOBDjRFIlqEjs5s2KjXk/GPv6jV2nFlzovdifn9T2quY5xcEox3px6xhTYMR+DL1+/M8/OXjWue7xMx7n2P0MYduzcz82/xzjVx35CRS9v5TAKP+CUI0iIAJxBNZ1BEUUFf1nXHHlFgEREAERGJnAj4zQiGIjio7OGbk/al4EREAEmggUvYHX1IqACIiACIxGQM+P0dBPquE+DqxiBhh7QGUPttxDMT9EGtu340oNWRVzEOseMraFF2PfbCijKvGBy6PqAHdMgVHKWnH52/JVIgifhb8u3L+3iShi1l/peVPmJOeYl3T9xnDrS4zT1IeQueD9g8IBKxpIFRg13VdDxadtbiwxvEvNG8PfHWOpAqNc9+65ueGFrt+ma4Z/u19H50a3H3VC7dQ1GzpG5SufQNH7SwmMyl+AGoEIlETgLsaZyDoUUVB0+5IG0NDXqwBcCeCP5sf/N///eu/nhorfteX5+0x4aRgiUBKBWwG4jfdz64rfteW5IwD+3Mn8+P9epSQoDX39syM4sqKjP8xkbBqGCIhA+QSK3sCXj18jEAEREIFiCej5UezUZe146kFd6CFyVWerBEEhg6pz5qmqz+ZdDcB2pvJPAqCTSMghZ6jAyM1nx1DlBuWGMqoaa5U4wJaxoiW/Twxj5oY7+pmpuA8Ho1TBRJtgyrJoO7T024913ApZXyXm0fVbPWu5r9/QtVF3nfTl0uPfI5r6aUUpBzoix7brzq0vNG/os0ECo5s74MSIYXMIjEKeg03rKcXBqGubtj+p973Q67jEfK4DYq7nI+u8h+dGqPBoJa6OYftc9P5SAqNhF4taE4GlEXgQgIc6DkVrFQSAcZUvBnAJAMaibxIPUVR0bUFjU1dFQASmSWClGuGRK0haHcC9zc+dpzmMyl6d54iOaDF/VkF9V1dFQATmRaDoDfy8pkKjEQEREIGiCOj5UdR09dbZ1IO60EPkqo7HHEy65f3wPvZvdYIl/wC7TeSTE7IrKKgSIdm2mg5cWW4HAEeZcGZjCoxC2VjGfriwNsFHnSjKthsqbgjt51zy6frtZyZjBUG+sMhe132LaEIFRvb6Iy03PGLMdRWaN/TZ0DebflZG3lqHDqHn9r6r2CfmOd7kXpdCNPW+l9JWCWWqhI2uyMj/7BN6f2O59xiRthUwx8x7CezUx/wEit5fSmCUf0GoRhFYMoG7Anis83OvicKgcxDFQ/aHIiL3//lvOhIpiYAIiMCUCdDxyIqN+F/ec93/57/ptDTFxPvuV5yf30+xk+qTCIjALAkUvYGf5YxoUCIgAiJQBgE9P8qYp757mXpQF3qIXNX/1AOqurBndQKjVJeHPpi7ApuQUEZVfShJYOSP0fZ9E++w0o7TztVvnfBNLoNQcUMfczflOnX9jjs7/sG970LTt4gmVGBUJRQguZjrKjRv6LOhbzbjroyw1l2BkRyMwpgxV+p9L7yFsnK6oTKr1pG7zij+fSOAUwDQOIH/rftMYq/5U03otSl9piprhpbV26L3lxIYLWuxarQi0AeBRwDY3IiKGPJsKukyAD8xP79y3IgoHvrNVDqpfoiACIhAzwSs45EVH90HwAPNz917bjumeoZS+7IRHH0zpqDyioAIiEAkgaI38JFjVXYREAEREIF8BPT8yMey5JpSD+pCD5Gr2KQIjKxA5b4VApQ6gZEryOnq1pBjjnk4tzeAXQFcUVOhPdCja9ExXh4/7BvfBw4VIi10/HXrqc2hyB5c0h3YdVix7YaKG0L7OZd8un6Hn8mYcH19i2hCBEYh95THAWgTuIReg6HPBpfNQeZexvsexQxLSWMKjNrmu20OYp7jrgCmrd6Yv6eKdWPaGDOv+xnGdwWsejbWORNVCXh9cWRd/ZznrY0w+BkA9gEQ6oA0Jju1PR6BoveXEhiNt3DUsgiUSuABRkxkRUWrjjwQflvHConc//5h5H6peREQARGYOoG7OGIjKzrif1cbueN/8dyNfj5yf9S8CIjAvAgUvYGf11RoNCIgAiJQFAE9P4qart46W4pAwR6QHVghvKkTGBFa3wf8uSeGh/j8Ms2RAHyxjS/SuXrCAiP/ALJNQNQmlAgVN+Sej6nXp+t3mBmKERW5Per7/tN23bAvvD8y7VuBqu664vVKccPZTpnQazBWYMR7Os9idjZtSbzQvqan4CQjgVH7POXIMVZoV9t3P4xfnRApx1hVxzwIFL2/lMBoHotQoxCBPgncCsATHJeitftsrKHu33lConPN/0tINNKEqFkREIHZErDCo3U8AdLdRhrxTx3B0ecA/GOkfqhZERCBeRAoegM/jynQKERABESgSAJ6fhQ5bdk7XYpAgf3csya8VpPAyB6OHV9zwJ4daGSFHNemFa49VYf0vkiHTdHByB7MRza9QvYcbhB1h852ndU5SbX9PVTc0JVBaeV1/fY/Y21rs6kHYwuMKBKiUw3DIF1T0dGm68pey/0TXrEFiYyaqecUGPnOeD8LnPAUgVEuJ8HU+17g0IrJFvpcbPqMFDJY916gazOE2LLzFL2/lMBo2YtXoxeBJgJPA7CV+VllYFQUEzFcDn++B+AcAL8fuA9qTgREQARE4OYE7gpgXQAPAcCQmPwZWnR0FYATzM+JmiAREAERSCBQ9AY+YbwqMhyBJwL4DxOamQez1w/XtFoSAREYgICeHwNALqCJvkKXhA495LDKhgm5tEYkFHt4xkO5DUxI65B+7mT2a35Ys7rfh9Rp8/CgmCHBqkK/+Yeo7DOFApaZ5bKJJ7yqC0dW5yLU5i4UOh43nIsffsfOUVVYnqZytu3Qg9TQvs4ln67f9pns8/pta31sgVFb/2Kuq5i8be3y732zCelDqXlyCYzce69lESoCksBo/NUTMgc5rlsreJZ70fhzXkIPit5fSmBUwhJTH0VgOAJbGkERY4XeYbhmcYYnKDp/wLbVlAiIgAiIQDqBNT3B0UbpVUWX/BMAHuBScPT56NIqIAIisFQCRW/glzpphYzbvrTM4WhQyJCzdJMOuUMLlmM7fi2AswBcF1tQ+WdFQM+PWU1n8mDGFiiEPGN4mPouAC8DUOWuECswYn1rATjJocZDuP0B7AXAFRLZw7lTPXETf/9q46oUciBrD3KPAsC63GQPi39rDt1t+/7BIEVIRwOw7U1NYFTnhFEneLIM2v7OfDkOSZMvkgkX1PV74+T0ff2mLoG+RTQhIdKa+h5zXcXkDeHVN5uQPgyRZ+xrNGWMIcLfEHGLbTsmb0h/LdMvec/MkLJzyRN67Xd1e/LDQ4Z8ZpsLY40jjUDR+0sJjNImXaVEYE4EHguAgiK6FdGdou/0a09MRJcivrBVEgEREAERKJ/ASp7giC5H9xxgWHS5s2KjrwzQnpoQAREol0DRG/hysS+i5xIYpU3zmCElQnu85BfyoYyWkE/PjyXMcvsYUw+fqkJ4tbXGgyq+q/tAW0bv77yvXgjgmJpysQIj9p1iHb++unbsAdu+FeKg0ENyioG2AEDX2ipBUt08uGPj8Pm+czsjtJqawKhOKNV2ENr2d447RNxAhhdVzFHkcisqu67fm6arz+s3dVGE3h9S6w+5dprqDrmubPmYvCHj6ZtNSB+GyFPlEjREu13aCBGRhIqG+hz/Uvcz9ll7YMPnotDnZtM6cefuZPMFmvVqPsN0WW8qOy8CRe8vJTCa12LUaEQglMBmjqio74PfcwHwsPe7JtzZL0M7qXwiIAIiIAKzILCGER09FABFrev0PCoKWelqRMHRt3puS9WLgAiUR6DoDXx5uBfVYwmM0qZbAqM0bio1PAE9P4ZnPsUWeVC1I4A3ArgmooMpAiO6xTL85tsjDqh4qL0LgIMa+hcrMOLBNpMvMOKYWBf/7odD4+/29EKRWVwx7dcdyrqH964AyR4k8nBvVS+U2tQERk0iKVcY5S6zkPBozN8mbmhyiIpY1sVl1fV705QNcf3GLpC+RTQSGMXOyDzy5wqR1oWGBEZd6KWX9R2F3Jp856mue3lb3gq5Hm9cFNlmiHNj+ihVsmQCRe8vJTAqeemp7yIQR+A/ADzHfPvpfnFFo3IzZA0FRV82/+W3ppREQAREQAREwBLgM2hzIzai4KjPkJx8BlFs9BEAP9YUiIAIiACAojfwmsFJE+j6UnLSgyukc/8G4D0AdjDhgV6lsGaFzFwZ3dTzo4x5mmovUwRGdiwhIbHcvFe3iJ9iBD6sl/m/1hCq7CUVf7N9pkPObl5/XJFM26Fbk1CmKeyLPVDml07opMQ0NYFR1YFzVb/dNR26jtoERk0uU1O9hsbsVyj3qj4u+fqNnTMJjOqJ9c0mdq5Kyl+qwMh/Pto18MMa8W7dnHQV1pU01yF9bfpyS6rLU9Xc+G5UD1+YY2DIXChP4e8nJTDSEhaB+RPYBsDzAGzZ41DpTmQFRd/usR1VLQIiIAIiMD8CmzqCI7oc9ZU+D+DDAI7rqwHVKwIiUAQBHRAXMU1FdlICo/GnjS6JxwJYG8BTAXxm/C6pBzMioOfHjCZzhKF0ESiwu+5Blf+t+9jhxAiMmoQobWIY207VoZoty/AhbYdudUKipkNjy9ute0oCo7q+kxn7XuUKZeditYDD5TaBURWf2HW0pPy6fm8+2zHXb8w66VtE01Vo0XZduWONyRvCqG82IX0oNU9JAqM6xlWiGP+zQKjDXanz2Ee/7T3Br7tN/Ozmt9cmf+d/nvEdlGLq7WO8qnN6BIreX0pgNL0FpR6JQA4CqwN4vhEW9eFWdLHnUnR5jk6rDhEQAREQgcUTuLPnbnTvHojQ1ehDRmz0mx7qV5UiIALTJlD0Bn7aaBffOwmMxl8CdMlgKCE66j4bwGXjd0k9mBEBPT9mNJkjDCVFoOAe4vtdjnUwcMvHCIyaQp21ObO0jdkPJ+KHWbN9rguHVicYYjnWfQ/PPalOoFM3Dsv/NK+eut/7c0R2fCdrHZTs391D4Pc7dTeJfmJcn9hOm7jBHoi2ibtGuFQm2WTbWq7qtK7f+KmMuTfF136jeO8UUzBl7bddV26fYvKGjEUCoxBK1XlKFhj5ApUmhx0+J1YG4IbmIpGuouR08tMu6QqDyIjvio/2uuw+o6tGY+9ZTZ/J/GeB5mPa62Lo3hW9v5TAaOjlovZEoF8CjzbCIhsfPWdrpwI40TgV8aGpJAIiIAIiIAJ9E+A3WhlO7Wnmm5y52zs0HnR5AAAgAElEQVTGiI1o+a8kAiKwDAJFb+CXMUXFjlICo3Gn7u4APmpCsO4B4JCKkIjj9lCtl05Az4/SZzCu//bgqe1wya3VPwiMa7E5t+0Hc/H+trPJnnJIHnqIbw/FfpvoqNPmuOMe9rd9qz+0z8Ri++2HbusiMPoLgD2NOwHfve4DoG1t3AvAc03eutm182f7dhQA7lHdFCsuYtkmcUNKfTnX8hB16fq96TqYwvUbOudNoYtC64jJF3vQH+PclCIwcgUPrmDB5RLb5xgec81bosDID6+VIir2hS0pdcxxTbifPaqYVIlD/c9a7vyEhFWrckpK+fw2x/lY+piK3l9KYLT05avxz4HASkZURMeiDTMP6AwAJ5if8zPXrepEQAREQAREIIbAmgC2Mj8bxRQMyHumERrR2ejagPzKIgIiUC6Bojfw5WJfRM8lMBp3mvkZ4XgAPwWwLYBzx+2OWp8hAT0/ZjipDUPqUyzkN9smrvHzu30LOdjyy4eIdUJCsrUdoLeFawlpw/Y9xkGG42PynYPqDpnrhFR+mxs47iesP+agv+rA0s675UBxEb/c6aY2hnVLOGb9xq6/Eu4EMePvOp5Yfku8fkMZD/1ZmnNxNYBrAjvYt8DI7UZd6CaJEgIny8lmWY4psAl57rLLMY5FoSQkNLqRlCvUC/ns5HJzn/fuHMV8DnAFhO7c6ZoOXcnzzFf0/lICo3kuSo1qGQTo6rCjERetknHI/LBFURFfzuqlbEawqkoEREAERCAbgXUAbG3ERnwe5kpXGaHREQDk1peLquoRgWkRKHoDPy2U6o1HYOhDkTlPAL84c0DkAO9jXCv+aJ7hN0SWt9m/B2B/CY4T6c27mJ4f857fqtHVHQY1kRjqADM11E9deC5/TCFhP9oERqzT1lN3gBYa9qdJhOP2nQeCfFf6xgrRQJ3AiOM4FMDeAH7mVMb8/N2uAGz4NtvflHmuC622vumr2za7ERqKrW49hrrBhBy0lnj16/q98Z3Gdt66tnM55PUbun6m/lnaFRy0CctC+IZwca/jNte0kPqWmCf1eZmTVdva9kVAfdyX25x7co53CnWFOBHF9rPLZwC25c6BnWN+Pjo5QugY22flnzaBoveXEhhNe3GpdyJQRYAHqbR83yEjHn7L04qKzspYr6oSAREQAREQgb4JPMgRG62dsTGGWXm7hEYZiaoqEZgGgaI38NNAqF7UEGh7cSxw4QTqvrUdXkN6Th3epLObe0k9P+Y+wyuOL1TUMhYZHnQxbFedgKCqXyECo9CDcVvXJg194P38PZF97MKzyZGkLWRbSLtDjCeEa0hfbZ7Q+Yyps4S8un6BJmeMkHU2xHp31xL7tAWAkya6wIZ0MLIIbJv8IrjvyjZRTJPr1pQERq5wqMpprW83m7mHyPSZtgkBQxerW2/XOnlNb2nC3Ya2r3zzJVD0/lICo/kuTI1sfgTWBbA7gOdkGtoFjqjo9Ex1qhoREAEREAERGJPAxo7Y6P6ZOvIRAAcD+FGm+lSNCIjAuASK3sCPi06ttxCQwCjfErEHAX8FcPZA3+i0DkgSGOWbx7nVpOfH3GZ0meOZ++HiHGaVh4+cJz7/lETAJaDrd/z1EBNW7V4ALhm/y4vvgd1X9OEKFAq3ys2vLpxnaJ1d8sWs4y7tzKUsnQYfAuDwuQxI45gMgaL3lxIYTWYdqSMiUEvgP4xj0XMzMaLi/UMAPp+pPlUjAiIgAiIgAlMkwG+EPN8IjnL070gjNPpxjspUhwiIwGgEit7Aj0ZNDYcQkMAohFJYHnsQkBKCJqyFFXNp/lLJLaecnh/LmWuNVAREQAREQAREQAREQAREQAT6JFD0/lICoz6XhuoWgW4E1jHCoud1q+ZfpS8zoiIKiy7MUJ+qEAEREAEREIFSCNzPCI0oNrp7hk5/2AiNzs1Ql6oQAREYnkDRG/jhcanFCAISqETAaskqgVE+lqopHwE9P/KxVE0iIAIiIAIiIAIiIAIiIAIisGQCRe8vJTBa8tLV2KdK4IFGWMSD0K7pa0ZYdEzXilReBERABERABGZAgLGy+Xx9VIaxULTL0Gk/yVCXqhABERiOQNEb+OEwqaUEAhIYJUCrKSKBUT6WqikfAT0/8rFUTSIgAiIgAiIgAiIgAiIgAiKwZAJF7y8lMFry0tXYp0bgvgBeD2DHjh271oiK6LDw/Y51qbgIiIAIiIAIzJHAg43QiC6BK3Uc4BEA9gNwUcd6VFwERGAYAkVv4IdBpFYSCViB0YkA3gvg+sR63GLc250F4LoMdZVUhQRGJc3Wcvqq58dy5lojFQEREAEREAEREAEREAEREIE+CRS9v5TAqM+lobpFIJzAngD2B3Dr8CIr5DwbAEVFdFT4W4d6VFQEREAEREAElkLgdo7QaP0Og74BwF4ADuxQh4qKgAgMQ6DoDfwwiNRKIgErMEosXlnsSwD+G8AVOSstoC4rMBqjq+8HsBuAa8ZoXG1OmoCeH5OeHnVOBERABERABERABERABERABIohUPT+UgKjYtaZOjpTApsbYdFGHcZ3CoC3A/h0hzpUVAREQAREQASWTuDpAHYH8PAOIM4wQqMvd6hDRUVABPolUPQGvl80qr0jAQmMOgJ0iktglI+laspHQM+PfCxVkwiIgAiIgAiIgAiIgAiIgAgsmUDR+0sJjJa8dDX2MQnc2QiLXtihE6caYdEJHepQUREQAREQAREQgZsT2MoIjXi4mZoON0Kjy1MrUDkREIHeCBS9ge+NiirOQcAKjOSA052mFRj9HMCbAFzavcrWGv4LwE4ANH+tqBabQc+PxU69Bi4CIiACIiACIiACIiACIiACWQkUvb+UwCjrWlBlIhBE4MVGXHTHoNwrZvqOERYdn1hexURABERABERABNoJbG2ERg9rz1qZ40ojMnpvYnkVEwER6IdA0Rv4fpCo1kwExhIYvRTAkzKNoa9qLgbwKgB8NoYkKzD6IYDtAPwspFDHPGPNX8duq/iABPT8GBC2mhIBERABERABERABERABERCBGRMoen8pgdGMV6aGNjkCDzXCokcl9uw0AAcDOC6xvIqJgAiIgAiIgAjEE9gGwB4ANokv+q8SXzdCo+8mllcxERCBvASK3sDnRaHaMhMYS6DSR2i2zGjwJQD/DeCKwIolMAoEpWyDEtDzY1DcakwEREAEREAEREAEREAEREAEZkug6P2lBEazXZca2IQIrGSERbsn9ul0Iyw6NrG8iomACIiACIiACHQnsK0RGm2cWNUhAF4L4LrE8iomAiKQh0DRG/g8CFRLTwTGEhjJwSjPhI41f3l6r1qGIKDnxxCU1YYIiIAIiIAIiIAIiIAIiIAIzJ9A0ftLCYzmv0A1wnEJbAbg/QDWSugG7eAPAPCphLIqIgIiIAIiIAIi0A8BhmqhUGi9hOrPA7AzgG8llFURERCBPASK3sDnQaBaeiIggUo+sHIwysdSNeUjoOdHPpaqSQREQAREQAREQAREQAREQASWTKDo/aUERkteuhp73wR2A/D2xEZeb1yPEourmAiIgAiIgAiIQM8E9gKwX2IbdDWko5GSCIjA8ASK3sAPj0stRhCQwCgCVktWKzDKV2N4TfyCEPfy14QXUc6FENDzYyETrWGKQKEE1jfPrp8V2v8huv1/AVw9g2c8PycxnToENLUhAiIgAiIgAiLQC4Gi95cSGPWyJlTpwgmsbFyLnpXA4TgAFBdpM5gAT0VEQAREQAREYGAC/8+IjLZJaPdo42bEF5xKIiACwxEoegM/HCa1lEBAAqMEaDVFJDDKx1I15SOg50c+lnOoifepIQ73JRrJs1q4b/ukcaHl+9pj8lQbXMt/A+D+r8+23TGyY3TGp/uu3jHfNE12Hr4EgP++IngGqzP+H/PFIboUM/U5v24P7Dj4u6GF0RzzKwEcloFfR/wqLgIiIAIiIAJFEyh6fymBUdFrT52fIIGHAzgcwNqRfbsAAJ0QuNlVEgEREAEREAERKIsAX9zuD+D+kd3+qREZfTuynLKLgAikEyh6A58+bJUcgIAERvkgW4HRZQCOAvDHfFXX1sTw5luOcFA3wNDURCYCen5kAjmTauw9v09BgSsYeQOAfWfCboxh0LmGoqLHOY0PLcyw83l8T3PpC4w4VK2bm682e93a33blU8W8z3uC7bc/jlyCqZBr022b5yBDCC1D+qU8IiACIiACIlAagaL3lxIYlbbc1N8pE3g5gHckdPAtRlz0z4SyKiICIiACIiACIjANArcwIqPXJHTnFQDemVBORURABOIJFL2Bjx+uSgxIQAKjfLCtwGhI9wXNX775m2tNen7MdWbTxuUf8KfVEldKh/lxvNzcvsCIwhI6sAwdLss6z/QhbrJil99mcudJpz3NklUis66fM+x8dhUqxRBzx+GKmew9qU+xUdV9bwhBVQwf5RUBERABERCBUggUvb+UwKiUZaZ+TpnASsa1aIfITn7RhEM7M7KcsouACIiACIiACEyXwAZGaPT4yC7SoYHW6tdEllN2ERCBOAJFb+DjhqrcAxOQQCUfcAmM8rFUTfkI6PmRj+UcahrawUjiom6rxhVljMnSDamVW2QkgVHzGnHDr4auATJdC8BJFVXbNXURgN0i9vEsdyiAvRPD19l5ZpfcEHhVAqpuV01Y6T4FTWE9UC4REAEREAERKJNA0ftLCYzKXHTq9XQIPMyIi9aJ6NJVAOh2dEREGWUVAREQAREQAREoi8COxpVolYhunwvghQC+E1FGWUVABOIIFL2Bjxuqcg9MQAKjfMAlMMrHUjXlI6DnRz6Wc6hpSIGRHGm6r5ipCIw4khShSwgBCYyaKaV8TrOCMNbsi4hY3z0ixUWuwIx1hgqd3JHZ9RPrmmSvgdU8YZJbd58OWyFrWHlEQAREQAREYEkEit5fSmC0pKWqseYm8HQAxwK4ZUTF3zLuBOdFlFFWERABERABERCBMgnw2478ZupmEd3/B4BtAXw6ooyyioAIhBMoegMfPkzlHIFAysHVCN0sokkJjIqYpsV1Us+PxU1544AlMCprPUxJYFQX4opEKUChQz7dbWOdbSUwql+Tls16kaIeXxCUe9XHhmhz+xMrTpLAKPfsqT4REAEREAER6Eag6P2lBEbdJl+ll0uA7gI8MIxJ7zDfaogpo7wiIAIiIAIiIALlEzgEwCsih8FwaYdHllF2ERCBdgJFb+Dbh6ccIxKQwCgffCswuswcsv4xX9W1NVEMvKXZ58eEOhmga2piIgT0/JjIREykG/aeP0R3FIKoO+UpCYw4Grt+XJGIKx6JFZ6wTgmM6teJdeaJdf3pIuip6k1XB6OmOeaa+hqAU2sw5BQYsa0LARzT/dJUDSIgAiIgAiKwWAJF7y8lMFrsutXAOxB4HYD9I8rzGycUJB0dUUZZRUAEREAEREAE5kXgWUYwxJeKoWkvAAeEZlY+ERCBIAJFb+CDRqhMYxGQwCgfeTd8TL5aw2riF4kkMApjtbRcen4sbcabxyuBUVnrYSiBUW7HmxiXGgmMqteknXv+lUKjK5xsnK+Vvd+5tYQKjFjvpgGfH9z6+H4gVqDTJJQa8p5kGekzU1n3QfVWBERABERgWgSK3l9KYDStxaTeTJ/AwQB2j+jmKSYk2k8iyiirCIiACIiACIjAPAk80Dgj8EVxaKL7Ucxnj9B6lU8Elkqg6A38UietkHFLYJRvojYMENjeGsDqAC4B8M98TeN75gtF12asU1XNg4CeH/OYx1yjUIi0XCSHqWcogRFH44bj6jq6GBGKBEbVtK0op0qs1RSujrWFCIyqRGV189ZFYGTLbgJgOwA/84Y7hsAoxWmr6zWh8iIgAiIgAiIwFwJF7y8lMJrLMtQ4hiBwEIA9Ihp6F4CXR+RXVhEQAREQAREQgWUQeCeAl0UMlQLnV0bkV1YREIF6AkVv4DWxkyYggdFw07OKEd/uAGAnAN8crmm1tGACen4sePIrhi6BUVnrYUiB0VhkJDBakbydd4YN27diYnzHRD8cYYjAyBWUtTlOdREY2b7WuQbZe1JdGLhcIdLa+jHW+le7IiACIiACIlAagaL3lxIYlbbc1N+xCLwNwJ6BjfObjjsD+GhgfmUTAREQAREQARFYHoFnGzejlQKHfiCAVwXmVTYREIF6AkVv4DWxkyYggdEw07MWAD4Tn2Sa+wSAXRvCm9he8Rv/fOaeAeCqYbqqVmZGQM+PmU1ox+FIYNQR4MDFJTAaGPhEmqN7Ed/nVzn+sIu+68/JAA4DcJLpvy8w+gEAOgx/2wlvVvf5j2UpPjrbYdFFYGTbqRMxSWA0kUWnboiACIiACIhAIIGi95cSGAXOsrItmsBbALw6kMBFZtNCW3UlERABERABERABEWgi8BAAnwRw30BMbwXwmsC8yiYCIlBNoOgNvCZ10gQkMOp3euha9EIArwdwJwB/BfAmcxB4TUvTdwXwAQBPMeX+B8CRAOhoILFRv/M2p9r1/JjTbHYfy5DhiHxXle69n0cNFGusHCAw5WglMJrHnMeMws75UY4YyC3vOg/Vuf74AiN+ZriP+fyxntnLU7xUFSrMD5XH6/gF5nMMv5icEv6ObUpgFLMKlFcEREAEREAEpkug6P2lBEbTXVjq2TQIcIPBl5Yh6fsAngHglyGZlUcEREAEREAEREAEAKwB4FMAHhxI440A9gnMq2wiIAIrEih6A68JnTQBCYz6mZ5bAHg0gAMAbGSaoDDoFQDOBOBf01W92NiEO3+MESfZPH8E8HHzczqAv/czBNU6EwJ6fsxkIjMNY0gHo9MA7AagTUyZaWjFVBMiELGDCRUYrQ/gZyOwZv92AXBQh7YVIu3mS5fXKFNVaDT+nu5GRwNoEvA1hUhzw6tViX5cEaL9e6qDke2rHWFVn+VgVMytSx0VAREQAREQgX8RKHp/KYGRVrEI1BPYEcAHAwF9wYiL/haYX9lEQAREQAREQAREwBK4nREZPSEQCb/5eERgXmUTARG4OYGiN/CazEkTkMAo7/TwfdW6xk34maZqCoL2A3B4ovMQD/YoNtoGAOukE5JNPzL1UvT7+7xDUW0zIaDnx0wmsvBhWIECh7F00ZEr8CCPKhcZO90hAiObh+70XdneC8AlgWvN7VvTGNqqixEYxbg/tbU7xb+Txd4NIVRD1gPHVScwcn9vx+/OnSt+c8VHKQIjt69N61wCoymuRPVJBERABERABOoJFL2/lMBIS1sEqgnwgO/zgXCOA7BtYF5lEwEREAEREAEREIE6AseaQ88QQlsCoMBZSQREII5A0Rv4uKEqdyABijxvG5i3KdvuAF4H4MMAeMhzbYY6bRX/BPBnAPzv3BMdi+gg8UojArLjZVgzuvidFeha1MaJh3yPNI4RT3IyU8TEcCrvMu7EIQ5JbW3p7/MgoOfHPOax9FG4rihdxCilc2D/fWEvf1cXMi1UUGLrvUdHkZHvOBPLuy4MVlM9oQKjFJFLbP/HzG/Hx2c50ykNnakLjWaLVAmM7FpaDQDDo9HxyhUUfcIU3h6AX38Ke38t1YVWk8BozFWntkVABERABEQgnkDR+0sJjOInXCXmT4DfkvwmgDsEDPX4iIPAgOqURQREQAREQAREYOEEKFzeOoDBnwA8AsA5AXmVRQRE4CYCRW/gNZG9EHAPa3tpIEOlTeE7MlQ/iSpWBUChz4sAbOr06AwTtvwrAK7road8L3Yf0+5OjqvRXwHwmXwggPMyiZp66L6qHJCAnh8Dwh65qSp3kpG71Nh8ihhlyuMJ6VusUCNGYJTLJYrCELohMaznEClUYOR/7mkT2QzR95xt3NM8uynw8dP7AbwPwJEAQkIP+gKjywF8EsBvTYi1K5wG/PtG1We31HVr1xBDpbcJjHKybKqLLLs6fQ3VV7UjAiIgAiIgAlMkUPT+UgKjKS4p9WlMArwmzgTwoIBOfBrAVgH5lEUEREAEREAEREAEYgicAODpAQXo4rChDj0DSPWf5f7m8+MDATzAHFbzW608zKA7ym1MF64HwJC6fBnNF9O/AvALAD8xrhwX9N/VxbdQ9AZ+8bPXDwAJjPrhGlMrw5O/rSJk2cFG5HNVTGUd8vKe/XwAr3H6QmHTswFc1qFeFZ0HAT0/5jGPoaPwwxKFlhsjX53goEtfKFahGOLsLpX0WDZUTGO7ECMwYpmc4dK6YOjqhBTadm6xyNjrxw2f5wt9+LmPX+ix7kNNjHyBER2y+HNSTSF/vro6GLGvHAvr3QVAiMCob8GYZdt3O6FrV/lEQAREQAREoFQCRe8vJTAqddmp330R4IbqhQGVfxbAUwLyKYsIiIAIiIAIiIAIpBD4DIAnBxTkZxe6PSgNS+BeABhS9zHGaePumZrnAfa3AXzVhMC7JFO9quYmAkVv4DWRvRDIFSKtl86ZSuceIu1uAPg8e6q5B74bAEOiXdMn1Ia67wJgD3OY92IAx4zUDzU7LQJ6fkxrPtSbfgn44tupOelZIUeoyCFWYES6UxFScKx7BghiYkVXfa6gKawf9uFC7xlu5zTU9asqRFodN7smea28F8CJJqMr3opxMLLz+RLjgmWZtgkK2cYWDSKo1Hnn+Jj0mSiVoMqJgAiIgAiIwM0JFL2/lMBIy1kEbiLAb01+MAAIHY4YkmSob1EGdElZREAEREAEREAEZkZgFROylQ5FbekFAI5oy6S/dyZwR/Pt0W0BbNa5trAKvgXgWPMi98qwIsrVQqDoDbxmVwRmTIDCTYq9fgaAgqopJAqN6Do3ltBpCgzUh5sI6Pmh1eASWNM4UrohkvogROHlySPdh6pCxU1BaGTFQnQLDXGh4bykCIxYLlTU0cfcx9Y5JYER+z619WPXAMON7RsIN1RgZNeJKyay87EeACuECxUY2XyXOn2NWYuhorRADP8rtmP+UFFfaN3KJwIiIAIiIAJLJVD0/lICo6UuW43bJ7CuCY12qxY0DGVBcdH5QigCIiACIiACIiACPRPgwcU3AfDleVP6uwmVdk7P/Vlq9RsB2NmEzRlr/8RN54eMw8cZS52ITOMuegOfiYGqEQEREAERiCeg50c8szmXsE4ouUNLucysI8oPI4Q0uZlXiUTYRpuLSu5+uPWlsE8VGKWWSxk/BSRfM241KeWnJjDiGKa0fsj3HgB2cwR7nN+rGwR8bQKjNsGQXav2Gr4YwCFmb9l0DfHa39Tra6zA6OiURRRYZszrP7CLyiYCIiACIiACkydQ9P5yrBfkMbNaNOCYgSrvqAS+YkJctHXiUQC+0ZZJfxeBwgjQJYPfEtY3cwubOHVXBERgEQQeCeDrASNlSK3HBuRTlnACfCH8SgBPCyhChwsKf/jy+Dxjx89vnP4BwF8BXGfquC2AfwNAVwy+4L4fgLUA8JutFDLRvaMt0W7/YACntGXU3ysJaH+phSECIiACIpBCQM+PFGrzLWOFA0ONcEznIFdk4453DJFBm+Cjbj66CIV8kQid9trS5gB+YFyu2vLy725IsVSHmCkKjDi2KawfzuF7KoR65L51g4Cvab2Frgs3LBvXRJvAiPO4N4BdvfWTIjDKdY1asSPns09RZci1ojwiIAIiIAIiMBcCRe8vJTCayzLUOLoQ2MVsMtrqeCGAD7Rl0t8XS+ClADYAQPeI7wH4MYA/F0CDB50HmG/GvALAdwH4D7YChlHZxVsA4ME8Y65fVOogTL85T3y5wMPqzwP4S8146MLGg2seZtPRZG7p380B/FkALgBw/QQHuAmAdcy94BcA/jSja2qCuBfTpZ0AHB4w2pcAOCwgn7I0E7i/eanLF7JNifb6XwBAofrpmaBubIRiTwD+ZUXflPitVL585v1QKZxA0Rv48GEqpwiIgAiIQGYCen5kBlp4dbEuOlb8wWGHhvWyh/pjiovsNFUJqsbol+V4mufu0racugiMWLcVd4SOuU5U09ZP+/cUkdFUBUYc05jrx84Fw6Jx/+anJpFRlcDIndtQAc/6JgQs224SGLG9N5nw576QbQoCI4mLQq9g5RMBERABERCBdgJF7y8lMGqfYOWYNwGGHOEH9lVbhklhEQVGSuURoNiC83wZALoL9JXcbxuxDQo8ngHgi301mLFeOhi9DcAOAPYyh9jWaSFjM4NXxWfcMwEcBOC1AI4pWHTDMI6fALA2gD8aseP7APzKE6/cHsAHAWwDgC/cvg3gZOO8VrrgiPNJK2u6djCRw0kA3mnEPFMRxrnf7GI/KTo4EsBHenYJ43X8GtMGvxV3NoDfSdw0+H2nzwYpMKLQqClRfMgXywzpqpRGgNcRhbd1+yR+bjzK3JP7FvZQ6LS9eT5zXqsS732vA/CWtOEuslTRG/hFzpgGLQIiIALTIKDnxzTmYSq9GFJglCI26YOT/96LbTy8Q0ivlD7GiCzc+rsKjKx4h66jU5kPn9+UBUbs6xjrxwqE+G6M7wSrkl0b/GKiGz6NeavWTVtYtaZ13RZSralszNq376VCBVBt16KtTwKjNlL6uwiIgAiIgAiEEyh6fymBUfhEK+c8CXwYwHNbhsZD2g1NCKl5Upj3qFY3m0g62fBQkN82Ota4DOVyP+G99I3mh218DMDnANBlhaHHSkgUrnzchGihGwIFR3MImUZHnz3MwSuFRm82wpQS5sT2kS8gOB90MHITRXNPBnCm88tbAuC3siiosol/5wE13XRKTncH8FEvBBSFfBTucLx9CghjuFV9M4/3Bc4Bnyd9JfdFlW2DL9HeAeAzBYvr+uJVYr10ZeP1zG8/NiUK2p5X4gBH7jO5UrC4WU0/GKbuUAAnjNTPrcxzgOF6q9K3ALy85/vMSEPP3mzRG/jsNFShCIiACIhAKAE9P0JJLSPfEgVGVa48uQQMIaumi4Cmq8CI/XMFMkOOO4QN83ThE9pGl3xjrB8KYxiSmu/JmpIV0PjiMVdY1mXsVWVjhWoSGOWeAdUnAs3bJvAAACAASURBVCIgAiIgAuMSKHp/KYHRuItHrY9LYFMAPIxpSw81TiBt+fT3aRKosyWm0ISioBsydNs92Ge93PT9I6Je3osfDOA843wUURQMncXN8vmRbfptsA8vM2IE/u2pRpQQ05ep5qWzCy2I6fxBcRnD2dHZpYRkXZjoVkQ3LiYKIz8L4CcmLI7vTGRfOlDUwhjznwTw+4jB3hfA7QCc26P7Da8ZtvGHwH6RwwucEFF06tgPwFWB5YfM5gqM6IJCMcKPBgrnVuWkxm+Y8cXVHASDQ87jVNtiCD6GsmxLjwj8jNNWz1L+TpdK3mer9ka00eezncLhKaQnGlFlVfg0bkxfFBhObwpjGasPRW/gx4KmdkVABERABFYIJV7CO1VNW38EligwIk33HdsPI8K95ZgJu99NcU3KITByxSZDjz2E39QFRkOvH16jdGr3XYksy6r3xf68li4wClk3MXnkYBRDS3lFQAREQAREoJlA0e8nS9gMFw1YV8+kCZxoRBRNneQhtusEMukBqXOVBNwNI0Mqfcc49fwPAIaSyZHcsFS7GzFLTL08CKYLCwUhdB+g0Cg0cXy7mDBgXQUEaxg2GwPI/W0silbouDNW6DUKuI4DcB8AhwF41UTFKf6827XBfjMxdA9DhDWFO7Mv3VI2/ncDwHIUYFKUwnBrueeMgi+G89kawOuNAKfN6ct12KKLCF8SXRp6kQTkuwuA22Sq0xUYNb34XMnMY87QdXbuGZaNTmT875UB41eWsghQ7MJ7QVNi+MCnlTWs0XpLly8+e/10hblXMTTdFBNFURQx8nOAn+jE9IopdnoifdL+ciIToW6IgAiIQGEE9PwobMJ67m6Vc21fTcY6nfTVjzHrtUIPhoKvE4w09S+HwIj1u1/qSXnn0ifDEgRGfY7frZss+E6ETuDc1zHViYXs+087t+715pZJEbb543W/oBp7XcvBaKjVo3ZEQAREQAREYBgCRe8vJTAaZpGolekRYLgsHlI3JTrCcCOhVDYB9yVC3eaN90Ju8ijQ8W/qIaOnOIFh0R6b4PxD4QQdaSjqYaLIiIeCDOUW0hcKT3jISDeXrgIju9F9PIBtAHw/ZPABeaxI5gfmRdCvAsrkzsJQaW8yh8WsO5dDE9fOk4x4iqGLQuYsdGy+uIiinLcHCH5SBUZWXEQ2NjFs3qsBXBLQaYZnozCJ/+U6prsQQ5i5AhorLuJYmPh3hn+jaKpu/bIM81BIx7XzHADfDOhPaBZbP11B9gRwfEVoQzvP7ONXW+Y5VGC0sxGwHm3COFJY2HX92Lnn/YMW3/ZFWigL5SuHAK+xNVu6y1Ba3yhnSIP39NYAPlUjxOJ1ScFwqMva4J03DfLzB58LfCnuJwrpn5HJqXGs8fXVbtEb+L6gqF4REAEREIFWAnp+tCJaVIalOhiNNcnc6/JLStuZ9w2x/cglMPJFKjlEJ7FjqcsvgdGNZEJch6remdhr2v8bf8/1F/KOheK3z7esUdbDd2exQjkJjHJdKapHBERABERABKZBoOj9pQRG01hE6sXwBBheiKKApsSNK0PbKJVNIERgxBFuYcKDXQjg7MhQZXcyjip3B3AogF8HIqMQY3MAFLy5iaILCjAYrqXN3WRdAB8yLiVtLjAh3aJgic4qP68QWYSU9/PcAsC/G+cg/o2OKi8BQDHO0IkvBb5gQo3lcGjiM5QH+OTP8GU8jD4mYM5Cxr2ZCXHDFyMx64F1+2GyQtprykMxz7MBXBxQ0TomDB2FczHpA+blih/yjMKwPQDQTY6JAqNca9P2b1UADDvFRNYU69H9w3du4vphyDm62n2xQQwUIjCiWxLHxBdKNn3aiLk4PooGVjdh6truAS5nCYxiVl3ZebcyYrimUdCp78llD7O33vO5zWuO91o/Ufw3VdeiOiAUGvMb1H5iKOCnA6CDo9JNBIrewGsiRUAEREAERiOg58do6CfZsARGw02LFYzwy0D7JjabS2DE5kNdjJiPKbTPFJ7wS0+pIioJjG5aHGTJL424qS2snV0jLNMmJtrJnBm4X+piee7TuZfsw91KAqPEi1/FREAEREAERGCiBIreX0pgNNFVpW71SoAHyd9taeFzAQKkXjupyrMRCBUY3dFsALfN1nK3io4yVr5tYdyeYtxdxnAFChkhHSLWA8DDXJu+AuC5FeGo6CRDUUeMoCKkDzYPBWAfNW5RPHClE02X5DsMsS6GX+OmP/Uwl89l1ktxGV8OsZ6XAvhEhODLvnQ41QhhbugySAAXAOA9McQhi4Kg/wJA1qHpHwBoc877Mv9tE1k807Dg7yj8C+lDaLs2H8U8D/IKMQSb/zKKgkCKyCiQa3JRChEYUTxEMZorLqT4joIjcuC3IOlKwsTwTQx35YuvqsYpgVHs7JednwIiOm81pYea66vskebtPZ9HvKdZYaGtna5QvLZ5LZaY6ITIcKu++ybvr1wnqc+lElm09bnoDXzb4PR3ERABERCB3gjo+dEb2iIrlsBomGmzTttsLdbxxe1hToGRu+dvcg/u8uWvFGckCYxumnE73xdFrhsKi5j4vqYpuQImX7hk10eboCn2CpLAKJaY8ouACIiACIjAtAkUvb+UwGjai0u964cAHSgYaqcpPQbA1/ppXrUOTCBUYMRurQzg2gghhx0K3Q4oCKEoiOIDuqAMkW5rxEWXR3wjaoh+uW1YRxuypSsMQxPyELdKKPIQAAzpQrEUvwUU6yTVNjbrOHR7c7h8fVuBhr+TPb+ZRPGUn04G8GIAdMOKSXR7onPagcbxiU42/FYUHShiQmelhkiL6WvfeTlXFIFRZEN3KF5Xn2zgQJcsivG4bmIEavYaeplxXvqgcdfiQXwV89UAMM+dATwPwE8rQIQIjPiMoXvK34wg6zsA/PXIcb/GCMx+A2Af41jjOyu5XZDAqO+VOa36Hx0glKTokdeP0o0EKHqlyNV3LuJnvu0LCInWNo8UTFKQyrXhJj5HGMa1q+C0rf1S/l70Br4UyOqnCIiACMyQgJ4fM5zUDkOSwKgDvIiiXV19bFM5BUZW9MR3gUx1YqBUgRGFKXQy+nIEJ2aVwOjmwELEQlVORCHYfYck37HI/j1n+PoUgVHIWGLy9OHMFNO+8oqACIiACIjAnAgUvb+UwGhOS1FjCSFAdw0eHPPgti4xfBpdYZTmQSBGYJQyYjfU0ZuNe43rwpJSZ2gZK955kxFfhJaz+ciGh62/jS0YmJ/XG/tGB54XAfh4i1DGf0kT2Mzksv0IAEOwnRPRMwpdGOJmf+/+RIcSvkSg2Co09SkwouPO+QAoeOkrkQVdkA4yh/2vAMCXMnUiq7sCYIg13rd5f6czFcNb8l7e5vpDQQHtq3kgTzFPiMOHfVFEVyG+UPydB6JNYEQnJFqkM9TakcaprK6f/Jz2OONixJeFXA9vBHBWDQ8JjPpaldOt9zMtYdAoeKVjT4zwbrqj7d4zCvue5lXDa5mCxhghZ/ee9FcD7xsc51O9Jijg5TiVVpzrEvbEmjcREAEREIHxCRT9Anh8fLPrgbvv63twb5jwl8r6HLtlnOLm4/crp8CIdbsCE77/qXK8sfvzkPnL0T8JjOJWI5m/2oi56uaQNXId3tebYzv/dYIb9/1mU90xPZbAKIaW8oqACIiACIjA9AkUvb8s4WVq0YCnv34X10M6TnyoZdQ8QP/m4sjMd8BdBEYUyKxkXEbqCDG0Gp2LGH6EIhpuLpsSxW2s98qOyF3xzhYmBA6FC3QKanNQYlmKFg4GQLeD/YwDU9fwU3cD8CcT5ozDo4MCrzeKKRi2JeSAm2MYSqDVcQqyFacrDoVFzzfuTr8E8HhTO+eSLzwoggnl0pfAyL4g+XaAXXQqHJcFw9m9HsAlDZXxc8wLDB83G12ydgTAMHF1aW0AHwbwPQB7BVw3th4bao9uIGT9Fm9ttwmM1jBiuweaw/6QUH0bAqD7HkMgUQTFUG18gelfUxIYpa68cssxpOI3WrrPewvX+tITww2+3INAcZEvOJoLJwqKfJERnQQp2lx60v5y6StA4xcBERCBNAJ6fqRxm2upIR2McgkUSpoL+y6P79vawlWFjCuHgMdtx61PAqOQGRg3D99nUYBV9eU9KxaqE4JVOSG1CYw42iqBnBWB0bk8dl2nCIxy3TtCxjvuDKt1ERABERABESiPQNH7SwmMyltw6nE3AgyB8aiGKn4AgAe5SvMh0EVgxA0oBQ50Ajizxt1gXQDHAWCIJh70MgxJXaKwhy4p25iQNQyLlOqYQFER26VbDt1eGFaMiTHp6TDzhYpQbxRDPcEIoTb1OklnFIoWGJYrJdnQUXRzoViDwiy6s/BlUKi4KKXdksswJBrng0IvvmSwghqG7jkawOkm1BpfgMSsk74ERrlf8PlzxzX5bhMqjKIdOrO0idJ4zXF93cdURgHBAUbA11SWvOl6xHB25B8jrnNFTZeZsErudd8mMKLwiWHWYq2l3bFSeFblCiaBUcl3hPS+8/m0QUNxfvZhWL4lJzrE+QJgcqFQMOb+WhJD3qsYDs4Pl0bnNYpWl5yK3sAveeI0dhEQAREYmYCeHyNPQOHNW2EBh7Gd+XJR4UPqrft9fLkpt8CIg+fen18EqptPORj1tkSiK24SBLa5DXEeuXd0v8DWRXBj+xLibOUOVAKj6GlXAREQAREQARGYNIGi95cSGE16balzmQncIcA1huIMHlArzYdAF4ER75EMR8QQX68E8DHHnccSsptKCn2eAeC8GnSs65nGKYguRhQEUdBD8VLs4aZ1XqGbCd2BGIbMutuwP+81Qo23AeBGmYeL25oDZj88IEMt/QHADebAkaIOpjXN7/4C4OoWAQZDWtGBZw9T9nNGQEU3I5aPHV/K6iMTHqAzDNsVKRUMXIb2ypy3Z5s+v9WEVCOrrrHa+xIYrQXgUwDY19hvWoXgvR+AjUwYsLbQZqzPdfXh/9PF5R5GxNd2Xa1i1vgPK4R4IX214Qm57g4xbV5vCjYJjKz7EQWJFBp+P6Qxk4f3EK4NivaYKFB0xYX8nQRGEUBnlJWONFyHTYkCU96Tl5jWB0ABubvvocsZRY18/s050aWQrnM80LKJzxkK0mJCb86NUdEb+LlNhsYjAiIgAgUR0POjoMmaYFe7CIysAIJ7wSaX3gkOO6lL3FPzPRbfd+VKfQiM2vomgVEboX7+zuuFX8qkW62b7DV4mvlypvtFs7rr064brsVcAiP2yb73i3EYihEYxeQNmYWu7ylD2lAeERABERABEVgagaL3lxIYLW25Lnu8PMw9tgXBnQsRJyx7JuNG3yQw4qbznxWiIbcFuymLazUsN10ntgfwi7Ds/8rFMGR0YWDYE4qUfJHCUyo20bZ6iol4qEphwhkAfgrgzzVtPwQAw6tQEJGSjjChaEKEIin1u2X4LKM4kE40ZMKDdrozhLrS0EmIAqwdTFmGSGxzzkntMw97KQZguMYvA2C4Gh7ych3a1HXj3pfAaHPj+PMc47aUyiBHuYcaId16JrQZX/YcCuBlxvXpxQC+2KO4jUI9flORa4bCJs7Zb8zAmgRG1r2Ia+BdCf1b1YgHKUyrun9IYJRjdZVXB59zl7d0m/c4ut4tMfGeTmc4N21iXOKWwINiZL5EdxNd1+iKttRU9AZ+qZOmcYuACIjABAjo+TGBSSi4C6kCI9ddhcOPdT0pGFnWrktglBXnpCuz19rxFSK1unBodS5GdS5VsQ5GXH/ulzdT1mOoaMi/Z+ScrC+Z918lfLEz57hVlwiIgAiIgAj0QaDo/aUERn0sCdU5VQIUZTBERl2icwtFG0rzIlAnMGK4MjruPNkIPupCoNkNHL+pQsECnX5S0z0B7GoKU+jD8GsnRDqo2E1sXYgkK25geC26Cl1iRDfMHyOaocMLv0lD56+QxMPbLU1Gipco9PAPNEPqScnDMHWfAEA3GZv4zT6ypoNSSKLIiN+QY3ita41LD0PLXBdSOCDPrQE817hh8ZCf4dAohqpyd8olMKKLDwUtVwb0ry0L1wMdsXYBQIcqhvo7N0Eg47bDa/DlZo2xbq7RtsR52hoA49UzLNofjRMYHZW4vm0/Kdyrcx1rayP0768164UuSK4lep3AiO5KXJcU9r0KQKr47l4Ang/gYlOfe11LYBQ6e/PLx29nUmBalyi6ZGispSXeq97sDXqJIcKqQsTxHsZwlEtMRW/glzhhGrMIiIAITISAnh8TmYiBu+G+Uxq46drmdMgfPxMpgo74Vm5eQg5GXQmml7ciI747ch24m8Kh2Xc5DzduRTYvHcj5ns4V1cQKjFg363H7EluHBEbp60ElRUAEREAERGCKBIreX0pgNMUlpT71ReACAAzBU5cYBosOGEplEqCzD8UkvmtNlcCIwgY63nBzRicSChv2Mq43vqAkpxuM3awyXAmdTygwiU3c4D4QwKUAflch8LBtDP3CyXLi2Bi26dexA0vMT0EJHYt2MuXpJkOx0edNH2LDs3E98ECa9wO6XjAcGB2fXIehxK6Ca5ECtTbRk33J4AtXQtu15Zmf64AvMBjCj2Kz2EQxyxomvB8dUGzi2n2aE2Kn7vqra8+/Bk82YqO6EIOsh3PNsIJ7muuWoj86AfniwDuZQ3OuCQq5GObwotiBB+S3bmF+qLIqgRHHy3X1YCPy4LXbR5LAqA+qZdTJexZdserShQDuX8ZQsvWS4/25FxrtaPP8zdZIQRVR4EjhsE18PjJcIz8fLy0VvYFf2mRpvCIgAiIwIQJ6fkxoMgbuihUr0EF3ConvPLgvHuq9yxTG3LUPEhh1JVheeb4f4RfU3C+EcRShX+qz73aqXMNixUHMz+QKjGLXZIrAyA/Blvq+sYlFeStDPRYBERABERCBaRAoen8pgdE0FpF60T8BOke0bbzpftJ0uN1/L9VCFwI2pNf15kCRghCGLKIQ4hnG3YaiE4YFYdgvOoBQTOKmjxhXI/dbKX0IjPoU/4wtMOpzbP76sC5U1oGBIhW6FvFAuUvis3FDAO8AQJ4UqdBtKkWgk9IPVyDEEDZcszGJoqD3OY5SMWVD8/rh+equv7p76gPMSx73GqSrF102/PFyPhgSjfOxkXEt2s8IAutcgFjv64yohy5HXCMfyhwCk6IqfhuOQieGBLROQlUCI+alqxddZFKEhaHzIoFRKKn55VvLuGM1jYyfhWwov/kRWHFEvqCGz3Z+1vvDEgZfMUaG6KSDGl9k27RUwVXRG/iFrl8NWwREQASmQEDPjynMQrl9SA2RVu6Ip9XzWDFHjt7LwSgHxfQ66kQxrmDQuhX5rbTliREYWSckfiHTFRixzVDRUGzeKmq2LfdvvnjKdXiqY5M+IyopAiIgAiIgAiLgEih6fymBkRbzUgg8FsCXGwZ7PgBuHpTKJUB3EzpQ0VWEzi82lBlDU/FbZnQ1oYCh6XCfIjRuuNwD2DkKjBhmamPDg+KLHGloYQOfX880QhqKSSjyYDgwznGutJoJC0a3Kdb7JgDHRoaaS+mLKzDyv20UWh9fnpHPk4woh+s/R6KrE4V6/MYkQ3TZVHf9xbZJAc7xTiFaSJP7s83vYhyJKECj6xIdjHh/51p/Z0t4utj+VuWvC5GWo+62Ooa+Dtv6o78PS4D3qTUbmtwcAEM/LiHxZShf4LopNjSa+3LVrSfVXS6Ue10YjhwC3qpQaUt8cVz0Bj50ISmfCIiACIhAdgJ6fmRHuqgKcwmM7GdUulrvuyiC3QZbksCoyjEnZPR2jf22IqRXSPm55bFzznd7rotRm4jGFRfVzUWMwMj2g+8t/WvWD8vWNAcxYiS3Hn9/2bSvJJuVATweAL+MYlPqmpzbmtJ4REAEREAERCAngaL3lxIY5VwKqmvKBOgcwYPlusQD7W2mPAD1LZlAVYi0mMrmJjCiuIghzA4DcI5xVflBDJCavEMKG/js4suB9xjhWC7noqqhUThDJxz+MJEbx5pLmFXVpn1RwdB9Twfw1Y7zQ16rAqDgJjXRnYeh3WJDzqW2R6cNigEYypDiqI+bcHVcs7F98EVK7BOFB3xZ8j8A+PItRwg8O9ZQgdEGAG4J4PsJY6rjOuR1mDq3KtcfgeOMBXxdCy9vCaPWX8+Gr/nTJoyjbZkvcymkiUlzFBhx/KcYdz7L4kTzrIlhU3reojfwpcNX/0VABESgYAJ6fhQ8eRPoei6BketCkkOAPgE0nbtQJdB/v3mfcI357MvPwDYNJbCvcowJHWzKl80kMFqRbp0oh+9t+GVCvnPiGnGTfafjriG/5phQYzF5m9ZHrMDI38+mfFHGDw+ZUkfomlc+ERABERABEVgagaL3lxIYLW25Lne8DBfEw+q6xHA7/KCuND8CuQRGdD5i6K0uQgSKPDYB0OdLILsRPh3A/gAoUnHTg4wjjA1NRaHM7sam14Z4Yn4+H7jRpgMMhSVMVwOgGIlh6Py0mQnJ1efYbL8ounk7gPsA4CEy+9ln2KnbAuDBPMOkkRsFTfz/vkIqrg7gMQB+ZERgXdZcSVc01xzn9EUAdjLCIs7vAWbddeFAYR3Dzb0awOM8KHR9+a5xuTsLwEUVL5hiOIYIjBim6cMA/h0Avwn2QQDXmUb4Eogh1egQFTtmCYxiZmp+efdp+SzDF6S8vuaeGErxe94g6eb2uciBz1Vg9EQjrnRxMMzlGZF8Ss5e9Aa+ZPDquwiIgAgUTkDPj8InMKL7dZ8DI6oYLKsO/FdE3TR/fb+zcnsTEyItx4LJJWLL0Zep1GHFPSmCraYxuO99Ysba5XoNXU8xjkWhfZfQKJSU8omACIiACIhAOIGi95cSGIVPtHKWTeDrAB7ZMAQ6utAhQ2l+BHIJjOh+8EUn9FoKqXsC2HUggVFM/75jXI18kc46JiQYxRChqc+XNRSJbA/g3UZ80oebEDfNFFIxXJ77gKf7z3MAHGJERhSlMNTMt0LBRORjH+jgw3mJFZhENLNCVn4m4CH8ZQDOzOiq09YnsmXIPvKkeIyityMAHGWEY7GORU3t2fCAFFmwLSu088vwWqCI7V3mD+sasR7djvxvt/ll2wRGFFHRfYuH/Da5a5lW1O8wQqcDATAsnSv+axqfBEZtq23ef2dYxI81DPEbAB41bwT/Gh0FewyZaRM/Az46YdxzFRgRxde8tcB77gsSGJVapOgNfKnQ1W8REAERmAEBPT9mMIkRQ6gLWxtRxWBZc4snBuv4AA35LkJDsgoVhOTCYN9FdBGx5OrLVOqxwpiXAOB73VwpVYTILz8zisIVCR1pc9j3RUB9vJ9133dpnSVMooqIgAiIgAiIgEOg6P2lBEZay0shQFeK9RsG+2BzoL4UHksaZy6BUZM1bihPuxHrY5Nn+0AnIQoSGFaLIoorAzpH55S/VeTjM4I/ISKXvoUNrosQBSgMWfYpR3hBkQrdYC50nGAChn6zLBzrXiYmOp1z6GzGe4d90PsiI4pQKDoi75zJrpOqPuRsx63LDTt3awBvA3BwgJima38o+OE3yvY27iKcUzqPVLlkdW3LL39XE0LpGcYxin8n89dWuJX5Yjs6g51dw8c6lbG+0xwHMNs+BUZ88eMnts2XTX8AsJpxIHu+ESS+1ayztmux7+sw9xyovrwENjQh9+pq5Zqli92c0x3Ny1p3j7M1gBMSBj1ngdFW5sW2xcLnHD8vhXxmSEDZWoShLPk8fVNrzjwZit7A50GgWkRABERABBII6PmRAE1FRGBkAksKG9b2ZaeRp0LNdyRQ9b6nSgjZdwhAd588pGCvIz4VFwEREAEREIHJESh6fymB0eTWkzrUE4ELANyvoe41zYFyT82r2hEJLE1gZO1/+xQxVU1nn8KGOxnRzy4mrAvb4kG5TRSpvBIA/75NywF701K8s3HNoYMME0Uk7wTwFgBXmd9RZLSH+R1/RWcMxm2/NOMaT7VaztiFf1X1XAAfyVwpr0e+jCAv+wEqRsjWtTv/CeBPAC7xKqIoYQMAfFYwRJqfKHB7DYCHAfhNS3g861TGOg41blgh/aawiE561iGJbdJd7yAAFH3R5YjCLwrs6lKf12HIGJRnXAIUWZ7f0AUKMO8/bhd7b50ugXS5s4luc2sltjpngRGRMMynK3Z8qblnJeJKKkZh0RvN84YV0GGLTlt9p6I38H3DUf0iIAIiIAK1BPT80OIQARGYMgH7/pNu0MdMuaPqWxIB+77HFRDxd0z7JtXYrRDXGx3g21y+u7Wi0iIgAiIgAiIwXwJF7y8lMJrvwtTIbk6AB7cUD9QlukX8TtBmSUACo2GmtS9hA0UfDFPFMG10FDrcEfu4I1vDiDNOMS5EdGWKTY8xDjZu2KyTAPDQ1RWkrGKEHhQ0MT0VwGdiG2vI7wqMYgQqXbtA96stTSUfMoIa3jtzJh5m80UXhVkUAVycs/KWujg+rh+m1xtHkzZHoJTu5fzWID+nUfD2XgB0PqKlN12Ozq3pWF/XYQoHlRmewN0AMIxfXbrchF8cvmfDtUhHOV7rNvFa3z+x+bkLjOjYx+eqTQz5+YhEVrHFfGGRLT9UGL+iN/CxsJVfBERABEQgGwE9P7KhVEUiIAIiIAIiIAIiIAIiIAIisGgCRe8vJTBa9Npd1OAZbocOEHVpZSnuZ7seJDAaZmpzCxvo3vICAPsY1yI6HFQ5y9jR3RLAq4z4IsXFiM5EDM3C0GuMI85QLec4Ljs+RddVaXsAn8yIOadAJaZbueewqm03JjydeMj6hphOJualyxXdXSjSYaI7FcOPHZdYX1Ox3PPHz2rPBPA+ABS/nQ7geQB+WtGJIeawB2SqMhMBCmL4DcK6xGvtNpnammI196oQLT7AOJOl9HfuAiO6Wf3CA3PvCoe3FHZ1ZeqERW7+IVyMit7A55wQ1SUCIiACIhBFQM+PKFzKLAIiIAIiIAIiIAIiIAIiIAIiUEOg6P2lBEZa10shIIHRUmZ6xXHmczynPwAAIABJREFUEhjROeSLHcUQNnRSn+HLxhIY2HbpPsAwbQwjlZrWN/a+FAW+FQAdKUKcZqx45TQAu0WKBtcBcKxxSmIItEMaxEV2XBStUPDB8Gl/Tx1sRbncApXQrg2xdlyBEefpL6Gdy5CP4iIbDojX844AGD4pNXH++ePPfR/zR6EDw6Mx/BMT54quLP6H0CHmMJWXyvVPYOkCoxcCeL+Dmdc57eNT09wFRuRC1z/es2yiQ5p1ekvlVlUuRFj0KwB7AzgyZ8M1dRW9gR+Aj5oQAREQARGoJqDnh1aGCIiACIiACIiACIiACIiACIhADgJF7y8lMMqxBFRHCQQUIq2EWeqnj7kERjl715fAyD0MHdIdhmyseIOONNslCjco1vgv4yxzMICvAIgJdcZnGoVFPKCki9HJgZNm3Y8OMCGontXilhRYbXK2PgQqIZ0ZQpziCozcuPEh/euax47vq0YE1zUsJtf8EQA+54Xuq5o/Ol7tAOBjAFLDzrnsDgNAIdy1HpQh5rDrPKh8fwSWHiKNTnLPcPB2CY/GapYgMPLDpH3KPMNzrdJHAng5gKc1VEgR8TsAnJir0YB6it7AB4xPWURABERABPohoOdHP1xVqwiIgAiIgAiIgAiIgAiIgAgsjUDR+0sJjJa2XJc73gsA3K9h+GsC+Ply8cx65LkERnRFiHXF8cFa4cEQAiOGT+JB4TUDze5mALY0Ia9SBUbsKsU+TP9I7DddEo4G8HsTLi1EzOEKN+iA8cEA96LE7gUVcwUqu9SEwgqqKDITxV07AehrfbI7UxAY5RrfhgA+C+DuRlBHwc8XADzUuIJwvFZExZB/dByiYIGh/Oh6FZv4me2pAF5k1mhVeLcmgRHZM8xgjGgvto/KPy4BhgE8v6ELFwJgWKy5Jjrn8Xq0aRMTUjB1vEsQGG0MgG5yNl0GYPVUYE45CosY2pT/rUsUFlEQTOfDoVPRG/ihYak9ERABERCB/yWg54cWgwiIgAiIgAiIgAiIgAiIgAiIQA4CRe8vJTDKsQRURwkEzgLAsEt16cEAzixhIOpjNIGlCoyqRBRbAXi7OcxjOLDvALgymmh1AStsYJ0UqjDUyViJIdooMgoRC90KwJsAvA7A143LzKVjddy06wqMxuhKLgFOVd/nJDCikO4TziDpnrI7gDUqBEbMRvHHUQCON9dhqoiuaU3UCYxs2xTc7QngvDEWltrsnQBFb99vaOVsAA/qvRfjNEDh1C+cpv9mQlh26c0SBEbk81cAt3NAPQAAhfkpaerCIjumojfwKROjMiIgAiIgAlkI6PmRBaMqEQEREAEREAEREAEREAEREIHFEyh6fymB0eLX72IAUDjQ9C1qCiI+vhgayxrokgRGnFk6NrwawE8A7Oc4GN0FAF2Ynu5MP50KnpxJXMeDbboY0YmAh9j+w3HIVbcqgHcD2AjA9gDOaWic4kI6wTDcFUOjHTNkR2vacgVGTwBwxkB9ojiGQquhBEaHAvj1QGNjM9ZlK8f4+PmJoYX2NaIhuptdYcZSF+KOZV5gyj0HAN07cqcqgRFFEm8DsKtpjOETeW9434AOZ7nHqfqqCTzThOGr48P786NmCo9hMSmctYmf+x7dcaxLERh9zVsX25rnYgy+UoRFdkxFb+BjJkZ5RUAEREAEshLQ8yMrTlUmAiIgAiIgAiIgAiIgAiIgAoslUPT+UgKjxa7bxQ2cB6k7N4yah8RvWByVZQx4aQKjqlmlSw/DN73F/PEDAE4C8GMAlwD45wyXwrrGXYZOLbz2q0KlrQLgEBMW7KMAXgrgLxNgUSdQ6btrTeG1crXtOhjlqjO2nhwCo9ubMGUUNTBkGcV7NjXN3z2MIGllAM/rIfxd1RwyrBqdk/7NA0UhIoVHSvMhwM8yr28YDtcp1+scEz/D0Y3OpneYsKZdxroUgRGfg69wQDG02T6B4EoTFtlhFb2BD5wbZRMBERABEchPQM+P/ExVowiIgAiIgAiIgAiIgAiIgAgskUDR+0sJjJa4ZJc55pcBeGfD0BmyhgfFSvMjECowugWAuxohihu6yB7Y82CWLiXXdEBkhQc5BA4x3XgEgI8Yl57DALwKwFUxFXTIe1sALwewthHxUdA0RLJuMYcDeA2AgwH83WuY7kb8O0Pp8N/fGqJjAW0sRWD0cACnBvDIlSWngIoCNjpfcU3R7eNcp5NN8+euSzo48Vrsck/x2dgxMkThj0xYNoq6mBgq9LvGoYphtH47U3FhrvVSYj1ck1s3dJz34neVOLCAPlMkuoOTzxf+BVSxQpalCIwowqUQ3yYKEp/dAqxUYZEdVtEb+JTFrDIiIAIiIAJZCOj5kQWjKhEBERABERABERABERABERCBxRMoen8pgdHi1+9iADwWwJcbRns+AHsIuxgoCxlom8CIB4gMo0I3j4sBvBjAXx029sCeQogvArihA7d7mjBFQwqMXHHRV43Yh8KCIRLFRXQFosCH6YcAXgLgOwOFUKNDER1aeOjMw2aGQbQP7fsCOBoAxSAHAKBjgy9AGoJRVRsSGPVDPqfAaEfjYHSkuaZdwV7b/K1h1uIDTchCXpcpifcuPrcYnpBirYc6zzHew3jP4r3mNOOU9OeURlSmKAI/A7BmQ483B/CVokYU3lmGHGQYRJu2aPncF1LzUgRGXBcnO0AotuVnh6pUurDIjqnoDXzI4lUeERABERCBXgjo+dELVlUqAiIgAiIgAiIgAiIgAiIgAosjUPT+UgKjxa3XxQ54dQCXtoyeDisMp6Q0LwJVAiO6FVFg8t8AKBRg6KD9jJuN7+xjRQk5qQwhMOL9nQeEdCWYknjuTOMW9IucQBvq+ncTHmo1Ix6jSGwlIzza1YgwngXgooH6E9KMK1Chy82vQwplyMPD+S2NKIXXxhUZ6vSrcEOklepg5IoO6BZzgjfINoERhXcUvtFZj24ydDG6roX1bQDcH8CDjCiOYiL+2yYKSyhU4n2t7znsYVmoygwE1goIuUeRa9tnoQxdGaUKX1y1DoCfdOzJUgRGFDu6LmxVovu5CIvskih6A99xXau4CIiACIhAOgE9P9LZqaQIiIAIiIAIiIAIiIAIiIAIiMBNBIreX0pgpKW8JAIXALhfw4B52PvuJQFZyFhdgRHDZP3AuNlsasbPsCp0r6kTmJQYIu1WRjz1dgB3Muv6LQEihj6WxO4AXmcq/jaAfQB8beDQTNbFid14LgAKDm04GLobndTHwDvU6QpUOlSTXLRPAZwrMNolQBCRPIiKgv8FYKcMAirrQMQmngngl15bbQIjZqeAiw5adPNivxjSzCZevxSCUEBEIRHvVZt4bdCt5RumPEV7fzTuXDldmnKyV139E6BgsukzzIVGpNZ/T8Zp4XIAfN7bZEOedunNUgRGdwHwewcUxaV3Nv8/N2GRHWbRG/gui1plRUAEREAEOhHQ86MTPhUWAREQAREQAREQAREQAREQAREwBIreX0pgpHW8JALvB/DChgF/BsBTlwRkAWOl68d65tB1Y2+8DJd1EICzW8QuQwmM6DxyWQYREN2YKOhhWDKKDt5gQjm1OaT0tRwsP4bloZDiD3011FAvn3UUglBURD42sW8UXk0lNJrtV4hApQ+MQ4hTXIFRH2MIqbOrgGorAMcD2BfAmwD8w2s0ZP4Y1uyz5lB/OxN6kc8niuF8MRGvY7oT8ed0AHRquaZmoEPMYQhj5RmeAIWST2lo9nAAOw/frcFavBYA3cFsojiIv+uSliIwoqufe0/h54XHG/E1BUZ1ifc+5rXPUG6K7cbY/zfraPp7XbnY34e2Q9cmN51j/ielj6FtptTtjl/tdF9Dc2MYcn0MNeaQvoyxnkP6tXRGXZ6TSyxb9AvgJU6YxiwCIiACIiACIiACIiACIiACEyVQ9P5SAqOJrip1qxcC2wA4tqVmfmO7j7BAvQxIla5A4HYAHgCAYqLHmB86+Nj0VwCfBvDOAGGRLTOEwIhig/cAoBPJ3okiHN7P6XjyZgBbADgZwGsBnOUc+OVaMhTiPRnA6wH8tqFS9onuUPw5DsALAPw5Vyci66ErDB1zOPdMnzP9aep/ZBPZsocIVLI15lQ0hDjFFRg9AcAZfQykpk7rptVFYGTDm20OYFsvrJBtNmT+6KJ1DIA7AqDAiA57exjBG92MPg+A4fzouMY1GiqCG2IOB5wyNRVIgM49dPBpSlyvvA/PNf0TgLuvYShUf5MWO/Y6gVFsPbnyd7l3NfWB3MhPSQREQAREYJkEShFATkGktoG3REp4p7rMVa1Ri4AIiIAIiIAIiIAIiIAIiMC0CUhg1PP8FA24ZzaqPo7AHQBc2VJkNwDviKtWuSdCwIYcquoOHUAoLGE4NB7exxw69i0wWhvAh40oin0/FQDD9VFYEJpWAfBi41Z0A4D9ANCt4qrQCrx8dFNiOEGGYKo6dLwHgEMArAvgFSbkVBVT93CWDmK8vuqcVxK7GlyMzkVvNZxYiOtgT+NEM7WD1RCBSvDAIzIOIU5xBUYPN+s9ooudsuYY3zpGqEqhRpV7ETsYMn8UKlHwROEbndR4XfA6pqvGjztcJznG2AmyCo9CgPdh3pObEsVsfxqld8M0KoFROmcJjNLZqaQIiIAIiMCyCUhgtOz51+hFQAREQAREQAREQAREQAREIJVA0fqXEjbDRQNOXVUq1xsBhph5dEPtFHXQTUapPAJ3BfABL0TMt01YrP8B8JeGIfHg9e0AGCbkR+YQlmGIGP6DYb12AnAigPcCuL4DGoqJDjNhjvY3YZF2BfBEr06KXyg+oNtSkxiKDg1czwcA2MgIqOgWdFFLH7cHQDcnuvhUJfbzQya0HEPJVfXhbgAoGmL7FA59pMJlhaIeOjPtYMQYFGTEiLs6oL5ZUQo33mYcjBhiiveBl5ocB5q5TxVj5eqjW0+IQKWPdocQp5QsMOJnJq71ZxvXId4jqtJY88e+DDGHfaw91dmNAN3v/G/UuzV+veWzT7fWp1F6yBBpY424LwejuhBpdFRk2EYlERABERABERCBagIlvFPV3ImACIiACIiACIiACIiACIiACEyPQNH6lxI2w0UDnt56XXyPnmeEE00gHgngm4snVSYAhu46yoiBeDBGoU2oO81Wxs1mKiOn+IfCnCrXLbqe8NCPDjyPM0IkiowokON4KeJYC8BJNYNheCcKmyic+n1FHj4b6AhFJ6QmoROFSBQg0e3oRebf7j2bYXsYBop95N8pSBo6UVxEMdfLjVvOjgDOB/B0Iyy6DwAK0MjyvKE7V9OeK1A5FMCvB+rXZgC2NI5UnP8+wkWWLDC6uxHxcb28q0EsJ4HRQAtWzfyLAJ8FdJtrSs83TnlzRsYQcXzm2ETR8R86DngpIdLu4n0W4L2fIYOZ+Jm4TWhEMfdbHEc6foawe8ymf7P+0Lwh9YXksW2e660NOjIO0ZcxxuxyWWL7Sxyz5nyY67nunlPimuv4uFx08RLeqS56gjR4ERABERABERABERABERABEZgogaL1LyVshosGPNFFu+RuUZjBcFl0VqlLn/VccJbMq7Sxr2pcdyisOSGy8zxIpBhlDIedqq5eXREmiY5FzwDwOgAMY0aHI4Z+O9sTUm0CYA0j+Kmqm+KjT5myR9RwoqsTBUEPAfCcGtGddXQ52BwsPstzT3LFJBR/fSZyTrpm53VOcRHdik42oqqfO5U+1LhSrWfuC68E8DEA13VtuGN5V6DSsaqk4n25ZLAz7ppI6lyGQqnjowiRwjwK/y5t6IcERhkmSVUEE+B99ckNuelWd6cKh7ngBgrJSEexNZ2+MpzhTzr2fSkCI4ZmdAU3FOHyXu2mEKERhW50eeNnkqkn7S+nPkPqnwiIwFAEYsSZIXn7yEMWQ4hAQ8R5dI10UwnvVIdaS2pHBERABERABERABERABERABEQgnEDR7ydL2AwXDTh8HSnngAQYsmmXlvYeA+BrA/ZJTeUjwG/dUyDCQ9U5JjoN2PVZ5T7EMdN9honuQVXJOgtRxERHnyqXJJazrk48wK5zO7JCpo0BPNxxMGB5K7S4zByA+y9k+5yf1UxYNIpB6Gq1R42bBcVWFGltYTpDdxqGmTtrRLGZ5fZDE6LPPyTns/vxJuzcO4zzVg5RlA2vRdekV1UI3HLMlysw4n34pxWV3s44Z/3SCOFyjI3N2HCHKQIjCu4OB3B0gzOYHYoERjlWiuoIIcAQlQz52JQYlvMlIZUVnofOk3Rhs4n39C93HFOdwIhCVYb8bBIadmma4ti9APC56qaUe1dIP+hqSBGuTd9qCI0WIjQ60vBpC9ca0re+8mh/2RdZ1SsCIiAC8yag58e851ejEwERWJHAygD4PsT9uYP3/wy5fBvzc2vvv/x90+/8v5dwVqV1IgJLJcDPQTcAuN75b92/bT737+7vGOae5xHuz5+8/+e5hZIIiIAIzJlA0fvLEj60FQ14ziu/4LHR3eW7Lf1neKonFTxGdb0fAnQ4oiDnlEABCsVAXEfnAPiR+QDeT89uqvW2RljzvQaBEV8QUFTzxBbhz+qmDh4o1jkQ3dIIcl5QUReFThRkfMeIO37V9+BN/RuYEFYMefI2AHRYuqahbbp77OsIDylO46E8y3UNsZMyZK4zCrfoIsGNmJusuOi9ABjejYlh6uhq1fUwl8IzsqCw5+8pHQ8o0xYijS5zFIMx3A4TXbroLHVhQN1tWV4LgKEEKcoir6Y14ddFsd3DzKF/m+BJAqO2mdDfcxGgIJL38aZEp7bTcjU44Xo+atzFbBdzhOWsExhR/LkdALom9ZHc8KJu/X0JjHYG8D6nIYpyn90ysNKFRtpf9rFyVacIiIAIzJ+Anh/zn2ONUATmTIBfZLin+eH7Pl84VCUionhISQREQATGIGBFSL7wyBcl/QbAJQB+PeMvnI/BX22KgAj0T6Do/aUERv0vELUwTQIMg9YmINo6IczWNEerXuUgQOHO7kagECpAocCIB3cMGcJE4RoFN9+OFDfE9P/BAI4zjkN17g38hhAFHOzX9gA+WdMAxUMU3lCY8Qbz76qsFMTc2xy2/tNk4POFTkD84WElHTT6dpXiHNGl5iAjDHq9uYZtn5o4suy2APZzhDsURFGIxTByf4mZhJ7yUnxD0dbbjRDIbYZhAZ/X4EbFvBT3UKxDwdsZxj3ozz31ta5aHpwzzB+diyj0dMU67jXmluc8PK0l7A7FVhSPcmwX1Ij5yI9tXJUwZr5848aWITbbkgRGbYT09xwErMNcU10UIDWFT8vRj6nUwWcUXYVsopDQPntT+7gUgdEhAF7hQOJze59AaKUKjYrewAfOjbKJgAiIgAjkJ6DnR36mqlEERCAPAb6Xs+Khe5l/2//y9/w3BURKIiACIjBnAhQfWbERBUf23+5/5Yw05xWgsYlAWQSK3l9KYFTWYlNv8xHggcjXW6qjewgP5JVEgIeMDBm1t4eCoWko6uCH1KZEUcXzAbzGCEMoUqDo5v0AzssYiovuM6xzPQDbGLFFXb9sOKxnNTgdsSxdDD4CINYN4vYAPmj6wbb2zzjOqjHd14i/ntnR9Yb18JDadW+gwOXdZs7qwtL1fZX4/eIaohiKYbtCBTP/YdYhhQnW/YgOHFzHnzcuJ6zX/2DT99hYP8V4vL5s+Er2i4fe/C+/qcIwcb6bk+0XhXBcx5w3jotCtlMBMLQfQ11ScNSXI1MVGwmMhlgxaoPXxpotGB4F4BsLQcVn3rHOWPkZjyHkuqSlCIx4n+RasYliWwqVY1JpQqOiN/AxE6O8IiACIiACWQno+ZEVpyoTARGIIED3obXMD8VCvniI7x2VREAEREAE2glcUSM84hkNf/r+gnR7D5VDBERgKQSK3l9KYLSUZapxVhE40YR9aqJDlxe6tygtlwA38Ac6jlc81KVYhqIiquLPjRAvUERBlwCKdSgGYmIIKDrSMIxYiNNO3Uzw20oMB0aBBg8GGbKsyZ0mVGD0AOOGZF2BQlfCQwDwGrs7gC0A1LkphdZXl29VE7aObkUMZ0bXheM9Z5zYNm5hDqYZTmsjpzA3GHQEOdIIWEKFPbHtu/l9cRr7wPnlOFNDotHJ50EAKMZyxUZs93Tj+sRxUmTZtzCnijVDHdFBI3Z8HNfGAF4I4OkA+AKOiQIxio3o1MXx9T0mCYy6rHiVDSHwZiNYbcpLVzM6fy0l3R/AL5zB/s25B6QyWIrAiM+V2zmQ+NynMDMllSI0KnoDnzIxKiMCIiACIpCFgJ4fWTCqEhEQgQYCqwFY2xETWVERXcOVREAEREAE+idwsREaWcER/0sn/t/237RaEAERWBiBoveXEhgtbLVquDcjsBmAbwYweahx9gjIqiwzIuCLgULDooUgoBsNw7nQccGKICg0omjk7JAKvDwUK1EMt5P5fZsrkXto+lQjvkhotrYIhR50k3mdcc9gWC/GQ86ZKKhiqK1XG/eb9wFgSByKjHIlcmKoRIqXfDcz60LF8GncZOQWrVCYtaMJ8cP55fqjk9RhmV2vOEYeCFOY5oeNpDCH46OgicK6LgI4f04oLHqYmT/bLkVNb80gtmNbdzXrg2Kj/3Qat2Oigxj/3YdbkwRGua5A1VNFgKEAGV6wLfEzDsNxLinxOcN7p01kRVFhalqCwIiizNMcQJcBYEjIrmnqQqOiN/BdJ0flRUAEREAEkgno+ZGMTgVFQAQ8AhT1W/GQ+185EWmpiIAIiMA0CdD5yBUd2X+7X3abZs/VKxEQgakSKHp/KYHRVJeV+jUUgQ8DeG5LYxR8bJj5cH2o8amdeAK+sINCkg8YYQcV7LkS7790kaEQxwos2BbFLGwvVLDCkFAMJUXHFia6v7wUwF8aOsqQUgztdgcA740IscUDawqj6BDEkFp0caoSnTzCiGHYt33NGP+RCRwdi3YwY+QhKEPCMXxZzrnxu0qx2R5GhGMFYW4e65BDgcyZAFLDjFF080AAuzvisyHDs9WJcjhWjo1OWxRldhEaUXzG9bEngMcZiB83c0ghQJe6q5bYbU3oHzqH2fZsPrZLQdM5mYVGFNQdbRp5uHG7yrT8G6tZCcDBZp1+CQD7wc2v0nwI8B7Be8z6LUOiyxrv8UtLdCmj8NQmPk/pOJialiAw2suE27SMPgVgu1RgFeWmKjQqegOfcX5UlQiIgAiIQBwBPT/ieCm3CIgAsLJxxn4wAP5YMRH370oiIAIiIALlE7jWER59HwB/zgBwdflD0whEQAR6JlD0/lICo55Xh6qfPAFaz9KZg6KFpkTBB50wlOZJgPdCimEYuowuQHSMobDjcAAUofEb/X0lCiC4tngISvEKnWrYD4of2txVuG7ZR3sY+CETNieni487bh5uM847w+4wvBavn28AONlxKKJoamfj+ENnn+2NgKMLPyu8Ydg3iovIaIi58ftM5ykKjZ7TEnqHAiMKq+ioFJLoxkTxlusi9CMjFqGzVZNYLKT+2DxNohw6ZTF0XGw8atb5WONYtKnpUK7wgCHj4xqiKOOVZu3aMhzHfgDe2TGsntsHV2DUZ3hAf9yuGEICo5BVUV4e3vesU11d73m/oOPaEq2b+Syl6NSmUwFQ5JealiAwOgUAXdds4vOb6yx34ucGPhP5WasuURhH0XVseMyUvha9gU8ZsMqIgAiIgAhkIaDnRxaMqkQEZk1gA09Q1PblkFnD0OBEQAREYMEEaFpgBUf8L78wqCQCIiACLoGi95cSGGkxi8CNh/rvCQDBgysKjZTmQ4ACHX67nge2dBGi2OCr5nCNwplrBhoq78V0V+HhGw+Gf2hEQxS/NSWWY/inuxkHn5/34ABT174VZVHww1Be/qFhjFCqqg1fzERnH7ro8ACSYX+GmpuqvtHliu4gvCfYcXO8FIlRkPb7gHVzGwAPMQIsirWsqO0EU0cfYdcCunWzLHQbepQZ10bOXw4F8KrAOfBdkciJIdfohvSTAder7T7X1aONSModE8fDPuVw2nIFRm3hCmPnpCk/vxlJoRSFeKH3kJztq65+CfA5FSL8eIlx3Ou3N9OsnQJY382OoQcuSOzu3AVG9wfgW3nf27gTJiJrLUbX0L1bhEZrDCAyKnoD30pZGURABERABPoioOdHX2RVrwiUSWBNT0zEdwz8ctWc0g0Armz5+RsA5rve/Nh/p/yu7YuWc2KrsYhAaQR4FsD32fy5tfff2N/dDsAdW37YxpzSdcbZyBUdtZ39zGn8GosIiMCKBIreX0pgpCUtAjcS+AqAxwTA4GE7hSdK5ROgKIfhxGhRTFERhR10/eDGeay0jnFfoJvAkKGVuo6XGwKKa15sKqL70+sAMNRKaKg3FmU9fCHzRCO4omX0Z8zc0Fr0qq4dzVyeh8904+GB6Y8BvC1gvBSQMYSdFRVxI3GsGedZAeUzDyGoOjosUUzFcEMUQrWJV8hlYyPCYug+OnPxGqPDFkViQzsyVQ2SY+J6Zcg/9i+n489YAqP/C+AYc+3wWzF0D1Mc8KAlPvlMFMJ+PaCXvM7oFLbkxDCOdISzqUuYtLkLjPzwaN8yISyHWD91QiPOH9d736noDXzfcFS/CIiACIhALQE9P7Q4RGC5BPguhO/p+M7Khju7c4E4fg2AP5eYL8eFiIcKHKa6LAIiMAMCISIkfrGVXza7p/kpbdiXey5HfC8z5tlUafzUXxEonUDR+0sJjEpffup/LgLrGptCOnY0JYYceQSA83M1rHpGJcADeTqq8Fs2U0m3Ny8t+IEyNgzVmGPY0AiKPmucmFJCnFDAx/BjDLn2HfPSI0agNOb4Q9u+iwnzRuHH9wD8LiAUXmjdfeejcxPnh99CO6zGwYhCzaPMt/YodjgRwNcmOk5+BuK9fzfzYu2Nga5MbZzpkLSPeU681oy9rUyOv1MMQcEURW+cgyMmKljLMdYl1cFvxVJ0wZCUTYn3St6Hz1kSnIqx7grg3c7vKeJoi7p6AAAgAElEQVRcK5HJ3AVG5xnXRIuH4lc61A2ZfKHRUEL+ojfwQ06Q2hIBERABEbgZAT0/tCBEYDkErKMzP5/yZ5MChn6peY/mioj8f/+zgHGoiyIgAiKQQoCu9RQauYIj/9+rp1Q8cJnTzLt0ftGQPznc9gcegpoTAREIJFD0/lICo8BZVrZFEGCYpw8GjJTOEBQZTc1NJaDryiICvRG4palZH3p7Q1xExf+fvTsBu66cFz/+vUg5itBg6KAB1VGGBmNIhiRHiYoGZaiIQ4ZCZYiIiDiGlKlBR4Ooo0xRGaJSoqgMZTgZGghFJf7/63e697Es+9l7rb3X3nvda33v63qut97nHj9rPe+z11q/9bvjJlxkovp9ywL3ssBzkgqUBCLTVgQXReDQuBJb40VQWd9L/PtzLVC8xnlGyoRX16bLAUbbAJ8qgMQFbQRdL+pNuQg0isxF8ec8StYX8PMAcgwFFFBAgaEC/v7wxFCg2wKxjX28MDQIKmrb9jyRdSheEoiv+O/4GgQQxZ9de0Gv22ebq1NAgUUIxH3rQbajQfBR/BkvpsVX/HebSrzkGy/uDoKN4mVliwIKdEcg6+tLA4y6cyK6kmYEDgP2qNBVZGl5WoV6VlFAAQUUUEABBSYRiC0i/71Cw8Mrfnap0FUnqkSweASND0rciIkHBXVLlwOM4gZVPDgZlAhOiyC1vpSsL+D7cpBcpwIKKNBCAX9/tPCgOCUFphCIh8nxmXgQVBQB920ogyCi8p/xIpdFAQUUUGB2ArGzxCDYqPzn7Eat3nO8UFcMOIrfExYFFMhXIOvrSwOM8j3xnPlsBOJnIjIUPaRC958G4g1wiwIKKKCAAgoo0KTAScDTK3T4nZThqHxBUqFpZ6tsnLagLC7wqcCpNVfc1QCjLYHPlizibe3zavrkXD3rC/ic4Z27AgookLmAvz8yP4BOv/cCqwJPLGQoWnOBIn9KmYguKWQlGgQUmYlogQfGoRVQQIEhApH5aFjg0brAHRYodnkhu9GXgKsWOBeHVkCB+gJZX18aYFT/gNui+wIPTFuS3LnCUmN7iWdWqGcVBRRQQAEFFFCgisCJQGzrNa5cl7Zs/d64ij38fgSBb11Y9zeATWo6dDXA6OvAowoWn6kYzFaTr9XVs76Ab7Wsk1NAAQW6LeDvj24fX1fXTYHYCmerlIX+SQtaYmSciGD+b6evuH67YkFzcVgFFFBAgWYF1gDieeJG6SteeltURrwvAicDkRE9ts60KKBAuwWyvr40wKjdJ5ezW5zAFsBpFYePB4HbVqxrNQUUUEABBRRQYCmBE2oELj8F+JyUQwUigCYCaYoltsCN7eSqli4GGO0OfKgE8OghVlWNcq2X9QV8rujOWwEFFOiAgL8/OnAQXUIvBOJhbwQVxdemc17xTSmIqBhQdNmc5+BwCiiggAKLFVi7FHAUwUfLzXlKZ6Zgowg4Mqh1zvgOp0BFgayvLw0wqniUrdZLgecDH6648njAtx1wfcX6VlNAAQUUUEABBQYCKwDHAxHgXKW8APhIlYo9rnM0sFNh/fHmcKSvvrqiSdcCjFYBYguG4pt0xwA7V/ToUrWsL+C7dCBciwIKKJCZgL8/MjtgTrdXAvEwdxBU9Mg5rvy7pYCi8+c4tkMpoIACCuQjsGEp6OhBc5z62YVgI4Ne5wjvUAqMEcj6+tIAI89vBUYLvB44oCJSpLqNICMjgiuCWU0BBRRQQAEFiDdsI7go3miqUt4AvKlKxZ7XWQv4EVC83qkTUNO1AKNywFVcxN4P+EkPz5OsL+B7eLxcsgIKKNAWAX9/tOVIOA8FbhVYvxBUVPVaahq73wNnpOyfg+3ObpimQ9sqoIACCvRWYPlCwNEmwOOAFeegERn2IqtRfF08h/EcQgEFlhbI+vrSACNPbQXGC7wNePX4av9b46fA9sC5FetbTQEFFFBAAQX6K/BQ4Dhg9YoEbwdeU7Gu1W61OqgEUXWrtC4FGA3bGu21QHzG7WPJ+gK+jwfMNSuggAItEfD3R0sOhNPotcB9UwbOyFY06+wP8TMfAUXx9RUgMkBYFFBAAQUUmJXAo1KgUQQbxdesn99HFr7PAPFCWh9fPpvVcbRfBaoKZH19Oet/oKoijqqXNXATAPbRCoGDgb0rzuRGIB5eHVWxvtUUUEABBRRQoH8CzwE+BNy+4tLfAexTsa7V/i5wFvCYEsjDgXPGIHUlwOhhwLdKa/0q8NgenyReX/b44Lt0BRRQYAoBf39MgWdTBaYU2BaI66enTtnPuOaRmWgQVBR/xj1eiwIKKKCAAvMWiHuFg0Cj+HPWmfo+m55nnjDvhTqeAj0WyPr60gCjHp+5Lr22wDuBV9Zo9V7gZTXqW1UBBRRQQAEF+iHwHuClNZZ6CPCqGvWt+neBBwMXlN78ij3nHw1cPQKqCwFGqwBfA9YurDMuXjcALuzxSZL1BXyPj5tLV0ABBRYt4O+PRR8Bx++bwDopqCgCi1ab0eJ/WAooumpG49itAgoooIAC0wisWgo4uv80nY1oe2UKNIrkCZfOaAy7VUCBWwWyvr40wMjTWIF6Au8CXl6jyddTNqMf1GhjVQUUUEABBRTopsC/paxFsb961RKfPeoEOFftt0/1hm0RFtscPGHIxdzAJfcAo7jOOx3YrHSgq24R1+XzI+sL+C4fGNemgAIKtFzA3x8tP0BOrzMCO6TAos1nsKL4OT4ZOC0FFv14BmPYpQIKKKCAArMWiC1D437PFkBsGzqLZ/1fSMFGx856MfavQE8Fsr6+nMU/Ok2fB1kDN41hf60Q2A84sMZM/gzEg61jarSxqgIKKKCAAgp0S2An4HAgAleqlv2Bt1StbL2RAocOySwZDxe27qjbZ9JNpuLyInPWXh1db51leX1ZR8u6CiiggAIDAX9/eC4oMDuB9QvZiiJLQ5PlJuCUFFgUn/+vb7Jz+1JAAQUUUGDBAiuk+z8RaPQ0YLmG5xPZ/SKjUXxd1HDfdqdAnwWyvr40wKjPp65rn0Zg2Jvw4/qLB1t1sh+N68/vK6CAAgoooEAeAu+eILDDTDPNH9tPDwkoiocMTx+Ryaj5Wcy2x7i+i3XGjaViiYCjWKcl8xTEHkAFFFBAgYUJZH0DeGFqDqzAaIFdgJ2BxzcMFUFE8Tl/8HVzw/3bnQIKKKCAAm0UWLYQbBT3hSL4qMnyZeBo4MgmO7UvBXoqkPX1pQFGPT1rXXYjAtsAxwO3rdHbV9OWae5fWgPNqgoooIACCmQqsE7aEu0xNeb/V2A74KQabaxaTeB2aduw8vGI7dKeBVxdrZvW1loF+OSQbdHi82dsB/eX1s58vhPL+gJ+vlSOpoACCihQEPD3h6eDAs0IxPOIl6avNZvp8n97+V0pqKj8M9vgUHalgAIKKKBA6wXi920EGQ2+7tLgjC8H3pu+/H3bIKxd9Uog6+tLA4x6da662BkIPDJtd/KAGn3fkLbo+EiNNlZVQAEFFFBAgbwEng/EllTL15j299O2qmfXaGPVegJ3BU4FHl5qdhkQb1CfU6+71tR+WHqDbO3SjL4FbAn8tjUzXfxEsr6AXzyfM1BAAQV6K+Dvj94eehfekMAd0v3QCC66e0N9/qYQVHRaQ33ajQIKKKCAAl0UeEoh2OhuDS3w14VAo3juaVFAgeoCWV9fGmBU/UBbU4GlBP4lZSeIlL51yueB/YAL6jSyrgIKKKCAAgq0WmBD4EDgyTVnGSmGYwvWG2u2s3p9gQgyim3EhmWWynFruqW27o3MRbEtmsFF/3iOZH0BX/90t4UCCiigQEMC/v5oCNJueiewciFj0YoNrT62/43rJ7O+NgRqNwoooIACvRKI3VnieebWDa3694VAo2sa6tNuFOi6QNbXlzkEGEUq/2UKZ1FsbXBL188q15elwMuAQyeY+dtSoNHfJmhrEwUUUEABBRRoh8BtgLcAr5lgOnulbEcTNLXJhAJxTRFb3Q67mXIM8IoMtkyLLdHeBew0xCAeusRWe26L9o84cV1ZNInryjgXLAoooIACCowTyPoG8LjF+X0FZiBwr0LGoiY+b/0EOCp9/XQG87VLBRRQQAEF+iawOvCc9LVWA4uP+y2DrdN+3kB/dqFAlwWyvr7MIcAo0qpFCtVBWQEw1VqXf6TyXtujUzajdWsuIy6SI5vRcTXbWV0BBRRQQAEFFi+wfQouqnsxfknKWvT1xS+htzOI4PAIEi+Xa4F901a4bcSJrEVvBVYaMrnYmi+C1iz/LBBbFl5f+Os/1dzGUFMFFFBAgf4KZH0DuL+HzZUvQCC27I1t0PZsaOwTUlDRZxvqz24UUEABBRRQ4J8FnpoCjbZtCOcDKdjosob6sxsFuiaQ9fVlDgFGVwORSnVQVs3gbeKuneSup55ABMR9aIm3ycf1dCKwP+Av3XFSfl8BBRRQQIHFC8TN89gO7ZkTTCWy5MR2XBHgYFmsQATrHAYMuzb6BnAQcOpip/h/o28JvBZ41JD5xIXpC1scFNUGwsj6dFVhIpG6O/7OooACCiigwDiBrG8Aj1uc31egAYG4Nopsrrs20Fe8iBFboEXGoisb6M8uFFBAAQUUUKCawGop0Ci2UKubSGHYCB8HYhcXn3lW87dWfwSyvr7MIcDoCiDStA1KvBl+eX/OL1eascDL07YVkywhgoximxWLAgoooIACCrRTIDIPRnDRJCW233r3JA1tMzOBB6dt6h6zxAhnAO8DTprZDEZ3vA3wEuBxS1T7asrEdOGC5pfLsGsCkTl0UGJ7jTVymbzzVEABBRRYqEDWN4AXKufgXRe4LfDG9MLktGs9NgUVfWHajmyvgAIKKKCAAlMLbJ6CjXaYuqdb76HG54W/NtCXXSjQBYGsry9zCDD6DhA3/AdlI+D8Lpw5rqEXAvGQKrIZrTPBar+b3ph327QJ8GyigAIKKKDAjAS2S1tnPWiC/i9NWYsiGMTSToF46zq2HlvqOineuIq3qT9ZClSZxWrixYpnAfHWWLwRPqzExWhs5RZvg1nGC2wIfLtQLQKyHjK+mTUUUEABBRQg6xvAHj8FZiSwS3pYWHw5uO5QsX3te9PXb+o2tr4CCiiggAIKzFzgbmn709gCdYUpRouXvCLI6Mgp+rCpAl0RyPr6MocAoy8BTyicLU8GfIuhKz8+/VjHcilQKDIaTVLOAQ4BYs9xiwIKKKCAAgosRiD2IH8l8LAJh38XEFmPbpywvc3mJxCBPXHDY6cxQ8b2aZ8DTgfi81oTJc6vuPbZYolt0IpjxDZ7Mc9iRp4m5tDlPuLtu88XFhjH7oldXrBrU0ABBRRoTCDrG8CNKdiRArcKxHa98Tm0eM++rs3VKYNoBBf9sW5j6yuggAIKKKDA3AXumLJnR6DRNNvNx72Y+BwR99UsCvRVIOvryxwCjD4BFNOvxT7ORjf29cct73U/Im17ttTWFuNW960UaHTiuIp+XwEFFFBAAQUaE3hmCix6+IQ9xtZaEVj0zQnb22xxApukY791hSnEm9fnAZGBMjJVxZbOVwLx4CQemNyU+ojA87ghEzdiYl/72LIrMl1GRqyNK74J9hngnd6IqXBU/rlKvGX/8cJfxzYcO07Uk40UUEABBfomkPUN4L4dLNc7M4FVgQOAF04xws8KGYtumaIfmyqggAIKKKDAYgSWKWQ0us8UUzgMeANw1RR92FSBXAWyvr7MIcDoHcCrCmdHPKCJbQssCuQq8KIUaHSXCRdwNhBZED41YXubKaCAAgoooMB4gWcArwAeOb7q0Bq/S4FFH5ywvc3aIxCBP3sAzxuxddqsZxsXnR9NW+9GIJNlMoHYTu4thaYRqLX3ZF3ZSgEFFFCgZwJZ3wDu2bFyubMRiGujCC6adGuUS1JgUTxMtCiggAIKKKBANwTieWdkNIqX5yYp8cJeBBnFM0+LAn0SyPr6MocAo5cBhxbOqA9N+ZZEn05O19pegZXTw43dp5hipA+MX7onTdGHTRVQQAEFFFDgHwW2SYFFkfZ/0nJ4Ci66ZtIObNdKgQgOj2w3sV3eY+Y0w6+mbXIjq2sErVmmE4gHWhEsNih7pa05puvV1goooIACfRDI+gZwHw6Qa5yZwNNSYNGDJxzhghRY5I4EEwLaTAEFFFBAgQwEImN0BBptMOFcL0yBRqdM2N5mCuQmkPX1ZQ4BRlsBsQ3AoHwR2Dy3s8T5KrCEwBNToFG8GT9p+XoKNPr0pB3YTgEFFFBAAQV4egosim2xJi2RWSaybX5p0g5sl43AvYAtgMcDjwbu0dDMfwV8Dfgy8DngFw31aze3CnwBeFIBI7a/O1kcBRRQQAEFKghkfQO4wvqsosAwgfcBL56Q5hzgkBQsP2EXNlNAAQUUUECBzATipbxXAg+bcN7vB14yYVubKZCTQNbXlzkEGK0HXFQ4I64A1szpDHGuClQQiK0ZYruG21Wou1SViPD9WNo+I9IKWhRQQAEFFFBgtECk949tr54LTPpGbozwlxRYFFv7WvopsBbwEODfgPsCsQf93YGV0jYSyyaWm4H4nHYt8GvgZ8CPgR8A3wF+0k++ua36cmCNwmjrAxfPbXQHUkABBRTIWSDrG8A5wzv3hQjENtHxgG+Sa6T4nPtGIIKTLAoooIACCijQT4EIEorPA3FfrG6JZ50R4Hx23YbWVyAjgayvL3MIMIqb8TeVToh4GHRDRieJU1WgisDqwP7A86tUHlHnxkKg0ben7MvmCiiggAIKdFFgoxRUFMFFt59ygR8BDgR+OmU/NldAgdkKLJ+Cu4qjLAdE0JdFAQUUUECBcQJZ3wAetzi/r0BBIF6CPHhCkfekh4nXTdjeZgoooIACCijQHYE7p88FL5twSfsAvsw5IZ7NWi+Q9fVlDgFGcQZcCqxdOBUitdq5rT81nKACkwnEm++RQjAeek5bzkgZjY6ZtiPbK6CAAgoo0AGBHdPv180aWMtHU8r/yDxjUUCB9gs8FIitOgblMmCd9k/bGSqggAIKtEQg6xvALTF0Gu0WWC1lLdpqgmmemh4g+qLjBHg2UUABBRRQoOMCGwNvALacYJ2xrX1kM7pygrY2UaDNAllfX+YSYHQC8MzCWbA7cESbzwrnpkADAg9IgUaxbcu05Vcp0CgehsbWEBYFFFBAAQX6IhBb60bQbnzdo4FFx3akhwDfb6Avu1BAgfkJ7AYcXhjuRGDb+Q3vSAoooIACmQtkfQM4c3unP3uB7dKWZqvUHCoCtg8A/qtmO6sroIACCiigQP8Enp0Cku9fc+lXA7Hl2vE121ldgTYLZH19mUuAUWwb9ebCWfAh4IVtPiucmwINCqyXAo12bajPT6Vgo9Ma6s9uFFBAAQUUaKPAU1JQ0TMamtzHU2DRxQ31ZzcKKDBfgcOAPQpDvi5tbzjfWTiaAgoooECuAlnfAM4V3XnPReBQoO7WJX9LDwiL9+vnMlkHUUABBRRQQIHsBeJ+zBuB29RcyXsn+MxScwirKzA3gayvL3MJMNoCKAZDXABsOLdD7EAKtENg/RRotEtD0/kJcBIQAUfF7SIa6t5uFFBAAQUUmLtAbKMbAUXbAGs1NPqRwLuA7zXUn90ooMBiBM4HNigMHUGIn1vMVBxVAQUUUCBDgaxvAGfo7ZRnLxDblXwA2KjmUEelh4JX1GxndQUUUEABBRRQYCCwRvo88ZyaJLEd657AeTXbWV2BtglkfX2ZS4DRSsA1pSO/IvCHtp0NzkeBOQg8CHgFUPcX76ipXVIINvrOHNbgEAoooIACCjQl8JBCUNG6TXUKHJ0yFn23wT7tSgEFFiNwJ+D3paFXBq5dzHQcVQEFFFAgQ4GsbwBn6O2UZysQL2V8AliuxjB/SduTFLecrdHcqgoooIACCiigwD8J7J62ab1dDZubgB1T8oQazayqQKsEsr6+zCXAKI54vDUeGVwG5anAqa06FZyMAvMViECj56ftX5ZvcOh4kDrIbPT9Bvu1KwUUUEABBZoSeEAhqCh+HzZVbkjbiH4EMLCoKVX7UWDxAlsCny1M4yLggYufljNQQAEFFMhIIOsbwBk5O9XZC+wFvLvmMGel4CK3i64JZ3UFFFBAAQUUGCsQ93nfB2w6tuY/Vng5EFu9WhTIUSDr68ucAozen9KeDU6SdwD75HjGOGcFGha4fQoyet4Mtg6MNIMRbBRfP2x43nangAIKKKBAHYH7p63PYvuzSOffZImtkz6avm5ssmP7UkCBVggcDOxdmElsB/LiVszMSSiggAIK5CKQ9Q3gXJCd58wFDklZ0esM9FZgvzoNrKuAAgoooIACCkwg8BZg35rt3gW8smYbqyvQBoGsry9zCjDaFji+cMQvmEEwRRtOKOegwDQCm6Vgo0gP2HT5BvAZ4EtmdWia1v4UUEABBZYQiOxETwS2Bh41A6XYFiACi74yg77tUgEF2iMQQYQbFKazHXBCe6bnTBRQQAEFMhDI+gZwBr5OcfYCxwHxGahq+WnKWuQOAlXFrKeAAgoooIAC0wo8BYiEI6vX6ChiB7avUd+qCrRBIOvry5wCjFYCrikd8fgH5mdtOAucgwItE7gn8NwUbLTmDOb2c+D09BUBR+WfzRkMaZcKKKCAAj0QWBl4Qgoqij/vPYM1Xw58LAUW/XIG/dulAgq0S+A+QDwgK5b4t+badk3T2SiggAIKtFwg6xvALbd1erMXiBcGt6oxzLEp2+N1NdpYVQEFFFBAAQUUaELgzmnLtDqJFE5OL6g2Mb59KDAPgayvL3MKMIqD+VXg0YWjuifwwXkcZcdQIGOBZ6Zgo4j8nVX5ZiHY6GuzGsR+FVBAAQU6KRCf7QZBRY+Y4QpPS4FFJ85wDLtWQIH2CbwIiC3RBiU+qz6mfdN0RgoooIACLRfI+gZwy22d3uwEbgecAjy5xhCxjWzxs1ONplZVQAEFFFBAAQUaE4gYgMhmVLV8PgVU31y1gfUUWKBA1teXuQUYvQY4qHCwPwfMMmhigeeVQyvQuMB6wC7ANsAsshoNJhxvNxWzG0WmCIsCCiiggAIDgfgdVMxSFG+lzKrE76CTgCOBi2c1iP0qoECrBSK4cIvCDF8LvK3VM3ZyCiiggAJtFMj6BnAbQZ3TzAVWAOJt/s0qjhTXTpEp4FsV61tNAQUUUEABBRSYtcDDgU/UeKb5lRRkdP2sJ2b/CkwpkPX1ZW4BRhEgcVHpgK0KXD3lQbS5An0TiLe2n5GCjf51xov/fgo4iixH5wzZomLGw9u9AgoooMCCBdYAHgpEdqIILHrAjOfzPymo6FMp++WMh7N7BRRoscAqwFWl+a1vwGGLj5hTU0ABBdorkPUN4PayOrMZCcQ9/y8Dj6vY/1kpuOjKivWtpoACCiiggAIKzEtgtRRk9NiKA54BPB4of36v2NxqCsxFIOvry9wCjOKIfgd4cOHQuk3aXM5zB+mwQDzsjaxGEXAUAXuzLvHgNwKNBl/nAjfOelD7V0ABBRSYi8DtgYelgKL4M75mHcgaC4sAgshUFEFFkUXPooACCoRAeXu0C4GHSKOAAgoooMAEAlnfAJ5gvTbJWyC2hY77fFXKMcDOVSpaRwEFFFBAAQUUWKDA0cBOFcePe8TPrFjXagosQiDr68scA4z2B95cONLxhsWmizjyjqlABwViy8FBsNEst6wp051XCjj6YQdtXZICCijQRYH7lwKKNp7jImNLzrhYjMCi2ALJooACCpQFzgSKb7i9DjhQJgUUUEABBSYQyPoG8ATrtUm+AocDu1Wc/iHAqyrWtZoCCiiggAIKKLBogXcCr6w4iSOA3SvWtZoC8xbI+voyxwCjeJB1Wekom+Z+3qe94/VBYOsUbBQBR8vPecG/KQUcfW/I9hZznpLDKaCAAr0XiCx3DyxlJ7rbnFVuSAFFEVT0mTmP7XAKKJCXwLDttdcGDGTP6zg6WwUUUKAtAlnfAG4LovOYucDbgFdXHOWtwH4V61pNAQUUUEABBRRoi8BbgH0rTubgGp+NKnZpNQUaEcj6+jLHAKM4al8CYlunQXkHsE8jh9NOFFCgLHBbYMv0Mxc/d+suiCiCjn5Q+Pp++u+rFzQfh1VAAQW6KrAK8G/AA9Kf8d/xNe9gooHvJWnbs/j89znglq7Cuy4FFGhUIG4i7V3oMbZPfGKjI9iZAgoooECfBLK+AdynA9XjtcYb+h+quP43AG+qWNdqCiiggAIKKKBA2wReDxxQcVJ7AJHh0aJAmwSyvr7MNcBoF+DjhbPgGiAehlkUUGD2AvcrBBtFwNGdZj/kyBF+XQo8GgQhGXi04APj8Aoo0HqBQSDRIIBo8OfdFzzzPxQCiiIg4McLno/DK6BAngLxWXDlwtR3BY7McynOWgEFFFCgBQJZ3wBugZ9TmK3AI4CzKw7xGuDtFetaTQEFFFBAAQUUaKtAZG2M7I1VyiOBb1apaB0F5iSQ9fVlrgFGcWzLN4zjLY3YT9GigALzFXhsCjiKN8IfNt+hR472q0Lg0c+AnwO/SH/+skXzdCoKKKDALAXuCdwbuFf68z6FrET3mOXANfs+pxBUdFbNtlZXQAEFygK7ld5O84UUzxEFFFBAgWkFsr4BPO3ibd9qgRWAuJ6KF0bGFbdFGyfk9xVQQAEFFFAgJ4Gq26VFhvx4fvnHnBbnXDstkPX1Zc4BRuU9pS8ANuz0qebiFGi/wKql7EbxQLuN5S8p0CiCjgZfg+Cjwf/f0MaJOycFFFCgILB8ChqKAKLB1yCQaPD/t2upWPybG9mJBl9XtXSeTksBBfIUOB/YoDD1eEs/3ta3KKCAAgooMKlA1jeAJ1207bIQOA7YrsJMDwNeVKGeVRRQQAEFFFBAgZwEPgi8sMKEjwe2r1DPKgrMQyDr68ucA4zWBH5SOsLbAJ+ex1F3DAUUqCTwEODhKTI4ooPXqdSqHZXiTfdBsFFkPPod8Nv0Ney/b2zHtJ2FAgpkLHB74K7AXdKfw/57tX75sT0AACAASURBVEI2ouLWP21f9qXprdpzUzra77R9ws5PAQWyFXg6cFJp9msBl2e7IieugAIKKNAGgaxvALcB0DnMRODFwPsq9OwDtQpIVlFAAQUUUECBbAWqBly/BHh/tqt04l0SyPr6MucAoziJjgJ2LpxNsaXGpl06u1yLAh0TWAV4aCHgKIKOVuzIGiPj0aggpPjezYWvyKJU/P9h/z2szi0d8XIZCuQksAywbOErsgIV/3/Yfw+rE4FDo4KHIiNRF8rvUzBRpOmPgKL4M7a2tSiggALzEDgTiC18B+Vo4DnzGNgxFFBAAQU6LZD1DeBOH5n+Lm4N4PvAv4whOC/dhyufw/2Vc+VdFYh7N/HlS6B/P8Lx78NtgEkz9cd9qr8Bf57xSRPPKeMrxrIooIACkwjEvyFxD3rjMY3j37MHAFdMMohtFGhQIOvry9wDjCJQIf7BKJatgFMaPMB2pYACsxV4YCnoaP3ZDmfvCiiggAINC1xUCij6XsP9250CCihQVeBpwMmlyhHQHsGOFgUUUEABBaYRyPoG8DQLt21rBU4EnjFmdhFoEZ+FvEZr7WF0Yg0IRBBMPBPaC7gE+A/gDw30W7eLeNZ2n7RNz/2APYHf1O2kVH9d4G5AvHD6XeCPFfuLucTOAgcBP0vbRUdm/jolgrUOAJ4I7At8ZQYBQLFLyQ7ATsCbgU/UmaB1FVBAgZJAPGuMmIHYJWBU+RTwTPUUWLBA1teXuQcYxbE/ofQPwdeBRy/4pHB4BRSYXODO6eZHBBBuBPwbcN/Ju7OlAgoooECDAj8GfgB8u7Dl2XUN9m9XCiigwDQCXwM2KXQQD962naZD2yqggAIKKJAEsr4B7FHsnMDzgI9UWNWOwLEV6llFgZwF7gT8ZyFraQSrzDNQJQKcHpMCip5agIxMqq+cMqPz64A3peCi7YHLKh6oCEr6UAq8iiYfAPapkckonhs+GzgMuCNwKvAC4NcVx69aLYIBPglEINUZabeSKys23hB4a8W601QLu/JLLEv1F1nLDwbuPc2A6QWZt5Sycc2y7ymna3MFWiUQQYtVfgc8H/hoq2buZPomkPX1ZRcCjB4BnF066+b9IbJvJ73rVWDeApHONQKNyl8GHs37SDieAgr0RWAQSBTBRMWvWafF7ouv61RAgeYF4gHaMaVuHwl8s/mh7FEBBRRQoIcCWd8A7uHx6vKSI6vIT4HVxizybcBruwzh2hQoCEwTqDIJZAR7xLVGBP1sCdy11ElkCzoCeC/wy0kGSG0mDTCK5hG087H0Im/8/+7Ah4Fx2yXGM8OnA+9KGZkiA9IuwFlTrGOpprdNgU+DQKEIYqoSPBn9PQqIZAOzLnWeNa6UAhs2n3JSERz28tLWdLPse8rp2lyB1glE9rbXjJlVBDNG1rm/tm72TqgvAllfX3YhwChOtIhGjKjEQbk0fYDqy0noOhXoq8Adlgg8WquvIK5bAQUUqCnwk1IA0SCY6E81+7G6AgoosGiB2A5hncIk4m39CDqyKKCAAgoo0IRA1jeAmwCwj9YI7AccOGY2sY11BFxYFOiLQDlQpWowTRWfCOq7O7BeylT05LT92LC2kVE1sv58tqFt2qYJMIr5PRY4shAoFNdH3xix6HheGOv7YGoTW7K9EPivCoFJVSyH1XlA2qUkAqJOT5moflWhs7YHGEVg1o9qbCt3O+BBKVjNAKMKJ4BVFBgjENvDrj+mzv5AZAuzKLAIgayvL7sSYBQf7uLCqVjiYmseKRIXcdI5pgIKjBaI1LSR7SguTCIl6eDrXum/VxBQAQUU6InA9cDPgV+kP+O/4ysexEcw0Q09cXCZCijQbYF9h9wUihtJF3d72a5OAQUUUGCOAlnfAJ6jk0PNViCypsRD69iyaFSJ7BlfnO1U7F2B1gmsDRyXgjTqBKoUFxKBSnEdEfeVHww8PP056mfuHOAk4Pj08zkuQ1AduGkDjOL5XwQVxXZtUU4A9gB+N2QS5cxFUSUygBwC3FJn0jXrLpe2FXtpaveM5Fmzm8rVpzUdNVAxy9CwIKFp2k7Td/Fno+68KsNaUYGWCTwJ+MKYOUUQZWQxGvZvYsuW43Q6KJD19WVXAozivHo3sFfhBIu0ZvcHLu/gSeeSFFBgOoGVgUGwUQQfFf87/n9cmunpRre1Agoo0JxApHMdBA0NCyS6trmh7EkBBRRopcCawA+BeBgwKIemlPKtnLCTUkABBRTIUiDrG8BZijvpYQKx7dmrx9DElkwvk0+BDgnMMlNNPHyOAJzBvZN/Sc+ZIghnqRJBfmcCn09//maG2X2aCIaJF3EPTluKvRL4yoj5RqamyObxPCBe4oht0m6aw7n0eODTKXhy1gEwTZguRTJNENC4tuO+P+owGWA0h5PYIVop8B5gELy41ATfXmE7tVYuzkllL5D19WWXAoxWBH4MRODAoETUeOyDa1FAAQXqCETq20HWo39NqUljL+34irfFBv9d/P/iQ606Y1lXAQUUGAhEcPRv01sT8Wf5vwd/F9mIBhmJZvkWmUdGAQUUyEEg3lLerjDRa4D7Ar/PYfLOUQEFFFAgG4GsbwBno+xERwnE/airS0HV5fpxzRhv4kcmW4sCXRFYZIBRZLc4F/g68C0gttz5dY1tr6Y9Bk0Fw8TLtXHP6ZcVJhQZhWJXgMgGO+09p+jrIcDtx4y7ChBrjexRkXH7Tcl5qWbXpR1NYk11S1Omw8adJghoXNtx3x/lYIBR3bPE+l0RiJ1MIig0nuMtVeLfkYgriH9XLArMUyDr68suBRjFQY/9YGN/2GLZCfjEPM8Ix1JAgV4KRJDjqCCkSKW7LBD7Kcefo75G1TGQqZenl4tesEBcaNy8xNdfRnxv0GZQJ27yLhU4FKlYvZBZ8IF2eAUUyE4g3jY+pjTrFwGHZbcSJ6yAAgoo0HaBrG8Atx3X+VUSeHnKJjKqcmQ3ikwlFgW6JLAh8NbSguLeabxUEC+cxz2XKuVO6cXReNg8KJEJep/C9jjFDEbl7EZVxmi6TtVgmAgIulvTg4/p74r04H5UtWJQTJPTmybLUVXTSeY7TRDQuLbjvj9qvgYYTXI0bdMVgfg3PrIUjSqvSNnrurJm15GHQNbXl10LMIpT5kvAEwrnTqSojMjneMPDooACCiigwDwFbpPeEBqM+bcxbxvOc26OpYACCiigQM4C8ZbrRaUb6acDT8x5Uc5dAQUUUKC1AlnfAG6tqhOrIxCZU+Ie91IlgiZWr9OhdRXIVCBe8IwHxs9KmUwjw1CVEtueRaDSgcDhwA1DGuUaYDQImqni0FSdKi/2G2AEf64IPi6AaNz3Rw1jgFHFg2C1zgr8NGV4XGqBcW/pgZ1dvQtrq0DW15ddDDDaADi/dLYcm/bSbetJ5LwUUEABBbopYIBRN4+rq1JAAQUUWLxAZKndoTSNeLv5gsVPzRkooIACCnRQIOsbwB08Hn1b0pOAyKYyqpjFsW9nRX/XW8zm9WbggNLLfcNkioFD8f1nACcNqWiAUfXzqkqAUdUt0qqPemvNHLZI+wbw+RoZtuLci62/IxvVsAxNxQCjun1HUN7OwD2W6Luuv/UVyE1g2O5H5TU8ucJnrdzW7XzbLZD19WUXA4zidNkfiA+XxbLnkO3T2n1qOTsFFFBAgdwFYku74n7lZjDK/Yg6fwUUUECBNgjEA7QPlCYSb+3G28gWBRRQQAEFZiGQ9Q3gWYDY51wFhgVWFyfweyCyO1bdKmquk3cwBRoWeABwQgrEODO9WP7LMWMUM7icnV5UKG6VNmiee4DRj1LA1ZUVzDcF3pDqxbOzSyq0ieCXwXVYlQCjCl3Ovcq8tkibZmHjAoya7nua/myrQA4Csa1m7HK04ojJmqgkhyPZrTlmfX3Z1QCjOMXOAOJDUrFsNCS7UbdOR1ejgAIKKNAmgXKA0V+BZdo0QeeigAIKKKBAZgKRpejbpTnHg4XHZbYOp6uAAgookJdA1jeA86J2tkMEIlvHqIdi7wH2Uk6BnghEVpyDgZem9S6VjajI8Xzgw+kvRmU9yj3A6LvA9sBlFc6FHYFjUr1NgMiKM648Cvh6qmSA0T9rNbUlnAFG485Ev69AfYFDgZeNaBbB2neu360tFJhYIOvryy4HGK0HfKf0IDfS5T+slE1i4iNvQwUUUEABBcYIRDBR8Q1CA4w8ZRRQQAEFFJhcIH6vngPEttiDEpkCHwJcPHm3tlRAAQUUUGCsQNY3gMeuzgptFtgM+PKYCT4YiMACiwJ9EXg88GngjsB7gX2Am5ZY/PLA+4BdgV8BWwPnLlG3awFGsfanAaen7B3FZY8LMPo34DnA4cAVQPweNMBo9E/YbVIwaPw5TYlr3D8k80E/s+x7mrnaVoFcBB4EXDhmsvG75Su5LMh5Zi+Q9fVllwOM4szaLX0AKp5lR6cPRtmfeS5AAQUUUKD1AuUAo7hAjJScFgUUUEABBRSoL3AUsHOp2e7AEfW7soUCCiiggAK1BLK+AVxrpVZum0Bkatl7xKS+BTyibZN2PgrMWOAeQFwbPCG9gPDsFAQzbNiHAp8Bos3HgZcANywxvy4FGMV2ZrG9YryM8QLgI6U1jwowiueGLwcOSTuCPAv4sQFGMz6r7V4BBWYt8E3g4SMGeUcKWJ31POxfgRDI+vqy6wFGcYAOA/YonauvByIVpkUBBRRQQIFZChhgNEtd+1ZAAQUU6JPA64A3lRYcqeNf2CcE16qAAgoosDCBrG8AL0zNgZsQiMxEDxzR0QHAG5sYyD4UyEggnmvtV3jGsxVwypD53xZ4AxDXElHGbac27wCjWMedSrtwFJfxCmBf4CIgtnm7vPDNvwF/TLt1DK6VilukFbeSi2xP0f53hfajAoyKAVzF7bqmyWC0MhC7jkxabkw7liyVqapqv8Osqra1ngIK5C0Qn5fid8JS5XtAZDqyKDAPgayvL/sQYBQnQewf+8jS2RApMY+cxxniGAoooIACvRWIbEU3F1ZvBqPengouXAEFFFBgCoFd0tvGxS7OTm/QTtGtTRVQQAEFFKgskPUN4MqrtGLbBO5cCggYNr/IXhRZjCwK9E0ggl0+l7ZJOygFEf21hLAG8F/Aw9I2YbHlV2yTtlSZd4BRcby6x68YTLRU0MxgK7noO7I8nVoYZFSA0TbAp1LdYlDWNAFGxbZ11xr1vwDEnK+dpHGhjQFGUwLaXIGMBSJ7UWQxGlXuAlyX8Rqdej4CWV9f9iXA6P4pyCiipIvlyemDST6nmzNVQAEFFMhJoBxg9Bdg2ZwW4FwVUEABBRRYsMDmwOdLc7gmBRf9cMFzc3gFFFBAgf4IZH0DuD+HqXMr3QT42ohV/RJYrXOrdkEKVBO4Z9oCbNN0vRBbKcd1wqAUt/mKvxu2TVh5pK4FGMWD8tga7enAe9PWP4MMQEsFGBXbnA4Ug7IMMKp2bk4bTFVtlHq1ipmo6rW0tgLdErgSiN8fS5VHA1/v1pJdTUsFsr6+7EuAUZw7WwCnlU6iSCEZ+/Se29KTy2kpoIACCuQtEMFExdS9BhjlfTydvQIKKKDAfAUemt40vmNp2Kekt5XnOxtHU0ABBRTos0DWN4D7fOAyX3tsBfvBEWuI7C3xuciiQJcFtlxia614qS9eII9gjshKdDTw2wJEbBEWmXhiu5ur0vevHgJ1cSGzz7wDjOK+YWQIuvcSB/Ax6Wd82PrifuMngV+n7E2xnXQxq9Ggyz2Aw4BLgG2B76dvLBVgVPz7nVIQ16CvaQKM+rRFmgFGXf4XybXlLhBxAhEvsFR5Ufo3M/d1Ov/2C2R9fdmnAKM4lXYDDi+dU/GmR7wVGx8kLQoooIACCjQpUA4wiu3S4gaHRQEFFFBAAQVGC6yXss2W3yzbHThCPAUUUEABBeYskPUN4DlbOVxzAv8JvGREd+9IGUmaG9GeFGifwGBLq1nN7PXAm1Pn02xZNmx+wwJ+6qyj6nZeo+ptCPw3cA+gGDA0LMBodeCYFLR1AhDBSb8rTHiaAKM6655l3aqm08yh6BTBDF+doLO7ApGVK47bpH3E+bwdsC5gBqMJDoJNOilwMLD3iJW9f8xnr06iuKiFCGR9fdm3AKM4Q/YvfGAcnDFXABEJH1HcFgUUUEABBZoSMMCoKUn7UUABBRTok0DcAD0VWKO06LgZfGCfIFyrAgoooEBrBLK+AdwaRSdSVyC2J3r8iEa7AEfV7dT6CmQmYIDR8MxExcM4Kmgmtjx7RdpG7hzgltRwWIBRvNzxcmAr4LnAN0rnigFG1X54ik7FALZqrW+ttTZwXMrANWkfK6UMVJFgwQCjOvrW7bJAbPt45IgFfjntfNRlA9fWDoGsry/7GGAUp0283fGq0vkTQUZPM5NRO36qnIUCCijQEYHIVnRjYS1mMOrIgXUZCiiggAIzE4jMRacMCS5655i3zGY2ITtWQAEFFFAAyPoGsEcwW4HzgQ1GzD62kz0v29U5cQWqCaxQMRv47dOL5REY87G0bVjxntxSo8VWY9enbxYzGP0M+BHwtyUa3ga4H3Af4I/AhcCfS3WvA14LXF5tqf9Uq2q2nar1igMstUVa1Iktqv8E/LU0IwOMqh1IA4yqOVlLgUUIbAycO2LgC4DI/GZRYNYCWV9f9jXAKE6KSHO2Z+nsiO3Snj7mH5dZn1D2r4ACCijQHYFygFHctIgbHhYFFFBAAQUU+GeBeEj2aaC8LdoHgBcLpoACCiigwAIFsr4BvEA3h55OIIIb7juii3WAy6YbwtYKdEagGBw0abaWOn0U6067FdpSB6Fq4NCgXvybcQBwZYWjuinwhlQvnpNV2d0jMs3GtVmU4nZrFYZrTZWqptNM2ACjafRsq8BsBSI72KUjhvhxCh6d7SzsXYHMX2Dpc4BRnLyHpX1kiydyRJtvC3zBs1sBBRRQQIEpBSKYqPj2kgFGU4LaXAEFFFCgswKRtv2E9LZscZHxcOCFnV21C1NAAQUUyEXAAKNcjlS35nkVsMqIJd0D+HW3luxqFJhYoE5w0FKD1OmjjQFGE+NN0LBugNHKQGSrnbRENqrvAHFvdZpigNE0erZVIH+BuwO/GrGMq4FV81+mK8hAIOvry74HGMX5NSyTUfz9rmP2Yczg3HSKCiiggAILFigHGMXFcNyAsCiggAIKKKDA3wV2AT4+BMTMRZ4lCiiggAJtEcj6BnBbEJ1HbYF4kL7siFZ3GLIlU+1BbKBARwTqBActteQ6fRhgBJ+oce4Us/rUaPZ/VSMhQGzrdu0kjQtt5h1gFFnmYru9uiXOrwenF3Am7eN2wIOAuwKTZvWqO2/rK9B2gfjZii0glyo3V9yWs+3rdH7tF8j6+tIAo1tPsHcArxpyrr0+7dvb/tPQGSqggAIKtFHAAKM2HhXnpIACCijQJoHBDd7ynN4J7N2miToXBRRQQIFeC2R9A7jXRy7vxRtglPfxc/bzFagTHLTUzOr00aYAoy2nzA40yZE6C/hWjYZ9DTCqQTTTqgYYzZTXzjMSMMAoo4PV8almfX1pgNHfz879lwgmOhp4HnBLx09kl6eAAgoo0LxA+QOrGYyaN7ZHBRRQQIE8BZYBPgrsPGT6EXR0YJ7LctYKKKCAAh0VyPoGcEePSR+W5RZpfTjKrnGUQGTwumNFonjJ783Ac4GPAXFNEffhxpW/AX9Mz3/uAsTzoAjYiWyqrxzRR5sCjMatsQ3f7+sWaW2wjzkYYNSWI+E8Fi3gFmmLPgKOPxDI+vrSAKN/PJF3Aw4fcm5fAOwOnO95r4ACCiigQA2BcoDRn4FIYW5RQAEFFFCgzwIbpuuuDYYgxHXXEX3Gce0KKKCAAq0UyPoGcCtFnVQVgR8B9x1RcR0gts6xKNBVgWmz3lRx+S6wffpZWolbt/3aHBi3u4UBRlV021dn3lukjTuPlhJaGzgubXE2aR/F89kAo/adi85oMQLxs3XpiKF/DNxvMVNz1J4JZH19aYDRP5+tWwBHARFRXS57Ah/s2QnuchVQQAEFJheIYKIbCs0NMJrc0pYKKKCAAt0QeFF6G7i8mmuA5wCf68YyXYUCCiigQMcEsr4B3LFj0aflxMuuwwKyBwYPBc7rE4hr7Z2AAUbwJqAYBNW7k6DhBRtg1DCo3SmQmcDGwLkj5hwJR+KlOIsCsxbI+vrSAKPhp8f9UxrNRw759rHAXsDVsz6z7F8BBRRQIHuBcoDRn4Dls1+VC1BAAQUUUKC+wCrAocAOQ5qenbYy+GH9bm2hgAIKKKDAXASyvgE8FyEHmYXA6cDjR3S8S3pRdhZj26cCbRCos61WbKcWLzNsDXwmvSh+c4VF3JICeGKbtMgY9sn0cHncz1cbMxj9B/DUCmuepkpsHXfyNB0suK0BRgs+AA6vwIIF4sW2I0fM4cvAExY8R4fvh0DW15cGGI0+SQ8D9hhS5Tdp/91Il2lRQAEFFFBgKQEDjDw3FFBAAQUUgB2BQ4C7DcGIVO0vFEkBBRRQQIGWC2R9A7jltk5vaYH3AS8eAfQOYB8BFVDgfwWKAT+TbgdV3JbqWWmLqqV42xhgNAiemeUpsVPaRm6WY8yybwOMZqlr3wq0X+BgYO8R04zPXhGsaVFg1gJZX18aYDT+9NgtpfBfZkjV44HXApeP78YaCiiggAI9FIhsRdcX1m0Gox6eBC5ZAQUU6LHAmsBBwHZDDOJN4diC+oge+7h0BRRQQIF8BLK+AZwPszMtCUQQ9gdHqMTWsk9RTQEF/legiQCj4pZsmwDfGGFrgFG9E69ONqphPd8IfAe4qd6w/1TbAKMpAW2uQOYCpwFbjFhDZMKL5CMWBWYtkPX1pQFG1U6P9YD/BDYdUv2vwOuBt1bryloKKKCAAj0SKAcY3QCs0KP1u1QFFFBAgf4K7Au8CbjtEIIz0xthF/eXx5UroIACCmQmkPUN4Mysne7fBSLA4WsjQH4JrCaYAj0UiGCV2NKsGGwyLsAo7tHFFmjfA8r/pg8In5a2/7oovSRx6QjbtgcYjQuQqnPaFAOvJs1gVOyjztiDul/g1sy4107SuNBm3gFGU063seaTZvVqbAJ2pEBLBK4E7jliLo8Gvt6SuTqNbgtkfX1pgFG9k3N/4M1LNIkPmwdmnh6ynoa1FVBAAQXGCUQwUdzwGBQDjMaJ+X0FFFBAgdwF4qZvXDets8RC4oZuXDdZFFBAAQUUyEkg6xvAOUE7138QuDPwuzEmjwC+pZsCPRJYDogtbh6SntWcAUR21KUCjOIZ2OOAtwF/A3YGfrSE1x4pc0W8EBHXNRHEt1QxwKjeSWeAUT2vpmsbYNS0qP3lKPBw4JtjJn4X4LocF+ecsxPI+vrSAKP659sGwNuBJyzRNCIbY//rU+p3bQsFFFBAgY4JlAOMYru0O3ZsjS5HAQUUUECBEIi3fWMf+3hTdlg5HXg1cIFcCiiggAIKZCiQ9Q3gDL2d8t8Fvgs8cATIAcAbBVOgRwIbAScC9wE+DrwEiBf6RmUwimChY5JR7ETxhhSUVGSLzKvxcvlrgaOBF5deGiwTG2BU76QrBhjFv1sRxDWuLAvEdkVbAzllMLofsM24xY35/l1TMNw9gNjS6atT9vdz4FPAzVP2Y3MFchaIz0vx7/9SJTLcPSjnBTr3rASyvr40wGjycy32wI4PnJGOc1g5C3gP8OnJh7ClAgoooEDmAgYYZX4Anb4CCiigwFiBpwMvAx67RM1rgMha5B72YymtoIACCijQYoGsbwC32NWpjReITC0RxL1UiexFkcXIokAfBJYBIjgltmOO8gzgpPTfowKMIiNFZHDZFvgV8KwhARsrAh8GngkclK5h/joCtQ0BRqsA8TLjn9M8B9t/xf+2eYu0qtusFY1zCjBq4mdxbeC4FOzw+hE7qzQxln0o0BeByF4UWYyWKpE8ZJ++YLjOhQtkfX1pgNF050986IyIx71GdBNv6MbN9COmG8rWCiiggAIZCkS2oj8U5m0GowwPolNWQAEFFBgqsBsQL11EhtelyqHpeun3GiqggAIKKJC5QNY3gDO37/v0NwO+PAbhwUBkOrIo0HWBBwAnAOsCkSH1OSlgKNY9KsAovv+klPko7tUN2y6qGNCxC3DUGMxFBRjdBoif+XjJIzwiO9Nlaa7FAKM9gUsaOiHC+wOpr6rBQeWhixmMqvZhgNGt2VQMMGroRLabXgvEz9KFYwQeD3yl10oufp4CWV9fGmDUzKmyXkqducOI7uLN3Y+lD6YXNzOsvSiggAIKtFygHGD0R+BOLZ+z01NAAQUUUGApgbjuiZv4zx2RyTXaHpve+vW6x3NJAQUUUKArAlnfAO7KQejxOq4D4kXXpUpk0R/1AmyP6Vx6hwTK2Yt2TxmHBv8+jwswivtx/5muZ+L+XGRiLQbvxZbPJ6eApX8Hzh9jN+8Ao3jBI7beipc8Hp3mFtmYinMtBhjN6tBXDQ4qj2+AUb0jYgajel7WVmCcQLwAF4GZS5V4Me7O4zrx+wo0KJD19aUBRg2eCSkd7StSGs1RPcf2aZHeMPYKvrrZKdibAgoooECLBOLmRTFrgwFGLTo4TkUBBRRQoJJApN2PbQK2H7EN2qCjuL55FxBppy0KKKCAAgp0SSDrG8BdOhA9XcsngFEvtsZ9h/jM9pee+rjsfghslJ6n3Af4BhCBLj8tLH1cgFFUXSqL0W3TFlSvBc5MWYF+OYZ1ngFGS03l08CrgMtTBQOMxv8sDIwi61tc4w6yP41vOd8aBhjN19vRui1wu/QsflSwdrwoFxnhLArMSyDr60sDjGZzmjwUeAmwc4XuPwf8N3Aa8LMK9a2igAIKKJCPQDnAKLZLG/VBNp+VOVMFFFBAgS4LxE37p6S3YbeosNCjgfcB51aoaxUFFFBAAQVyFMj6BnCO4M75HwQ2Bz4/xuRFwGG6KdBRgWIwTyyxnL0o/q5KgNFdgI+k7EWR/WfrdA1zTyAC+TYF3g28Brh5Jb1JawAAIABJREFUjOUsA4yWBeIZUwQPbVWaR7y8eGTa5u0HwN8K33eLtPE/AE0GGMX5dDBw7/HD1q4R51dshRfZ8SMIalbPDmPru8jcZVGgywKR+e2DYxYYn7W+2GUE19Y6gayvLw0wmu35tGb6sPv8MVsIDGZxQUrLGRmOvgbEg2iLAgoooEC+AgYY5XvsnLkCCijQJ4H4fRVp9h8LxJ7zG1RYfGwBHTfnDy+8MVuhmVUUUEABBRTIUiDrG8BZijvpssD3gPVHsMTD59VlU6CjAsXMQ6cAsV3YVaW1VgkwiibxrObDwFHA/sAvgMH2aPH9qluANR1gdJv0MxwZNGKO8dJHscTPeGzxFi93lNc+qFcMMNokZXpq4pSYZHuz8riT9FE0/kLKLnLtlAtqMsBopRSYFoEJuZaq53uu63PeCoRAZLsr/5talLkIeKBUCsxZIOvrSwOM5ne27JI+nD6hxpARcHRe2u83UjZ+H7ihRnurKqCAAgosViCyFV1XmIIZjBZ7PBxdAQUUUACWBx4APAjYENi4YkDRwO504Jj01qyeCiiggAIKdFkgMgfEA4m4psv6BnCXD1KP1vbytBXtqCW/OmXT6BGLS+2BwGopqOZxQGTviV0jhmVcqRpgFNmK4kHzOSn7z3Lp5+alQJ1ts5oKMFoViACVCJqKlz7K5bNAZJmJrdv+POZ4G2A0/gfCAKN/NDLAaPw5Y428BfYB3j5mCa9I2evyXqmzz00g6+tLA4zmf7rdH9gOeEZKcVh3BlcAPwLiz58DVwK/BuIN4t+lD9l/Am4CbqnbufUVUEABBRoVKAcY/R64c6Mj2JkCCiiggAKwDBA3xu+QUqhHqvaVgbsDcUM+UravAdwv/VnX7ELgU8DxwA/rNra+AgoooIACGQhE5pcIvo2gotgiJ76KGWGyvgGcgb9THC8Q9xLi/u9tR1T9bQqcuH58d9ZQIAuBuMZ5C/DKNNvYljkeFg8LtKkaYFRe+EbAieln572p/3i2Mq40EWB0X+CT6cWP4njx+yeyxUa2ovjv8u+gpeZmgNG4owZNBhiNH23yGmsDx6XPJq8H3jx5V7ZUoLcCK6R/Q+86QuCvwCrp+XpvoVz4QgSyvr40wGgh58z/Dboe8FTgKUtEpy92do6ugAIKKKCAAgoooIACfRWILZtPA+KN2Yv7iuC6FVBAAQU6KRCBGhFMNAgkiqCiYS+CRMaYQ5NA1jeAO3kU+7motwGRpWhUiQCJl/WTx1V3UGDrtJXZHVPGocheFC9fDyuTBBjFixoHAPumDuOl8JMqOjYRYBTren/KyhTDfhn4aLoGiyzodUsuAUZhHhmZxpVlgRcBcR60cYu0cfOf5vsGGE2jZ1sFbhV4DxDZ6UaVyG70GsEUWIBA1teXBhgt4IxZYsjYr3WzdHMjUmGO2lO7PbN2JgoooIACCiiggAIKKNAFgdhzPoKK4kbvV4Bru7Ao16CAAgoo0HuBYjBRBBLFV2QrGlci+2zUG2x5nfUN4HGL9fvZCESWyshmEkEJo0pst/TFbFblRBVYWiAyGG0LRAaXvZfYGm3QepIAowemDELrArEV9HOAX1U8IE0EGMVQLwYiu0bdbEXDplkMMNoTuKTiWsZVC5/Ypi3KpFtqPQr4+riBRnzfAKMp8GyqQA8FnpQCE0ctPbbdjIzfg8/7PWRyyQsUyPr60gCjBZ45Y4aOgKOHpvSY8VZVBBxF1LJFAQUUUEABBRRQQAEFFJhG4DIgAoq+C5wPnGtA0TSctlVAAQUUaJHAY1MQ0SCYKP6cpER2hTcWGmZ9A3gSANu0VmA/4MAxs4vPeRE4YVGgKwIrAjcAt4xYUN0Ao/L2a7sDH66xHVlTAUZNHqNigFGT/Rb7yjnAKLaYjK3GXpuuhbcH4tq4jcUMRm08Ks4pJ4HvVUjkEZ+p3prTopxrpwSyvr40wCivczFSQt4fWCu9RfWvwD2BVYGVUzrn2FPyDkDUjRSfFgUUUEABBRRQQAEFFOi2QNxovxn4E3B9evvqGuAq4JfA/wA/BX4C/DDV7baIq1NAAQUU6INABA8NtjobBBQ1se5y9qLoM+sbwE2g2EdrBOIBeWQxWm3MjGI7tXiIblGgLwJ1A4xiN4ljgHsAZ6Rtyq6sgWWAUQ0soJjBaBZbpN0PiG3lykFo8YzsvsDt0xxiC8nIGBUv2jwL+HG9ZcyttgFGc6N2oA4KHFRh27P49/4+wF87uH6XlIdA1teXBhjlcZI5SwUUUECBPAUifflvC1P/XbqIzXM1zloBBRRQQAEFFFBAAQUUWIxAbFdWzE606ZTTuDE9bIxu/gzEg+JBORLYtdR/1jeAp7SyefsEngd8pMK0dgSOrVDPKgp0QaBOgNEqwIeAp6eFT5KVp+0BRm3eIq2qd9F43BZp8e9dBIxVLZG15A1jsmJV7WsW9QwwmoWqffZBYAfgExUW+nzgoxXqWUWBWQlkfX1pgNGsTgv7VUABBRRQ4NY3Yq4tQBhg5FmhgAIKKKCAAgoooIACCowWuHMhmCgCiSI7UfzdpCW2BL0wfUVm8BeN6WiNlPmvWC3rG8CTwtmu1QInAs8YM8MIpHsYENuEWBToukCdAKP43XIYEEEcJwB7AHHPrk5pe4DRJsA36ixoRN1i9qGqwUHl7ibpo06AUWwLGf8uRiajceUDQGwnV3wpdFybeX/fAKN5izteFwTi34FzCi8RLLWmTwHP7MKCXUPWAllfXxpglPW55+QVUEABBVouUA4wigvXlVo+Z6engAIKKKCAAgoooIACCixSILIVXTHhBGLrqAgmOrPwZ3R1L+AtaQucUV0Py14U9bO+ATyhpc3aLRCBcN8vZd8aNuPzUpBR+Rxu9+qcnQL1BeoEGEXv6wCxleCBwLfrD/e/me/enYKTIpB1e+CyCfppssl/AE9NHe6btgFrov8Ngcj4EyWCc06eoNNJ+ojnl3cCYpuzvwGxhWn8OaysAETw04oj5hbbiMe/iReP6GeCpc2kyd3TFm7LpfmeOpNR7FSB7gjEvxcRXLTxmCVF5tIHTHGt0R0xV7JogayvLw0wWvTp4/gKKKCAAl0WMMCoy0fXtSmggAIKKKCAAgoooMCsBK4b85Awxo0HjcVAoggsinbl8rj0YPThFSY7LHtRNMv6BnCFdVslT4EXA++rMPXjU/BDhapWUaBXArdJ/74bgNerw+5iFVCggwLHAdtVWNdLgPdXqGcVBWYtkPX1pQFGsz497F8BBRRQoM8Cka0o3o4ZFDMY9flscO0KKKCAAgoooIACCihQVeAzwFaFyhFMVMxMFP/90wqd7ZaCi1Yu1b0U+GPpLefIyLD1En1mfQO4gpNV8hWo+kAttoMatz1gvgrOXAEFFFBAAQX6KvBB4IUVFm/AdQUkq8xNIOvrSwOM5naeOJACCiigQA8FygFG1wLlG9s9ZHHJCiiggAIKKKCAAgoooMBIgV2BBxeCiqoEExU7jHuesfXNPkNGOSFt8XJG6XuR6SgyIg0rWd8A9lzrtMAd05Yg61ZYZWxxtF+FelZRQAEFFFBAAQVyEIgtkGNLyHHlB2nL2OvHVfT7CsxJIOvrSwOM5nSWOIwCCiigQC8FIpjo6sLKDTDq5WngohVQQAEFFFBAAQUUUGCOAmunrEXbDBnzdcCBwMeBXQrfPwvYdMQcs74BPEd7h1qMwCOAsysO/Rrg7RXrWk0BBRRQQAEFFGirwKvTCwVV5vdI4JtVKlpHgTkJZH19aYDRnM4Sh1FAAQUU6KVAOcAotktbpZcSLloBBRRQQAEFFFBAAQUUmL3Alim46IGloW4GtgNiG7TVgStK3x+VvSiqZn0DePbsjtACgd2BD1WcxxuAN1WsazUFFFBAAQUUUKBtAq8HDqg4qT2AwyvWtZoC8xLI+vrSAKN5nSaOo4ACCijQRwEDjPp41F2zAgoooIACCiiggAIKLELgZSm46A6lwc9PwUWXp78vZy/6btqObdScs74BvIiD4ZgLEYjMRMO2BRw2GbdLW8ghclAFFFBAAQUUmFKg6rZoMUx8NorsjRYF2iaQ9fWlAUZtO52cjwIKKKBAlwQiW9FVhQWZwahLR9e1KKCAAgoooIACCiigQBsEVgAOAl4yZDIfA55X+Pth2Yuem7ZMG7WWrG8At+EgOYe5CcQb+rtVHO0Q4FUV61pNAQUUUEABBRRYtMA7gVdWnMQRQGR4tCjQRoGsry8NMGrjKeWcFFBAAQW6IlAOMLoaWLUri3MdCiiggAIKKKCAAgoooMCCBTYA4i3mJw+ZxyuAd5f+/o1AbA81KD9LW6aNW0bWN4DHLc7vd07gROAZFVd1DLBzxbpWU0ABBRRQQAEFFiVwNLBTxcE/BTyzYl2rKbAIgayvLw0wWsQp45gKKKCAAn0RiGCi3xQWa4BRX46861RAAQUUUEABBRRQQIFZC2yXtkRbqzTQb9OWaF8u/f2dgSuA+HNQqmQvirpZ3wCe9YGw/9YJxD3/OP8fV3FmZwE7AldWrG81BRRQQAEFFFBgXgKrAZ8AHltxwDOAxw/5/F6xudUUmItA1teXBhjN5RxxEAUUUECBngqUA4xiu7S79dTCZSuggAIKKKCAAgoooIACTQnsmzIXlfuLQIkIPCpuVT2oM2n2omif9Q3gptDtJyuB2DrwZGCzirO+PAUZfatifaspoIACCiiggAKzFnh4Ci5as+JAXwG2Aq6vWN9qCixKIOvrSwOMFnXaOK4CCiigQB8EDDDqw1F2jQoooIACCiiggAIKKDAvgXhh4yAgMg+Vy38CL11iIsOyFx0ARNBRlZL1DeAqC7ROJwWWTUFGw7YQXGrBLwY+0EkNF6WAAgoooIACOQnsCby/xoQ/DzwN+EuNNlZVYFECWV9fGmC0qNPGcRVQQAEF+iAQN79/XVioGYz6cNRdowIKKKCAAgoooIACCsxCYJO0Jdqjh3S+O3DEiEF3BT5W+P7vgdWB6ypONOsbwBXXaLXuCnwmvc1fdYWxDclLavx8VO3XegoooIACCiigwDiBeDEgAot2GFex8P3I2rh1jfpWVWDRAllfXxpgtOjTx/EVUEABBbosUA4w+g1w9y4v2LUpoIACCiiggAIKKKCAAjMQiAChtwL3KPX9i7Ql2rhtna5IAUWD5nWyF0WbrG8Az+B42GV+Aseln5WqM/8pENmMTqvawHoKKKCAAgoooMCUAlsC7yt9bh/X5fHA9uMq+X0FWiaQ9fWlAUYtO5ucjgIKKKBApwQimOhXhRUZYNSpw+tiFFBAAQUUUEABBRRQYA4CBwL7DRnnVOBZwPVj5lDOXhTV71IzO0vWN4DncIwcIg+BQ4BX1JxqBPYN+/mr2Y3VFVBAAQUUUECBkQJvAfatafQu4JU121hdgTYIZH19aYBRG04h56CAAgoo0FWBcoBRbJdWfuO2q2t3XQoooIACCiiggAIKKKDANAJrAAct8Uby24DXVuy8nL3oSCCCjuqUvwDLFBrcDrilTgfWVaAlAnsB7645lzPTlmnfr9nO6goooIACCiigwDiB9VLWoseOq1j6/suBQ2u2sboCbRCI68q4vhyUuK6M68tsigFG2RwqJ6qAAgookKGAAUYZHjSnrIACCiiggAIKKKCAAgsX2DxtibbBkJnsAPxXxRluDXy6VDcCl2L7pzrlBuAOhQYrAPF3FgVyFHgG8AlguRqTj4cgLwEOr9HGqgoooIACCiigwCiB3VNwUZ3gipuAHYFPSatApgLLl7Lw/gmIv8umGGCUzaFyogoooIACGQpEtqJfFuZtBqMMD6JTVkABBRRQQAEFFFBAgbkKvDgFF92pNOolwHbAxTVmcwawaaH+JNmLovnVwMqFflZNf1djKlZVoFUCGwMfADaqOaujgDcCkRnMooACCiiggAIKTCIQAf/xeeI5NRt/G9gTOK9mO6sr0CaBVYCrChO6Boi/y6YYYJTNoXKiCiiggAIZCpQDjH4F3DPDdThlBRRQQAEFFFBAAQUUUGDWArcBDgFiC6dyOR54NvC3GpOIwKIIMCqWSbIXRfvyNmtrAZfXmItVFWirwHuAl9acXPwcxkPBN9dsZ3UFFFBAAQUUUOB16XNEfPavU+Izy7DrhDp9WFeBNgisCfykMJHIrhvXqdkUA4yyOVROVAEFFFAgQ4EIJrqyMG8DjDI8iE5ZAQUUUEABBRRQQAEFZi6wHnAQ8NQhI+0PvGWCGZSzF51VymZUp8vvAA8uNIisL+fX6cC6CrRYIDKDvW+CN6d/mB4QVt2ysMUETk0BBRRQQAEFZiwQLwu8AVi75jiRSTS2aY0XDiwKdEFgQyCycQ3KhcBDclqYAUY5HS3nqoACCiiQm0A5wCi2S1stt0U4XwUUUEABBRRQQAEFFFBghgJPT1uirVMa46a0JdopE4y9+pAtnB4HnDlBX9HkS8ATCm2fDHxhwr5spkAbBeJexfuBrSaY3KnAAW5XMoGcTRRQQAEFFOi+QATmR+bDLSdY6slAbJ9cfIl7gm5sokCrBDYHPl+Y0enAE1s1wzGTMcAop6PlXBVQQAEFchMwwCi3I+Z8FVBAAQUUUEABBRRQYJ4Ce6fgomVKg54HPGuKbcg+DuxS6HOa7EXRzSeAHQr97QocOU8ox1JgTgLxM3nwhGPF1iXxAPG6CdvbTAEFFFBAAQW6I3Dn9LngZRMuaR/gHRO2tZkCbRaI69S4Xh2UY4Ed2zzh8twMMMrpaDlXBRRQQIHcBOINwP8pTNoMRrkdQeergAIKKKCAAgoooIACsxC4I/BOYPchnX8UeP4UgzadvSimEg83XlWY034pMGqKadpUgdYKPDJlMypuC1h1stemh4mx5ZpFAQUUUEABBfopEFuaRdDxShMsP7aLiqxFZ0/Q1iYK5CCwb2kL8LgujiD/bIoBRtkcKieqgAIKKJChQDnAKFJ5/muG63DKCiiggAIKKKCAAgoooEBTAg9LwTmbDenw5cChDQwUGYb2Ah4E/AyIoKNpSrx5XZzXh4AXTtOhbRXIQCCChOIB3yTlHOAQ4IRJGttGAQUUUEABBbIU2BZ4JRCf9ycpsV1rBCdZFOiywGHAHoUFxnVrZALNphhglM2hcqIKKKCAAhkKRDDRLwrzNsAow4PolBVQQAEFFFBAAQUUUKAxgZ1ScNG9Sj1G1pPtgK80NtKtHW2a+jtzyn63Aj5T6OOLwOZT9mlzBXIQeBpwADBJNqNY3wXAe91SMIdD7RwVUEABBRSYWCC2fHopsMGEPUTWojcAp0zY3mYK5CTwBeBJhQlvDZyc0wIMMMrpaDlXBRRQQIHcBMoBRrFdWvlGem5rcr4KKKCAAgoooIACCiigwCQCsU1CPDgolwj+eTbw60k6nVOb9YCLCmNdAaw5p7EdRoE2CLwiBRqtMOFkLk2BRh+csL3NFFBAAQUUUKB9ApHRMwKL1p1waten64N3TdjeZgrkKHA5sEZh4usDF+e0EAOMcjpazlUBBRRQIDcBA4xyO2LOVwEFFFBAAQUUUEABBZoWuDvwTmDHIR1HZpPYfqztZVngptIkI9DihrZP3Pkp0KDAqinIaJrtAWPLwvi5j69bGpybXSmggAIKKKDAfASWSUFFEVh0nymGjG2i4uWDq6bow6YK5CawPBCBdcWyHHBzTgsxwCino+VcFVBAAQVyE4hsRT8vTDq2S7t3botwvgoooIACCiiggAIKKKDAhAKbpS3RHjak/W7AhyfsdxHNIgPL2oWBY03nLmIijqnAggUeBURGsidMMY+rU5DRe4A/TtGPTRVQQAEFFFBgPgJ3TIFF8XLAKlMMeXr6HPGNKfqwqQK5CjwUOKcw+cuAdXJbjAFGuR0x56uAAgookJOAAUY5HS3nqoACCiiggAIKKKCAAk0K7J6Ci1YqdRovYWxXurHa5Liz6usE4JmFzmN9R8xqMPtVIAOBXdIDwtWnmGu8wT3IaPSbKfqxqQIKKKCAAgrMRuBuhYxFk26VGjP7afrccORspmmvCmQhEC/ZHF6Y6YnAtlnMvDBJA4xyO2LOVwEFFFAgJ4HIVhTpvwfFDEY5HT3nqoACCiiggAIKKKCAApMKHAzsPaTxZ9NWaX+YtOMFttsfeHNh/A8B02wVtcClOLQCjQncNj0sjJ+PacuxwFHAF6btyPYKKKCAAgooMLXA5sBzgB2m7gkOTJ8X/tpAX3ahQM4CsTXgHoUFvI5bfz6yKgYYZXW4nKwCCiigQGYC5QCjeFN3mn2JM1u+01VAAQUUUEABBRRQQIGeCawFvAN4+pB1HwTsm7HHFsBphflfAGyY8XqcugJNCsT2ga8Bdm2g00uAo1Ow0ZUN9GcXCiiggAIKKFBNYLUUVLQzsG61JiNrfRx4GxDbQFkUUADOBzYoQDwF+FxuMAYY5XbEnK8CCiigQE4CBhjldLScqwIKKKCAAgoooIACCkwj8O9pS7T1hnTybOCT03Tegrax1ds1pXmsCOSYjakFnE6howIRaPRSYM+G1hdbE0ZWo8h+ZlFAAQUUUECB2Qg8NQUWNbVV0wfSFqgGFs3meNlrngJ3An5fmvrKwLW5LccAo9yOmPNVQAEFFMhJILIVxd7CgxLbpa2e0wKcqwIKKKCAAgoooIACCihQQeDlKbjo9qW6PwCeBVxUoY8cqnwPWL8w0XgYc2oOE3eOCsxZIF64ikCj+LpdA2P/JAUaRbBR8T5LA13bhQIKKKCAAr0UiOcUsQVafEUW0mnLX1JQ0XuAX0zbme0V6KDAlqWg+bhGfmCO6zTAKMej5pwVUEABBXIRMMAolyPlPBVQQAEFFFBAAQUUUGASgWWAeIgwLFvJccBOwC2TdNzSNu8vrTW2g9unpXN1Wgq0QSDeyh4EGkXGrybKZ9IWaic10Zl9KKCAAgoo0DOBbYDYAm3rhtYdGVnem77K2T4bGsJuFOiEwMHA3oWVRKavF+e4MgOMcjxqzlkBBRRQIBeBeAvgisJkzWCUy5FzngoooIACCiiggAIKKDBOIN62jACbJw2puF/KaDSuj9y+H9tGHF+Y9AXAhrktwvkqsACB5QuBRndvaPzfACenr9Ma6tNuFFBAAQUU6KLAU4Ct0tfdGlrgrwsZi/7UUJ92o0CXBc4HNigscDsgtgPOrhhglN0hc8IKKKCAAhkJlAOMIo33GhnN36kqoIACCiiggAIKKKCAAsMEtk8BRGuWvnkjEDdK/7ujbCsB5Tez47ovXiaxKKDAeIF4HjHIaFT+92N866Vr/K4QbBRBR/9vms5sq4ACCiigQOYC8ft2EFAUf96lwfVcXshY5O/bBmHtqtMC5d1OYrGR6fPaHFdtgFGOR805K6CAAgrkImCAUS5HynkqoIACCiiggAIKKKBAVYHITnTgkMrnAjsAP6naUab1vgo8ujD32B7ug5muxWkrsEiBXdIWLY9veBLXl4KNbm64f7tTQAEFFFCgjQLLloKKVmh4kl9OW5Qe2XC/dqdAHwReBMSWaIPyNeAxuS7cAKNcj5zzVkABBRTIQSCyFUVE/6DEdmlNvqGXg4FzVEABBRRQQAEFFFBAgW4IrAgcCuw6ZDkfAV7QjWWOXcVrgIMKtT4HxLYTFgUUmExgfeA56WvVybpYstVNwCmFgKMIPrIooIACCijQFYEIIhpkKnoasFzDC7sKOCp9XdRw33anQJ8EYjvfLQoLfi3wtlwBDDDK9cg5bwUUUECBHAQMMMrhKDlHBRRQQAEFFFBAAQUUGCfwCOBgYJMhFfcC3jOugw59fz2g/IAlgiKu7tAaXYoCixKILGgRbLT5DCYQ27jE9mkRFPgV4MczGMMuFVBAAQUUmLXAfYHHpQD3CC6axbP+L6SgomNnvRj7V6AHAqsAEaxXLBFgf3Gua5/FPzq5WjhvBRRQQAEFmhaIbEXF7QHMYNS0sP0poIACCiiggAIKKKDArAWeB7wVuFtpoGuAZwGxXULfyneABxcW7TZpfTsDXO+sBdYpZDVabUaD/RA4o/BVfvAzo2HtVgEFFFBAgVoCEcgeAUWDr/vXal298pWFbEWXVm9mTQUUGCNQ3h7tQuAhOasZYJTz0XPuCiiggAJtFygHGMV2aWu1fdLOTwEFFFBAAQUUUEABBRRIAhFYFOnbyyUeyu8I/KqnUvsDby6s/Sxg055auGwFZi2wbQo2euqMB/p2KeDoxhmPZ/cKKKCAAgoME7h9KaBooxkzfTYFFp0w43HsXoG+CpwJPLaw+NcBB+aMYYBRzkfPuSuggAIKtF3AAKO2HyHnp4ACCiiggAIKKKCAAsME7gkcCsSD/XKJ7dBiW7Q+l3hz/LISQNZp7vt8MF17NgLxwtbOwNbAg2Y869hOrZjd6BszHs/uFVBAAQX6LfBIYLNCYNGsn99/N20berRbhvb7xHP1MxcYtr322kBk0sy2zPofqGxhnLgCCiiggAINCMTNrx8X+ont0mKPZIsCCiiggAIKKKCAAgoo0FaBJwAHL5G2/QXAR9o68TnP60tAWA3KO4B95jwHh1OgrwLxsGar9LXxHBB+nwKOvg5EpqP4umEO4zqEAgoooED3BJYHIitRfG2SgopWnMMy43fXyenrojmM5xAKKHDrdfXeBYjTgSfmDmOAUe5H0PkroIACCrRZwACjNh8d56aAAgoooIACCiiggAJlgZcAsS3aHUvf+CmwA/BNyf5PYBfg4wWPa4BV9FFAgbkLxFvgg2CjyAAxrxLZH84rBBydP6+BHUcBBRRQICuBDVMwUQTERlDRrLPwFXHOLgQVlbNvZoXoZBXIVOBqYOXC3HcFjsx0Lf83bQOMcj+Czl8BBRRQoM0Cka3oR4UJmsGozUfLuSmggAIKKKCAAgoo0G+B2BLtZUMI/jttSxQZPCz/KFC+Ybw7cIRICiiwMIE1CsFGm855FjelYKNi0JEPc+d8EBxOAQUUWLBABL0OshMNAoqWm/OcziwEFV0x57EdTgEF/i6wG3ALnlTxAAAgAElEQVR4AaQzL6QYYORproACCiigwOwEygFGsV3a/WY3nD0roIACCiiggAIKKKCAArUF4hrl3cCWQ1pGNqP9avfYnwZvA15dWO4FQLylblFAgcUL/CvwtBRw9KQFTefaUpaj7wE+7F3QwXBYBRRQoGGBCGp9YCmgaKWGx6ja3ReBU1Jg0f9UbWQ9BRSYqUBkt9ygMMLbgdfMdMQ5dW6A0ZygHUYBBRRQoJcCBhj18rC7aAUUUEABBRRQQAEFshGIh+8HA/G2dbk8G/hkNitZzETXBCJTbbFsA3x6MdNxVAUUWEJgVeCJwOPSV/zsLqr8CbgEuHTI1y2LmpTjKqCAAgoMFVgGWKf0tW76/zss0Oxy4Iz09SXgqgXOxaEVUOCfBZ4OnFT667WA+NnNvhhglP0hdAEKKKCAAi0WiDeBf1iYX2yXdv8Wz9epKaCAAgoooIACCiigQH8EIvNOZCi6TWnJ3wd2BL7bH4qpVnpU2kJu0MlZwLy3ZppqATZWoIcC8bB4EGy0GbCojBNl+mFBR/F3blHZw5PUJSugwFwFVhwSSDQILJrrRJYYLDLiRUDRV9Kf8bvBooAC7RWIrQofW5je0cBz2jvdejMzwKiel7UVUEABBRSoI2CAUR0t6yqggAIKKKCAAgoooMA8BJYF3g+8YMhg/wXsAvxlHhPpyBgPBc4prWWrtE1FR5boMhTovED8HBcDjm7XshX/opDtKP47tr8Z/Bn/beajlh0wp6OAAq0TiExEsXXm4OteQHwNgojiv9tU4rP4IENRBBWd26bJORcFFBgpEFmCTy7VeFiXfo4NMPInQAEFFFBAgdkJRLaiywrdm8Fodtb2rIACCiiggAIKKKCAAuMFHgQcukSGnX2Bg8Z3YY0hAicAzyz8/deBRyulgAJZCty2FGz08AxW8ctSwFEx+Gjw33/LYB1OUQEFFJhEILJxRuBQBAkVA4iKAUWrTdLxnNt8qxBUFMFFBo/O+QA4nAINCXwN2KTQ14nAtg313YpuDDBqxWFwEgoooIACHRUoBxjFdmlrd3StLksBBRRQQAEFFFBAAQXaLfBs4OD04KU40z8DzzLjzlQH7xHA2aUedgI+MVWvNlZAgTYI3AV4DLBR4WvlNkys5hwi09Eg89FVwO/GfF1fs3+rK6CAAk0JrADEv72jvlYtBRQ1Nfa8+rkG+Hb6Og+I4PTfzmtwx1FAgZkJxFbjx5R6fyTwzZmNuICODTBaALpDKqCAAgr0RsAAo94caheqgAIKKKCAAgoooECrBQ4AXj9khrG1185AZFu1TCcQwUQ7FLq4FFh3ui5trYACLRWIl8eKAUcbA8u1dK6TTiu256kShBT1bk5fg/+e5O/+36QTtZ0CCsxcIJ4lxxa78RVbSBb/rPt3VYKH2rZN5bTANwERRFQMKIoXkS0KKNA9gUvS1ouDlR0LRNBRp4oBRp06nC5GAQUUUKBlAnHDKW4qD0pslxb7OlsUUEABBRRQQAEFFFBAgXkIxJvf7ysFvgzG/TCw2zwm0ZMx1gMuKq11P+CtPVm/y1Sg7wIbloKOHtx3ENevgAIK9FTgwlIw0QU9dXDZCvRNILYcf0tp0esDF3cNwgCjrh1R16OAAgoo0CYBA4zadDSciwIKKKCAAgoooIAC/RKIVOzvBh46ZNkvA97bL465rDa89yqM9FcgMttePpfRHUQBBdokcAcgMhsNMh3FC2fxdfs2TdK5KKCAAgpMLHBjerk4XjAuZif608Q92lABBXIVWBOIzGS3LSzgUODluS5o1LwNMOriUXVNCiiggAJtEYgbR5EScVDMYNSWI+M8FFBAAQUUUEABBRTotsAL+P/s3QnYdftcP/73Vf4UUZQhDYbwCwlRKmPGMisl8zwdCZnHcJTZMQ+h43CIKBxTxsxlOBkjQ2gkQhH+/A7///WptbUs+77vPa2911r7ta7rXIfzrPUdXt/9PM+693qvzzd5RJKqYNQ+PteUaH/ttKe/s9n9YJKPJ/mR1gj+NMn1djYiHRMgMDSB8zRBo1ngaPbvHx7aQI2HAAECBP5b4POtIFGFiWb/1D2fgwABAiXwgiS/1aL49yR1z/efU+QRMJriqpoTAQIECAxFoBswqh8+zj+UwRkHAQIECBAgQIAAAQKTFHhUkrvOmdkbktwkyb9MctbDmdTtkjylM5wbJXnucIZoJAQIDFDgbM13Rt3g0U8OcKyGRIAAgSkK/OOcIFG9PPyZKU7WnAgQ2JjADZOc2Gnt9kmeurEeBtaQgNHAFsRwCBAgQGBSAgJGk1pOkyFAgAABAgQIECAwaIEfS/KkJNeaM8rJlmcf6IpUhagrtsb2b0kulKQqSDkIECCwjMDpWxWPfiLJjydp/1vlo2U0nUuAwD4LVCWif0ryz80/9b/rn1lFoi/vM465EyCwksCZk3wgyVlbV78uyZVWam0kFwkYjWShDJMAAQIERilQ1Yo+1Bp5vfFwgVHOxKAJECBAgAABAgQIEBiyQH2BeVySC84Z5K2TPGPIg5/g2H4uycmdeT2v2Z5ugtM1JQIEdihw2k7gqB1Amv3v7naZOxyurgkQINCLwBfnhIcqSNQOFH2ll541SoDAPgtUldobdAAuluRvpowiYDTl1TU3AgQIENi1gIDRrldA/wQIECBAgAABAgSmL3CnJA9PcprOVD+Z5MZJ3jZ9gkHO8H5Jju2M7Jg526cNcvAGRYDApASqCtIsbHT2JD+UpEJH8/6Z/dr3TUrAZAgQGJPA/5ukAkP/0fy7/ve8f/61VY1I9aExrbCxEpiGQG2D9uTOVO6f5CHTmN7BsxAwmvoKmx8BAgQI7FKgqhX9bWsAKhjtcjX0TYAAAQIECBAgQGB6AvWFZn2x2T1OSnKz5mHM9GY9nhn9ZZLLdYZ78TnVjcYzIyMlQGBfBKoyUjuANC+UVCGkUzf//D+df9d/P+y/dX/ds6p9+WSZ5xgF/r8k/zfJN1r/Puh/z85r/3r7v83CQ7PA0LwQ0VfHiGTMBAjslUBVKXp3Z8ZvTPIr+6Dgpm0fVtkcCRAgQGBXAt2AUW2XNm/Lgl2NT78ECBAgQIAAAQIECIxT4HxJnpiktkbrHn+QpKrnOHYv8DNJ3pPkVK2hVLn8SyQ5ZffDMwICBAgQILBRgQqitA/PIDfKqzECBAgQGIBA/Wz3jiS1LfbsqJ/tLprkgwMYX+9D8Jd778Q6IECAAIE9FhAw2uPFN3UCBAgQIECAAAECPQlcO8ljkpxrTvs3TPK8nvrV7GoCt07yR51Ln5PkJqs15yoCBAgQIDBYAQGjwS6NgREgQIDAhgSe3WxF3m7uNkmevqH2B9+MgNHgl8gACRAgQGDEAlWtqJ1Yru3S6g1WBwECBAgQIECAAAECBFYRuE+SqlDUPernjgqsVLUcx/AEnprktp1hPSDJscMbqhERIECAAIGVBQSMVqZzIQECBAiMQOD+SR7cGefTktxuBGPf2BAFjDZGqSECBAgQIPBdAgJGPhQECBAgQIAAAQIECGxC4DRNFZx5VW+qYtEtknx9Ex1pozeBtyX55U7rN0tyQm89apgAAQIECGxXQMBou956I0CAAIHtCdw0ybM63b09ySW3N4Rh9CRgNIx1MAoCBAgQmKZAVSv6QGtqKhhNc53NigABAgQIECBAgECfAhdN8sQ54ZTq875J/rDPzrW9MYHzJamQ0Y90WvzVJK/eWC8aIkCAAAECuxMQMNqdvZ4JECBAoD+BqyT5i07z/96Eiz7aX7fDbFnAaJjrYlQECBAgMA2BbsCoti240DSmZhYECBAgQIAAAQIECGxB4IZJHpPkLJ2+vpqkfu0lWxiDLjYn8GtJXtlp7stJrpjknZvrRksECBAgQGAnAgJGO2HXKQECBAj0KPALSV6X5PSdPq6a5FU99jvYpgWMBrs0BkaAAAECExAQMJrAIpoCAQIECBAgQIAAgR0J/EGS+8zp+6+T1NZaH9nRuHS7nsCtm+3u2q38a5J6K7ZeSnEQIECAAIGxCggYjXXljJsAAQIE5gnUM76qNnv2zi/eJsnT95VMwGhfV968CRAgQGAbAlWt6P2tjmq7tJ/dRsf6IECAAAECBAgQIEBgtAJnSvK0JNedM4P6ErO+zHSMW+B+SY7tTOGTSa6W5MPjnprREyBAgMAeCwgY7fHimzoBAgQmJnD+JK9Icq7OvO6f5CETm+tS0xEwWorLyQQIECBAYCkBAaOluJxMgAABAgQIECBAYO8FLpXkCUkuMkfiLkkeu/dC0wF4ZJK7daZTIaNrqmQ0nUU2EwIECOyZgIDRni246RIgQGCiAlW56KQ54aJHJbn7ROe88LQEjBamciIBAgQIEFhaoKoVva91lQpGSxO6gAABAgQIECBAgMDeCFRlokcn+YHOjD+b5MZJXrM3Evsz0SclOaYz3dou7TpJ3rk/DGZKgAABAhMREDCayEKaBgECBPZY4BeSvHjOtmhPTnKHPXb59tQFjHwKCBAgQIBAfwLdgFFtl3bh/rrTMgECBAgQIECAAAECIxU4Lsmd54z99UlunuSfRjovwz5a4KlJbts57ctJfjPJq4++3BkECBAgQGAwAgJGg1kKAyFAgACBFQSukuSFSU7fuba2ML/dCu1N8hIBo0kuq0kRIECAwEAEBIwGshCGQYAAAQIECBAgQGCgAj+RpL6s/LU546vt0GpbNMf0BeZVMqpZ3yzJCdOfvhkSIECAwEQEBIwmspCmQYAAgT0UuGmSZ82Zt8pFHRQBoz383WHKBAgQILA1gapW9N5Wb7Vd2kW21ruOCBAgQIAAAQIECBAYskC9HfmEJOedM8iqaPNHQx68sW1c4JFJ7jan1QckOXbjvWmQAAECBAhsXkDAaPOmWiRAgACB/gXun+TBc7p5VJK799/9uHoQMBrXehktAQIECIxLQMBoXOtltAQIECBAgAABAgS2JVCViR6dpPvd3CeS1JuTb93WQPQzKIH7HRAmek6SWyQ5ZVCjNRgCBAgQIPCdAgJGPhEECBAgMCaBUyX54yQ3njPoCh09ZEyT2dZYBYy2Ja0fAgQIENhHgapW9J7WxFUw2sdPgTkTIECAAAECBAgQ+E6Bqkx06zkoL01yyySfB7bXAvXZmFe96m+S3CbJyXutY/IECBAgMGQBAaMhr46xESBAgEBb4GLNz10/N4elfu56Oq75AgJGPhkECBAgQKA/gW7AqLZLu2h/3W205e9ptmq4XJL655xJfrHVQwWnPpLk7Ulen+SjK7xN+3+SvCBJVXqqowJY12va7U7mhklObP3HXW0T8P1JjktSW1bMjksledtG9TVGgAABAgQIECAwRYGfTvLUJJedM7k/THLfKU7anFYS+LUkz07yI3OuPibJU1Zq1UUECBAgQKBfAQGjfn21ToAAAQKbEbh9kifPaerfk9wkyas20800WxEwmua6mhUBAgQIDENgjAGjMySpME/dYF1oCcZ3JXl4kpcn+fqC1wkYLQjlNAIECBAgQIAAgdEL/HqSxyf5sTkzqXLs7TD96CdrAhsROF+S45P88pzWnpfkzkk+t5GeNEKAAAECBDYjIGC0GUetECBAgEA/AmdO8tgkN5jTfL1Mf/PmZfp+ep9IqwJGE1lI0yBAgACBQQpUtaIqYz87qurPvHKLQxj8aZL8RpKqDFTBn1WPChjdPcnfLdCAgNECSE4hQIAAAQIECBAYvUBVJnrInFl8IMnNOj8zjH6yJrBxgap61a6gOuvg35LcNclzN96jBgkQIECAwGoCAkarubmKAAECBPoXqBfrH53krHO6elqS2/U/hGn0IGA0jXU0CwIECBAYpsBYAkZnSnJskiq1f9DxD0k+luRbSWbbp53jgJNr67S6GXtTku4XC+1LBIyG+bk1KgIECBAgQIAAgc0I1Pa6zzjg7ciqQHOrJF/bTFdambjArZsS/qeaM88/TXLvJJ+YuIHpESBAgMDwBQSMhr9GRkiAAIF9Ezh3kocm+a05Ez+leS729H1DWWe+Akbr6LmWAAECBAgcLlDVik5unTLECkaV1q509rU6U/lykhc3Jflr+7OvdH697iEqmHT15q3Z7nZqFUi6aRMyOkhJwMjvIAIECBAgQIAAgakKXCxJVZ65+JwJ3i/JH0x14ubVm8DPJHlCksvN6eGbTTXaP+ytdw0TIECAAIGjBQSMjjZyBgECBAhsT+A+SR6c5HvndPnGJHdM8sHtDWcaPQkYTWMdzYIAAQIEhinQDRjVdmn1oGEox+mSPGJO5aLXNG/AViDqsApEs3mcPkndqN2rM7G3JblRkk8dMOFlAkZDMau30I/rbFFwqSQ1VwcBAgQIECBAgACBErhxkscn+aEOx381Ifw/x0RgDYEKqFUF2nlHbVVd2/HZNm0NYJcSIECAwMoCAkYr07mQAAECBDYoUNuh1c9NP31Am/c/YBvzDQ5huk0JGE13bc2MAAECBHYvMOSAUSW2f68JGLWlqhRkBYW+sCRfleq/a5KHda6rN2h/P0mVmuweAkZLIjudAAECBAgQIEBg8AJ1/1vbVXWPv0pyiyQVAHEQWFegftZ8eJIrHtDQW5M8MslJ63bkegIECBAgsISAgNESWE4lQIAAgY0LXDPJ3ZPUS+HzjtcluWeSKgbgWFFAwGhFOJcRIECAAIEFBKpa0btb59V2afO2SFigqY2fUuN4UZJztFp+fpLfTfK5FXs7Q1Oy/yat62urtOt2HGa/LGC0IrTLCBAgQIAAAQIEBifwI0meMWfr4Rpo/fdbD27EBjQFgds11Yzq8zfveFOSxzXbX09hvuZAgAABAsMWEDAa9voYHQECBKYqcJ0kd0py2QMm+O9JqmpRbWPuWFNAwGhNQJcTIECAAIFDBIYaMDpNU7mowkSz431Jrp/kw2uu6GWSVFDpR1vtVPn+ByX5ZqdtAaM1sV1OgAABAgQIECAwCIG6B35KkgvMGU1VDa0tdh0E+hL4wSQPTHLnQzqoN3Try/SqWOsgQIAAAQJ9CQgY9SWrXQIECBCYJ1Av8tRLF1Xh9aDjsc3PS/+JcDMCAkabcdQKAQIECBCYJ1BVgt7V+oWhVDC6YJIXJjl/a2y1vVk9+Oh+EbDsyp4uyROT3Kx1YZWdrKpGn+40tkzAqPbMPbF1/QOaN3UXHV9VV7p0kqs2N5u/2FxYFZYqXPWXSV6SpP7/YQbf3zjdttVxldt82xEDqUpRT0pytdZ51Vdtk1F9r+u+qIPzCBAgQIAAAQIENitQ94WPT3LqTrP/1twT/8Vmu9MagQMFfqbZnu8GhxjVm7vHJ3l2kg+yJECAAAECGxYQMNowqOYIECBA4LsE6ueeet508yQHVXKti56X5KF+7tn8J0jAaPOmWiRAgAABAjOBbsCotkv7+QHw3CXJY1rj+Fizjdn7NzS2Kkd5mySvTvKWJB9K8rU5bW8jYFSBpxpLlcdsbwc3b6pfbqovVXjpMwdYrBIwOmuSp3W2yxAu2tCHTTMECBAgQIAAgR0K1NZT7aqgs6G8NsmtkvzjDsem6/0V+KUkVTmrtqo+7Kjt017QbJ296jbZ+6ts5gQIECAwT0DAyOeCAAECBPoQOHPz8831DtkGbdbvi5rnX3/Vx0C0mQgY+RQQIECAAIH+BIYYMDp9U0nnxq1pPyfJHZJUwGabR98Bo6rUVMGeSy45qXc0HlVxqnssGzA6KFx0+yT1NrvKRUsujtMJECBAgAABAgMQqOD6M5Jccc5YqppRhdsdBHYt8AtJfidJ+2e/g8b0qiQvS/LKpqrrrseufwIECBAYp4CA0TjXzagJECAwRIH6ubt2pLhGkl9bYID1nKt213jnAuc6ZQ0BAaM18FxKgAABAgSOEKhqRe2bmdourb7k3eVxnqZKz8Vag7hPUypy2+PqM2BU279V6f9LdCZVIarazuztSb6R5CeTXCFJjaV9VMiovoiv6k7tY5mA0ZmSPCxJ7QM8O6pykXDRtj9p+iNAgAABAgQIbE7gV5M89YDqmLdrAu6b601LBNYXOHdT1fWWR2whMOvpb5K8PklVOKqKtF9afwhaIECAAIE9ERAw2pOFNk0CBAj0IHCGJJduKhTVM5ufW6CP2gL6mUn+KMknFjjfKRsQEDDaAKImCBAgQIDAAQJDDBhVNZ+3dsZ7rSQn7WAV+woYVbnMqlxUW7XNjgoWPTlJbWPx6c5cKzRUX7Y/KEmFgmbHo5PcN8nXW/9t0YBRbc32iCTHtK6tcFFtVfBilYt28GnTJQECBAgQIEBgfYG6l6t7xO7x90lukeTN63ehBQK9Ctw0yY0OqL51UMcVOKqXZarC6/uS/G2Sr/Q6So0TIECAwFgFBIzGunLGTYAAge0K1POT2oHiwknqZfh6lrZIoGg2ytclOTHJCdsdtt5KQMDI54AAAQIECPQnUNWKqhLO7BhCBaMbNjdeszFV2KZKTM7bDqw/mf9pua+AUYWFasuK2VHhogr6PC/Jtw6YVN0TXb95G722kaujbK7dqUK1SMBIuKjvT472CRAgQIAAAQLbF6j7y7rP7B4V1K//Xm9OOgiMReB8SX4ryW8kucgKg/5kU+21/v2PSf4lyWea3wdfbLbf/mrzssYpK7TvEgIECBAYp4CA0TjXzagJECCwCYFTJTlNktMmqWcsZ2wqqJ4tyY81u0mcK8l5k9S/lz3em+TPkvxpko8ue7HzNycgYLQ5Sy0RIECAAIGuQDdgVNuldbfs2rZaN2BUb6BeL8lHtj2QngJGddNaJTHb1Yvu32xVdtQX2/PCQ8c2lY2+2fgcFTCqX79Hkge2PFUu2sGHS5cECBAgQIAAgQ0JXKAJr//SnPZqO9x7b6gfzRDYlcDPJLl6kqs2WxLsahz6JUCAAAECBAgQIECAQFugtmx+ZZKXJ/kgmmEICBgNYx2MggABAgSmKTDEgFGFbR7c4q7KRb+d5OM7WII+KhjVFnCvahLyNaVlA1S1t29tYTarYvSKJDdOUm/h1nFYwKgS+ndtwkwzzi8kuUOSF9gWbQefMF0SIECAAAECBNYTqOouT0lSW/C2j3o7v7aaes56zbuawOAEfjjJ5ZNcrgkbXWhwIzQgAgQIECBAgAABAgSmKvCBJBUqemOSNyT5/FQnOuZ5CRiNefWMnQABAgSGLlDViv66NcjaLu0XdzzobsDo1UmqqtEubtT6CBjdJcljWsaPbyoKfX1B97MneVqSqnb0N0mq7GbdzNY2a3UcFDCqtRUuWhDZaQQIECBAgACBEQh075tnQ35/syXau0cwB0MksK5ABY7qxZmLJblwkgoc1c9xDgIECBAgQIAAAQIECKwjULtqVKCoXhKvF+FrB5BdPKdaZw57ea2A0V4uu0kTIECAwJYEhhgw6gZwlq3ws0m6TQeMvi/Jo5Mc0xpkvVn+7A0Oel7AqN7uPU+S41qVj6rLmyc5QeWiDeprigABAgQIECDQv8Dpmi3Rqspn93h+Ey76av/D0AOBwQqcOsn5kvxUknMm+fEk9aLGWZL8SJIfSvIDSU6bpM6tSq8OAgQIECBAgAABAgSmLVAvbX8jSf28/F9J/iPJvyf5bJJ/TfLPST6V5O+TfLQ5d9oiE52dgNFEF9a0CBAgQGAQAlWt6K9aIxlCBaOqVnRia0xTChjV27XPTXKV1vwum+TNG/w0zAsYlee1OuGi6rKCTXdM8qUN9q8pAgQIECBAgACB/gQu3oSLqlJL93hAkmP761rLBAgQIECAAIHRC9Q2su3DM8jRL6kJECBAgAABf7n7DBAgQIAAgW0JdANGtV3aL22r8wP6uVKS17R+rbb+unJnK7dtDXHTFYzOnOR5Sa7YTKCPuc0LGB3mdeMm9NT9gmVbxvohQIAAAQIECBBYTOAmSZ7SVF1pX1H3lFWZ8s8Wa8ZZBAgQIECAAIG9FRAw2tulN3ECBAgQ2BcB6eF9WWnzJECAAIFdCAwxYPSzSV6U5LwtkKq+c9IOgDYdMFqmvVWne1jAqB4+fS7JuVuNV4Wo6yf58Koduo4AAQIECBAgQKB3gYclueecXqoa6a2SfKj3EeiAAAECBAgQIDB+AQGj8a+hGRAgQIAAgUMFBIx8QAgQIECAQH8CVa3o7a3m6wHFL/fX3UItn72pqHO51tn3SfLQha7e7EnLBIK6W7vN26JimfZWnclBAaMKF5Xjq5Mcn+SSrQ6emOQeSb62aqeuI0CAAAECBAgQ6EXgLM2WaNeY0/ofJ7llL71qlAABAgQIECAwTQEBo2muq1kRIECAAIFvCwgY+TAQIECAAIH+BIYYMDp1knpD+y6taT8nyR2SVEhmE8fpkzwqyeeTvDHJyUm+kKT7JcMygaBFAkbd8NS2tkibhYuemuSUJN2x1q/XVmkv3QSuNggQIECAAAECBDYicNkmXHSeOa3dLcmjN9KLRggQIECAAAEC+yMgYLQ/a22mBAgQILCnAgJGe7rwpk2AAAECWxGoakVva/U0hApGNZxuAOZjSa6b5P0bUrlgkhcmOX+rvXlVkjYdMPrhpjrTVVr91oOjN29oXtXMvApGd0ry5CZcVOecIckTktyk1W99Dm6U5FMbHIumCBAgQIAAAQIEVhO4fXP/1r36M03Voleu1qyrCBAgQIAAAQJ7LSBgtNfLb/IECBAgsA8CAkb7sMrmSIAAAQK7EugGjGq7tPbWWbsa17mS/EmSS7QGUAGgRyT55pqDqnuLqo7UfuO7KvhcJ8nrO21vOmB02iSPS3KrVj83TfLsJed0vyRXTvL3Sf42ySuSfLhpY17A6FKdIFmdevEkL0pyjlbff5jk91tBpCWH5XQCBAgQIECAAIENCFQQ/HfmtFP3qnUfKRC+AWRNECBAgAABAnspIGC0l8tu0gQIECCwTwICRvu02uZKgAABAtsWGGrA6HuboMv9WyAVoPntDVQxOmeSEztBqhc3b4J/sbMAmw4YVfP3TlJBntlxXJJ7JfnGggqA3XUAACAASURBVItf27s9qdnSbHZJhY1e2/yfRQNGZfx7TWhr1s6nmypGb1hwLE4jQIAAAQIECBDYnEDdpz4jyRXmNPnEJHfcXFdaIkCAAAECBAjspYCA0V4uu0kTIECAwD4JCBjt02qbKwECBAhsW6CqFb211Wltk1XVboZw/GyS53e2MatKP/Vg5UsrDvB0TaDmmM71tTXYc+e02UfAqB4YVaCpgkJ1vCPJ9ZN8csE5dbd3q6pTN0jyD831iwaM6vSzNQ+xrtbqu6oh1Zvxtf2GgwABAgQIECBAYDsCV23uy350Tnd17/qU7QxDLwQIECBAgACBSQsIGE16eU2OAAECBAgkAkY+BQQIECBAoD+BIQeM5lXYKYl6uHLPJLWt2TLHqZLcNcnDOhe9MMltk3SrF9VpfQSM6qFRBaWu2BpHVWqqcZ1yxITK5B6dCkiPb/7b15trlwkY1SVV/ai2SpsFnuq/VR+P2cB2dMusj3MJECBAgAABAvsqcLckj5wz+doOt4Lfb9xXGPMmQIAAAQIECGxYQMBow6CaI0CAAAECQxMQMBraihgPAQIECExJoKoVvaU1oSFVMKphnTXJ05Jcq4P+8mYLtfck6X4xMG99zpzkgUm6lYuq6s8Nk9S85x19BIyqn1s2b6jP+qyw1O2S/Mkh86l7ol9J8sdJztFcWFua1bZxb24NftmA0WmS/EETvpo1c5TLlH4PmAsBAgQIECBAYFcCdX/3zCQ3nzOAlzXhos/uanD6JUCAAAECBAhMUEDAaIKLakoECBAgQKAtIGDk80CAAAECBPoT6AaMaru0S/fX3Uotnz/J8Uku0bm6Qjm11Vj92ruSfKXz61WxqII4tX1YBXpmoZzZaYuEevoKGJ2xCU79ZmvMNZ4HJ/mjOVvAVWiotlGrN9vP1Lrm0Unum2RWvah+admAUV1TxhVuunCr7cMqO620kC4iQIAAAQIECBD4tkBte/uMJL84x+QRTcVOXAQIECBAgAABApsVEDDarKfWCBAgQIDA4AQEjAa3JAZEgAABAhMSGEPAqLjrAUxVMqot3Q46qprR55pfrJDNRTrbfrWv+0KSOyZ5fpJvHdJmXwGj6vKg4FSN7fVJ3ttsUVbnXW5OQOqlzdZu/9YZ/yoBo7rfqu03KtzUPm7TPPhapErUhH5bmAoBAgQIECBAoFeBCpk/PckPdnqp+9JbJDmh1941ToAAAQIECBDYXwEBo/1dezMnQIAAgT0REDDak4U2TQIECBDYiUBVK2pvr1XbpV1mJyM5utODtjk7+srvPKO2Q7tzkpMX2F6tz4BRjeq8SZ6Y5MpLTuIVSe6QpLYy6x6rBIyqjXlVlT7cbMH2/iXH53QCBAgQIECAAIH5Ar/fbN3b/dUPNIHvd4IjQIAAAQIECBDoTUDAqDdaDRMgQIAAgWEICBgNYx2MggABAgSmKTCmgFGtwPc0lYnulOQ6h1Qomrda9dCmthR70Zzt1A5a3b4DRtXv6ZJUpaD7dbY/mzemqm70kKbSUHdLuNn5qwaM6vqqEPXcTrWkerv+LkuYTfN3ilkRIECAAAECBNYT+IGmMuT15jTzgiZc9F/rdeFqAgQIECBAgACBIwQEjHxECBAgQIDAxAUEjCa+wKZHgAABAjsVqGpFb2qNYMgVjLpQVXHnl5NcNsmFm1BMBYJmR22Z9pEkb2+2HPtoklOW1N5GwGg2pDMkuUqSqzbzuWjzC1Wl6B1JXpPkZUk+e8Qc1gkYnSrJvZIc2+rjy00AqraTcxAgQIAAAQIECCwv8AtNuOhCcy59YJIHLd+kKwgQIECAAAECBFYQEDBaAc0lBAgQIEBgTAICRmNaLWMlQIAAgbEJdANGtV1aBXYcBAgQIECAAAECBAisL3CzJFURsoLc7eNLTdWiF67fhRYIECBAgAABAgQWFBAwWhDKaQQIECBAYKwCAkZjXTnjJkCAAIExCFSY6I2tgQoYjWHVjJEAAQIECBAgQGAMAo9Icvc5A63qlLdK8sExTMIYCRAgQIAAAQITEhAwmtBimgoBAgQIEJgnIGDkc0GAAAECBPoT6AaMaru0y/XXnZYJECBAgAABAgQITF7grM2WaFefM9Pjm3DRtyavYIIECBAgQIAAgeEJCBgNb02MiAABAgQIbFRAwGijnBojQIAAAQLfISBg5ANBgAABAgQIECBAYHMCv9KEi849p8l7JHnk5rrSEgECBAgQIECAwJICAkZLgjmdAAECBAiMTUDAaGwrZrwECBAgMCaBqlb0l60Bq2A0ptUzVgIECBAgQIAAgSEJ3CHJE+cM6DNN1aJXDGmwxkKAAAECBAgQ2EMBAaM9XHRTJkCAAIH9EhAw2q/1NlsCBAgQ2K5AN2D0xiT11rWDAAECBAgQIECAAIHlBLoPrOrqCvPfKsknlmvK2QQIECBAgAABAj0ICBj1gKpJAgQIECAwJAEBoyGthrEQIECAwNQEKkz0htakBIymtsLmQ4AAAQIECBAgsC2B7gOrJyX5nW11rh8CBAgQIECAAIEjBQSMjiRyAgECBAgQGLeAgNG418/oCRAgQGDYAt2AUb1hfflhD9noCBAgQIAAAQIECAxSwAOrQS6LQREgQIAAAQIEvi3gfs2HgQABAgQITFxAwGjiC2x6BAgQILBTAQGjnfLrnAABAgQIECBAYEICHlhNaDFNhQABAgQIEJikgPu1SS6rSREgQIAAgf8VEDDyaSBAgAABAv0JVLWi17eaV8GoP2stEyBAgAABAgQITFvAA6tpr6/ZESBAgAABAuMXcL82/jU0AwIECBAgcKiAgJEPCAECBAgQ6E+gGzB6Q5Ir9NedlgkQIECAAAECBAhMVsADq8kurYkRIECAAAECExFwvzaRhTQNAgQIECBwkICAkc8GAQIECBDoT6DCRK9rNS9g1J+1lgkQIECAAAECBKYt4IHVtNfX7AgQIECAAIHxC7hfG/8amgEBAgQIEDhUQMDIB4QAAQIECPQn0A0Y1XZpV+yvOy0TIECAAAECBAgQmKyAB1aTXVoTI0CAAAECBCYi4H5tIgtpGgQIECBA4CABASOfDQIECBAg0J+AgFF/tlomQIAAAQIECBDYLwEPrPZrvc2WAAECBAgQGJ+A+7XxrZkREyBAgACBpQQEjJbicjIBAgQIEFhKoKoVvbZ1hQpGS/E5mQABAgQIECBAgMC3BTyw8mEgQIAAAQIECAxbwP3asNfH6AgQIECAwNoCAkZrE2qAAAECBAgcKNANGL0uyZV4ESBAgAABAgQIECCwtIAHVkuTuYAAAQIECBAgsFUB92tb5dYZAQIECBDYvoCA0fbN9UiAAAEC+yNQYaLXtKYrYLQ/a2+mBAgQIECAAAECmxXwwGqznlojQIAAAQIECGxawP3apkW1R4AAAQIEBiYgYDSwBTEcAgQIEJiUQDdgVNulXXlSMzQZAgQIECBAgAABAtsR8MBqO856IUCAAAECBAisKuB+bVU51xEgQIAAgZEICBiNZKEMkwABAgRGKSBgNMplM2gCBAgQIECAAIEBCnhgNcBFMSQCBAgQIECAQEvA/ZqPAwECBAgQmLiAgNHEF9j0CBAgQGCnAlWt6NWtEahgtNPl0DkBAgQIECBAgMCIBTywGvHiGToBAgQIECCwFwLu1/ZimU2SAAECBPZZQMBon1ff3AkQIECgb4FuwOg1Sa7Sd6faJ0CAAAECBAgQIDBBAQ+sJriopkSAAAECBAhMSsD92qSW02QIECBAgMB3CwgY+VQQIECAAIH+BCpM9Bet5gWM+rPWMgECBAgQIECAwLQFPLCa9vqaHQECBAgQIDB+Afdr419DMyBAgAABAocKCBj5gBAgQIAAgf4EugGj2i7tV/vrTssECBAgQIAAAQIEJivggdVkl9bECBAgQIAAgYkIuF+byEKaBgECBAgQOEhAwMhngwABAgQI9CcgYNSfrZYJECBAgAABAgT2S8ADq/1ab7MlQIAAAQIExifgfm18a2bEBAgQIEBgKQEBo6W4nEyAAAECBJYSqGpFr2pdoYLRUnxOJkCAAAECBAgQIPBtAQ+sfBgIECBAgAABAsMWcL827PUxOgIECBAgsLaAgNHahBogQIAAAQIHCnQDRn+R5Nd4ESBAgAABAgQIECCwtIAHVkuTuYAAAQIECBAgsFUB92tb5dYZAQIECBDYvoCA0fbN9UiAAAEC+yNQYaJXtqYrYLQ/a2+mBAgQIECAAAECmxXwwGqznlojQIAAAQIECGxawP3apkW1R4AAAQIEBiYgYDSwBTEcAgQIEJiUQDdgVNulXXVSMzQZAgQIECBAgAABAtsR8MBqO856IUCAAAECBAisKuB+bVU51xEgQIAAgZEICBiNZKEMkwABAgRGKSBgNMplM2gCBAgQIECAAIEBCnhgNcBFMSQCBAgQIECAQEvA/ZqPAwECBAgQmLiAgNHEF9j0CBAgQGCnAlWt6BWtEahgtNPl0DkBAgQIECBAgMCIBTywGvHiGToBAgQIECCwFwLu1/ZimU2SAAECBPZZQMBon1ff3AkQIECgb4FuwOiVSa7Wd6faJ0CAAAECBAgQIDBBAQ+sJriopkSAAAECBAhMSsD92qSW02QIECBAgMB3CwgY+VQQIECAAIH+BCpM9PJW8wJG/VlrmQABAgQIECBAYNoCHlhNe33NjgABAgQIEBi/gPu18a+hGRAgQIAAgUMFBIx8QAgQIECAQH8C3YBRbZd29f660zIBAgQIECBAgACByQp4YDXZpTUxAgQIECBAYCIC7tcmspCmQYAAAQIEDhIQMPLZIECAAAEC/QkIGPVnq2UCBAgQIECAAIH9EvDAar/W22wJECBAgACB8Qm4XxvfmhkxAQIECBBYSkDAaCkuJxMgQIAAgaUEqlrRy1pXqGC0FJ+TCRAgQIAAAQIECHxbwAMrHwYCBAgQIECAwLAF3K8Ne32MjgABAgQIrC0gYLQ2oQYIECBAgMCBAt2A0cuTXIMXAQIECBAgQIAAAQJLC3hgtTSZCwgQIECAAAECWxVwv7ZVbp0RIECAAIHtCwgYbd9cjwQIECCwPwIVJjqpNV0Bo/1ZezMlQIAAAQIECBDYrIAHVpv11BoBAgQIECBAYNMC7tc2Lao9AgQIECAwMAEBo4EtiOEQIECAwKQEugGj2i7tmpOaockQIECAAAECBAgQ2I6AB1bbcdYLAQIECBAgQGBVAfdrq8q5jgABAgQIjERAwGgkC2WYBAgQIDBKAQGjUS6bQRMgQIAAAQIECAxQwAOrAS6KIREgQIAAAQIEWgLu13wcCBAgQIDAxAUEjCa+wKZHgAABAjsVqGpFL22NQAWjnS6HzgkQIECAAAECBEYs4IHViBfP0AkQIECAAIG9EHC/thfLbJIECBAgsM8CAkb7vPrmToAAAQJ9C3QDRicluVbfnWqfAAECBAgQIECAwAQFPLCa4KKaEgECBAgQIDApAfdrk1pOkyFAgAABAt8tIGDkU0GAAAECBPoTqDDRS1rNCxj1Z61lAgQIECBAgACBaQt4YDXt9TU7AgQIECBAYPwC7tfGv4ZmQIAAAQIEDhUQMPIBIUCAAAEC/Ql0A0a1Xdq1++tOywQIECBAgAABAgQmK+CB1WSX1sQIECBAgACBiQi4X5vIQpoGAQIECBA4SEDAyGeDAAECBAj0JyBg1J+tlgkQIECAAAECBPZLwAOr/VpvsyVAgAABAgTGJ+B+bXxrZsQECBAgQGApAQGjpbicTIAAAQIElhKoakUvbl1R26VdZ6kWnEyAAAECBAgQIECAQAl4YOVzQIAAAQIECBAYtoD7tWGvj9ERIECAAIG1BQSM1ibUAAECBAgQOFBAwMiHgwABAgQIECBAgMBmBDyw2oyjVggQIECAAAECfQm4X+tLVrsECBAgQGAgAgJGA1kIwyBAgACBSQpUtaI/b81MBaNJLrNJESBAgAABAgQIbEHAA6stIOuCAAECBAgQILCGgPu1NfBcSoAAAQIExiAgYDSGVTJGAgQIEBirQDdgVNul/fpYJ2PcBAgQIECAAAECBHYo4IHVDvF1TYAAAQIECBBYQMD92gJITiFAgAABAmMWEDAa8+oZOwECBAgMXUDAaOgrZHwECBAgQIAAAQJjEfDAaiwrZZwECBAgQIDAvgq4X9vXlTdvAgQIENgbAQGjvVlqEyVAgACBHQhUtaI/a/Vb26X9xg7GoUsCBAgQIECAAAECYxfwwGrsK2j8BAgQIECAwNQF3K9NfYXNjwABAgT2XkDAaO8/AgAIECBAoEcBAaMecTVNgAABAgQIECCwVwIeWO3VcpssAQIECBAgMEIB92sjXDRDJkCAAAECywgIGC2j5VwCBAgQILCcQFUrelHrEhWMlvNzNgECBAgQIECAAIGZgAdWPgsECBAgQIAAgWELuF8b9voYHQECBAgQWFtAwGhtQg0QIECAAIEDBboBo9ou7bq8CBAgQIAAAQIECBBYWsADq6XJXECAAAECBAgQ2KqA+7WtcuuMAAECBAhsX0DAaPvmeiRAgACB/REQMNqftTZTAgQIECBAgACBfgU8sOrXV+sECBAgQIAAgXUF3K+tK+h6AgQIECAwcAEBo4EvkOERIECAwKgFqlrRC1szqO3SfnPUMzJ4AgQIECBAgAABArsR8MBqN+56JUCAAAECBAgsKuB+bVEp5xEgQIAAgZEKCBiNdOEMmwABAgRGISBgNIplMkgCBAgQIECAAIERCHhgNYJFMkQCBAgQIEBgrwXcr+318ps8AQIECOyDgIDRPqyyORIgQIDArgSqWtGftjpXwWhXK6FfAgQIECBAgACBsQt4YDX2FTR+AgQIECBAYOoC7temvsLmR4AAAQJ7LyBgtPcfAQAECBAg0KNAN2BU26X9Vo/9aZoAAQIECBAgQIDAVAU8sJrqypoXAQIECBAgMBUB92tTWUnzIECAAAECBwgIGPloECBAgACB/gQEjPqz1TIBAgQIECBAgMB+CXhgtV/rbbYECBAgQIDA+ATcr41vzYyYAAECBAgsJSBgtBSXkwkQIECAwFICVa3oBa0raru06y3VgpMJECBAgAABAgQIECgBD6x8DggQIECAAAECwxZwvzbs9TE6AgQIECCwtoCA0dqEGiBAgAABAgcKCBj5cBAgQIAAAQIECBDYjIAHVptx1AoBAgQIECBAoC8B92t9yWqXAAECBAgMREDAaCALYRgECBAgMEmBqlb0/NbMVDCa5DKbFAECBAgQIECAwBYEPLDaArIuCBAgQIAAAQJrCLhfWwPPpQQIECBAYAwCAkZjWCVjJECAAIGxCnQDRrVd2m+PdTLGTYAAAQIECBAgQGCHAh5Y7RBf1wQIECBAgACBBQTcry2A5BQCBAgQIDBmAQGjMa+esRMgQIDA0AUEjIa+QsZHgAABAgQIECAwFgEPrMayUsZJgAABAgQI7KuA+7V9XXnzJkCAAIG9ERAw2pulNlECBAgQ2IFAVSv6k1a/tV3a9XcwDl0SIECAAAECBAgQGLuAB1ZjX0HjJ0CAAAECBKYu4H5t6itsfgQIECCw9wICRnv/EQBAgAABAj0KCBj1iKtpAgQIECBAgACBvRLwwGqvlttkCRAgQIAAgREKuF8b4aIZMgECBAgQWEZAwGgZLecSIECAAIHlBKpa0fNal6hgtJyfswkQIECAAAECBAjMBDyw8lkgQIAAAQIECAxbwP3asNfH6AgQIECAwNoCAkZrE2qAAAECBAgcKNANGNV2aTfgRYAAAQIECBAgQIDA0gIeWC1N5gICBAgQIECAwFYF3K9tlVtnBAgQIEBg+wICRts31yMBAgQI7I+AgNH+rLWZEiBAgAABAgQI9CvggVW/vlonQIAAAQIECKwr4H5tXUHXEyBAgACBgQsIGA18gQyPAAECBEYtUNWKntuaQW2XdsNRz8jgCRAgQIAAAQIECOxGwAOr3bjrlQABAgQIECCwqID7tUWlnEeAAAECBEYqIGA00oUzbAIECBAYhYCA0SiWySAJECBAgAABAgRGIOCB1QgWyRAJECBAgACBvRZwv7bXy2/yBAgQILAPAgJG+7DK5kiAAAECuxKoakUntjpXwWhXK6FfAgQIECBAgACBsQt4YDX2FTR+AgQIECBAYOoC7temvsLmR4AAAQJ7LyBgtPcfAQAECBAg0KNAN2BU26XdqMf+NE2AAAECBAgQIEBgqgIeWE11Zc2LAAECBAgQmIqA+7WprKR5ECBAgACBAwQEjHw0CBAgQIBAfwICRv3ZapkAAQIECBAgQGC/BDyw2q/1NlsCBAgQIEBgfALu18a3ZkZMgAABAgSWEhAwWorLyQQIECBAYCmBqlb0nNYVtV3ajZdqwckECBAgQIAAAQIECJSAB1Y+BwQIECBAgACBYQu4Xxv2+hgdAQIECBBYW0DAaG1CDRAgQIAAgQMFBIx8OAgQIECAAAECBAhsRsADq804aoUAAQIECBAg0JeA+7W+ZLVLgAABAgQGIiBgNJCFMAwCBAgQGIXADyW5U5IzJrnzAiOuakXPbp23aAWjmyW5bJIHJfnUAv04hQABAgQIECBAgMDUBTywmvoKmx8BAgQIECAwdgH3a2NfQeMnQIAAAQJHCAgY+YgQIECAAIGjBWbBogoV1f+u41wLhH+6AaPaLu0mR3eXTyY5Z3PeswSNFhBzCgECBAgQIECAwNQFPLCa+gqbHwECBAgQIDB2AfdrY19B4ydAgAABAkcICBj5iBAgQIAAgcUEqpLQOVqnnpCkKg0ddqwSMKo2j+80ukiYabFZOIsAAQIECBAgQIDAOAU8sBrnuhk1AQIECBAgsD8C7tf2Z63NlAABAgT2VEDAaE8X3rQJECBAYGmBVYI/Va2ogkizo7ZLu+kRPberF9WpiwSZlp6MCwgQIECAAAECBAiMTMADq5EtmOESIECAAAECeyfgfm3vltyECRAgQGDfBASM9m3FzZcAAQIE1hFYtorRsgGjVUJM68zHtQQIECBAgAABAgTGIuCB1VhWyjgJECBAgACBfRVwv7avK2/eBAgQILA3AgJGe7PUJkqAAAECGxBYNgBU1Yqe1er3qApGqhdtYJE0QYAAAQIECBAgMEkBD6wmuawmRYAAAQIECExIwP3ahBbTVAgQIECAwDwBASOfCwIECBAgsJzAMlWMugGjw7Y7Wza8tNyonU2AAAECBAgQIEBg3AIeWI17/YyeAAECBAgQmL6A+7Xpr7EZEiBAgMCeCwgY7fkHwPQJECBAYGmBZYJAywSMVC9aeilcQIAAAQIECBAgsEcCHljt0WKbKgECBAgQIDBKAfdro1w2gyZAgAABAosLCBgtbuVMAgQIECAwE1i0ilE3jFTbpd18DuMyoSWrQIAAAQIECBAgQGAfBTyw2sdVN2cCBAgQIEBgTALu18a0WsZKgAABAgRWEBAwWgHNJQQIECCw9wKLBoIWDRipXrT3HykABAgQIECAAAECRwh4YOUjQoAAAQIECBAYtoD7tWGvj9ERIECAAIG1BQSM1ibUAAECBAjsqcAiVYyqWtEft3zmVTBaNKy0p8ymTYAAAQIECBAgQOC/BTyw8kEgQIAAAQIECAxbwP3asNfH6AgQIECAwNoCAkZrE2qAAAECBPZUYJFgUDdgdHySW3S8VC/a0w+QaRMgQIAAAQIECCwl4IHVUlxOJkCAAAECBAhsXcD92tbJdUiAAAECBLYrIGC0XW+9ESBAgMC0BI6qYnRUwGiRkNK0xMyGAAECBAgQIECAwGoCHlit5uYqAgQIECBAgMC2BNyvbUtaPwQIECBAYEcCAkY7gtctAQIECExC4KiAUFUremZrprVd2i1b/1/1okl8DEyCAAECBAgQIEBgCwIeWG0BWRcECBAgQIAAgTUE3K+tgedSAgQIECAwBgEBozGskjESIECAwJAFDqtidFjA6Khw0pDnbGwECBAgQIAAAQIEti3ggdW2xfVHgAABAgQIEFhOwP3acl7OJkCAAAECoxMQMBrdkhkwAQIECAxM4LCgUFUrekZrvO0KRqoXDWwhDYcAAQIECBAgQGDQAh5YDXp5DI4AAQIECBAgEPdrPgQECBAgQGDiAgJGE19g0yNAgACBrQgcVMWoGzCq7dJulUT1oq0si04IECBAgAABAgQmJOCB1YQW01QIECBAgACBSQq4X5vkspoUAQIECBD4XwEBI58GAgQIECCwvsBBgaErdCoYzQJGqhetb64FAgQIECBAgACB/RLwwGq/1ttsCRAgQIAAgfEJuF8b35oZMQECBAgQWEpAwGgpLicTIECAAIEDBeZVMXprkqe3rqjt0t6W5PhOK+dKUtc7CBAgQIAAAQIECBCYL+CBlU8GAQIECBAgQGDYAu7Xhr0+RkeAAAECBNYWEDBam1ADBAgQIEDgvwXmVTG6V5KHtXwqYHTFJOds/bcTmmsxEiBAgAABAgQIECBwsIAHVj4dBAgQIECAAIFhC7hfG/b6GB0BAgQIEFhbQMBobUINECBAgACBbwt0qxj9VZJfavm8OcllOl6qF/kAESBAgAABAgQIEDhawAOro42cQYAAAQIECBDYpYD7tV3q65sAAQIECGxBQMBoC8i6IECAAIG9EZhXxag9+S8nOX3rP6hetDcfDRMlQIAAAQIECBBYU8ADqzUBXU6AAAECBAgQ6FnA/VrPwJonQIAAAQK7FhAw2vUK6J8AAQIEpibQrWJ02PxUL5ra6psPAQIECBAgQIBAXwIeWPUlq10CBAgQIECAwGYE3K9txlErBAgQIEBgsAICRoNdGgMjQIAAgZEKHFXFaDYt1YtGusCGTYAAAQIECBAgsBMBD6x2wq5TAgQIECBAgMDCAu7XFqZyIgECBAgQGKeAgNE4182oCRAgQGDYAt0qRl9McsbOkFUvGvYaGh0BAgQIECBAgMCwBDywGtZ6GA0BAgQIECBAoCvgrgBM/AAAIABJREFUfs1nggABAgQITFxAwGjiC2x6BAgQILATgaOqGKletJNl0SkBAgQIECBAgMCIBTywGvHiGToBAgQIECCwFwLu1/ZimU2SAAECBPZZQMBon1ff3AkQIECgT4FuFaN2X6oX9SmvbQIECBAgQIAAgSkKeGA1xVU1JwIECBAgQGBKAu7XprSa5kKAAAECBOYICBj5WBAgQIAAgX4EDqpipHpRP95aJUCAAAECBAgQmLaAB1bTXl+zI0CAAAECBMYv4H5t/GtoBgQIECBA4FABASMfEAIECBAg0J9At4rRfya5SJL67w4CBAgQIECAAAECBBYX8MBqcStnEiBAgAABAgR2IeB+bRfq+iRAgAABAlsUEDDaIrauCBAgQGDvBLpVjB6U5IF7p2DCBAgQIECAAAECBNYX8MBqfUMtECBAgAABAgT6FHC/1qeutgkQIECAwAAEBIwGsAiGQIAAAQKTFphVMarqRedM8h+Tnq3JESBAgAABAgQIEOhHwAOrfly1SoAAAQIECBDYlID7tU1JaocAAQIECAxUQMBooAtjWAQIECAwGYFZFSPViyazpCZCgAABAgQIECCwAwEPrHaArksCBAgQIECAwBIC7teWwHIqAQIECBAYo4CA0RhXzZgJECBAYGwC701yOdWLxrZsxkuAAAECBAgQIDAgAQ+sBrQYhkKAAAECBAgQmCPgfs3HggABAgQITFxAwGjiC2x6BAgQIDAIgR8SLhrEOhgEAQIECBAgQIDAeAU8sBrv2hk5AQIECBAgsB8C7tf2Y53NkgABAgT2WEDAaI8X39QJECBAgAABAgQIECBAgAABAiMR8MBqJAtlmAQIECBAgMDeCrhf29ulN3ECBAgQ2BcBAaN9WWnzJECAAAECBAgQIECAAAECBAiMV8ADq/GunZETIECAAAEC+yHgfm0/1tksCRAgQGCPBQSM9njxj5j6jyU5X5JzJzlHkh9PcrYkZ05yxiRnSHLaJKdJciqMBAgQIECAAAECBAhsXeCUJF9P8tUkX0ryxSSfS/KZJP+c5B+SfCLJR5P8y9ZHp0MCBAhsVsADq816ao0AAQIECBAgsGkB92ubFtUeAQIECBAYmICA0cAWZEfDOW+SSyS5eJKLJLlQkjPtaCy6JUCAAAECBAgQIEBg8wJfSPKBJO9N8u4k70jysc13o0UCBAj0JuCBVW+0GiZAgAABAgQIbETA/dpGGDVCgAABAgSGKyBgNNy16XNkP5nkSkkun+QyTXWiPvvTNgECBAgQIECAAAECwxOoKkdvTvKGJK9N8o/DG6IRESBA4NsCHlj5MBAgQIAAAQIEhi3gfm3Y62N0BAgQIEBgbQEBo7UJR9NAVSa6VpKrN5WKRjNwAyVAgAABAgQIECBAYCsCVdno5Ule2lQ62kqnOiFAgMCCAh5YLQjlNAIECBAgQIDAjgTcr+0IXrcECBAgQGBbAgJG25LeTT9VqegGSX4ryUWXHMKXkvxdko8n+WSSf0ryr0k+m6S2V/jPJF9J8vUkpyzZttMJECBAgAABAgQIEFhf4FRJTpPkdEl+sNnm+CxJzp7kJ5KcK8l5kvx0kjMs2d17kvxpkuepbLSknNMJEOhLwAOrvmS1S4AAAQIECBDYjID7tc04aoUAAQIECAxWQMBosEuz1sCumeTmSa69YCtfTfL2JO9IcnLztnKFihwECBAgQIAAAQIECExDoMJGVdX0YkkukeSXk5x2wam9JMnxSU5a8HynESBAoA8BD6z6UNUmAQIECBAgQGBzAu7XNmepJQIECBAgMEgBAaNBLstKg/reJMckuV2SCyzQwluSvDbJG5K8bYHznUKAAAECBAgQIECAwLQELpnk8kmulOTSC0ztQ0memuTJSb65wPlOIUCAwCYFPLDapKa2CBAgQIAAAQKbF3C/tnlTLRIgQIAAgUEJCBgNajlWGky9dXyXJHdKcuYjWnh5knr7+GXNVmcrdegiAgQIECBAgAABAgQmJ1Bbq12jqYJ69SNm97kkj0tyXJKqhuogQIDANgQ8sNqGsj4IECBAgAABAqsLuF9b3c6VBAgQIEBgFAICRqNYpgMHea8kd09ypkOm8c4kz03yfKGicS+20RMgQIAAAQIECBDYkkCFjX47yQ2T/MIhfX4hySOTPGxL49INAQL7LeCB1X6vv9kTIECAAAECwxdwvzb8NTJCAgQIECCwloCA0Vp8O7v4lknul+Sch4zg+CTPtP3ZztZIxwQIECBAgAABAgSmIFDbqNXPHzc/ZDKfSvKQ5uePKczZHAgQGKaAB1bDXBejIkCAAAECBAjMBNyv+SwQIECAAIGJCwgYjWuBL53k2CSXPWDYX0ryhCRPTvKv45qa0RIgQIAAAQIECBAgMGCBsyc5Jskdk5zhgHG+Kcn9k7xlwPMwNAIExivggdV4187ICRAgQIAAgf0QcL+2H+tslgQIECCwxwICRuNY/FMneUSSOx0w3AoWPSrJY5J8ZRxTMkoCBAgQIECAAAECBEYocLokv5fkbocEjR6X5B5JvjHC+RkyAQLDFfDAarhrY2QECBAgQIAAgRJwv+ZzQIAAAQIEJi4gYDT8Bb5mExz6qQOG+vAkD03yn8OfihESIECAAAECBAgQIDARgR9Mcu8k9zxgPn/fBJFOmsh8TYMAgd0LeGC1+zUwAgIECBAgQIDAYQLu13w+CBAgQIDAxAUEjIa9wI89pGrR85I8MMnHhj0FoyNAgAABAgQIECBAYMIC521+LrnBAXOsakZ3nvD8TY0Age0JeGC1PWs9ESBAgAABAgRWEXC/toqaawgQIECAwIgEBIyGuVgXS/LUJBefM7y/bd4Uftkwh25UBAgQIECAAAECBAjsocA1msqqF5wz93cnuV2Sk/fQxZQJENicgAdWm7PUEgECBAgQIECgDwH3a32oapMAAQIECAxIQMBoQIvRDOWWSZ5xwLBqO7R7DW/IRkSAAAECBAgQIECAAIH/FnjYIdum3SrJMzkRIEBgRQEPrFaEcxkBAgQIECBAYEsC7te2BK0bAgQIECCwKwEBo13Jz+/3UUnuOueXqmrR7yZ5w7CGazQECBAgQIAAAQIECBD4LoHLJ3l8knnVjB6d5G7MCBAgsIKAB1YroLmEAAECBAgQILBFAfdrW8TWFQECBAgQ2IWAgNEu1L+7z9MmeW6Sa88ZztOTHJPklGEM1SgIECBAgAABAgQIECBwpMCpkjw5ya3nnPmSJDdM8tUjW3ECAQIE/lfAAyufBgIECBAgQIDAsAXGdr/2PUnOm+RyzT/nTPKLLeL3JPlIkrcneX2Sj67wrO7/JHlBkgs37b4vyfWadrurWT8nn9j6jw9IcuwOlvz7kxyX5Latvi+V5G07GIsuCRAgQGBgAgJGu1+Qczc3FxefM5TbJXna7odoBAQIECBAgAABAgQIEFhJoL6QfOqcK9/dfKn6iZVadREBAvsoMLYHVvu4RuZMgAABAgQI7LfAWO7XztC89HL7JBdaYsneleThSV6e5OsLXidgtCCU0wgQIEBgHAICRrtdp4sleVGSSkW3j48nuZk08G4XR+8ECBAgQIAAAQIECGxE4JJJnpXkPJ3WPpXkuklO3kgvGiFAYOoCY3lgNfV1MD8CBAgQIECAwEECQ79fO02S30hSlYEq+LPqUQGjuyf5uwUaEDBaAMkpBAgQIDAeAQGj3a3VpZPU1gBn6gzhdU1y+rO7G5qeCRAgQIAAAQIECBAgsFGBszTbQl+x0+oXmq2i37LR3jRGgMAUBYb+wGqK5uZEgAABAgQIEFhGYMj3a/UsrrYbO+aQCf1Dko8l+VaS2fZp5zjg/No6rXYheVOS7rzblwgYLfMJci4BAgQIDF5AwGg3S/QrSV6W5HSd7p+d5Ka7GZJeCRAgQIAAAQIECBAg0LvACUlu0unlK0mukeQve+9dBwQIjFlgyA+sxuxq7AQIECBAgACBTQkM9X7trEmeluRanYl+OcmLkxyfpLY/q59N20c9Q61g0tWT3HXOdmoVSKpnehUyOugQMNrUp0s7BAgQIDAIAQGj7S9DVS561Zxw0WOT3GX7w9EjAQIECBAgQIAAAQIEtipwXJI7d3qsL3J/LYlKRltdCp0RGJXAUB9YjQrRYAkQIECAAAECPQoM8X6tXvR/xJzKRa9Jcu8k7zmiAtGM6/RJ7pPkXh2/tyW5UZLaAnzesUzAqMelWarp709SP7fftnXVpZLUXB0ECBAgsOcCAkbb/QBcLEndtHS3RfuDJPfb7lD0RoAAAQIECBAgQIAAgZ0JPCTJfTu913ZpV05y8s5GpWMCBIYsMMQHVkP2MjYCBAgQIECAwLYFhna/9r1Jfq8JGLUtnt4Ehepn0GWOUzWVjB7WuegPk/x+klPmNCZgtIywcwkQIEBg8AICRttbonMneX2Sc3a6fFCSB25vGHoiQIAAAQIECBAgQIDAIATq56D6ErZ91FufV0jyiUGM0CAIEBiSwNAeWA3JxlgIECBAgAABAkMQGNr92sWTvCjJOVo4z0/yu0k+tyLYGZI8obP1d22Vdt0k757TpoDRitAuI0CAAIFhCggYbWddTtvswVo3M+1D5aLt+OuFAAECBAgQIECAAIFhCsyrZFRfyl42yVeHOWSjIkBgRwJDe2C1IwbdEiBAgAABAgQGKzCk+7XTNJWLKkw0O96X5PpJPrym4GWSVFDpR1vtHJukCgp8s9O2gNGa2C4nQIAAgWEJCBhtZz1enOTana4em+Qu2+leLwQIECBAgAABAgQIEBiswHFJ7twZ3UuSXGewIzYwAgR2ITCkB1a7mL8+CRAgQIAAAQJDFxjS/doFk7wwyflbaHdNUj9/dse5rOvpkjwxyc1aF76uqWr06U5jywSMbpjkxNb1D0hSwaVFj6qudOkkV03yc0l+sbmwKixVuOovk9TP2vX/DzP4/sbptq2OL5XkbUcMpCpFPSnJ1VrnVV+3aPpe131RB+cRIECAQI8CAkY94jZNP6rZk7Xd07OT3LT/rvVAgAABAgQIECBAgACBUQic0CkxX4N+dJK7jWL0BkmAwDYEhvTAahvz1QcBAgQIECBAYGwCQ7pfqxf8H9MC/Fizjdn7N4RaL8TcJsmrk7wlyYeSfG1O29sIGFXgqcZyp852cPOm+uWm+lKFlz5zgMUqAaOzJnlakmu12hQu2tCHTTMECBAYkoCAUb+rccskz+h0USnmK/XbrdYJECBAgAABAgQIECAwOoHXJrliZ9S3SvLM0c3EgAkQ6ENgSA+s+pifNgkQIECAAAECYxcYyv3a6ZtKOjdugT4nyR2SVMBmm0ffAaOq1FTBnksuOal3NB4nz7lu2YDRQeGi2yf5iw1UjFpyak4nQIAAgT4FBIz6071Yknd3mv9485f8Z/vrVssECBAgQIAAAQIECBAYpcBZmpLr5+mM/uJJ5n3pOcpJGjQBAisLDOWB1coTcCEBAgQIECBAYOICQ7lfq58pn5+kntPNjvskeegO/PsMGNX2b8cnuURnXhWiqu3M3p7kG0l+MskVktRY2keFjCqEVdWd2scyAaMzJXlYklu3GqjKRcJFO/iw6ZIAAQLbEBAw6k/5XUnqi/D2scgepf2NSMsECBAgQIAAAQIECBAYtkC9dfnWzhDrxY2fH/awjY4AgS0IDOWB1RamqgsCBAgQIECAwCgFhnK/Nu/nytq666QdqPYVMDpzU7motmqbHRUsenKSxyX5dGeuFRqqXVcelKRCQbOjtia/b5Kvt/7bogGj2prtEUmOaV1b4aLfS/JilYt28GnTJQECBLYgIGDUD/Jjm71O263frvnLvp8etUqAAAECBAgQIECAAIFpCNw2yVM7U6kvSO88jemZBQECKwoM5YHVisN3GQECBAgQIEBg8gJDuV+7YZITW9oVtrnGjirj9hUwqrDQM1pzrHBRBX2el+RbB3zS6pnw9Zuft2sbuTrK5tpJ3tm6ZpGAkXDR5H87myABAgTmCwgYbf6Tcc0kL+00+/Qkt9l8V1okQIAAAQIECBAgQIDAJAX+qFNivSa5qzdOJwlsUgRGKDCUB1YjpDNkAgQIECBAgMBWBIZyv9YNGL0vyfWSfGQrCt/ZSR8BozMmeWaSdvWi+zdblZ1yxBznhYeObSobfbO59qiAUf36PZI8sNWXykU7+HDpkgABArsQEDDarPqpk3woyU+1mv3bJBdJctRf6psdidYIECBAgAABAgQIECAwXoFTJXlvkgu2pvD3SS6Q5BvjnZaREyCwhsBQHlitMQWXEiBAgAABAgQmLTCU+7UK2zy4JX1ykt9O8vEd6PcRMKot4F6VZFaFaNkA1RWaLcxm178iyY2TfLHxOSxgVD+r37UJM804v5DkDkleYFu0HXzCdEmAAIEtCwgYbRZ83tZo9Rf1GzbbjdYIECBAgAABAgQIECAweYHLJ3l9Z5a2Spv8spsggQMFhvLAyhIRIECAAAECBAjMFxjK/Vo3YPTqJFXV6PM7WLg+AkZ3SfKY1lwe31QU+vqC8zt7kqc1hRH+pnm5541Japu1Og4KGL1DuGhBYacRIEBgwgICRptb3EsneXOnuYcnudfmutASAQIECBAgQIAAAQIE9krgYUnu2ZnxZZK8Za8UTJYAgRIYygMrq0GAAAECBAgQIDBfYCj3a90AzrIVfja5vpsOGH1fkkcnOaY1yJsmefYGBz0vYHS5JOdJclyrclJ1efMkJ6hctEF9TREgQGDgAgJGm1ugSvdettVcbY32M5trXksECBAgQIAAAQIECBDYS4EPdrZKe1OS+nLTQYDAfgkM5YHVfqmbLQECBAgQIEBgcYGh3K9VtaITW8OeUsDoh5M8N8lVWvOrZ5PdAgiLr9p3nzkvYFSe1+qEi+rKCjbdMcmX1unQtQQIECAwHgEBo82s1S2TPKPT1DWTvGwzzWuFAAECBAgQIECAAAECeytwjSQndWZ/qyTP3FsREyewnwJDeWC1n/pmTYAAAQIECBA4WmAo92tXSvKa1nBr668rJ/nro6ew8TM2XcHozEmel+SKzUj7mNu8gNFhMDduQk/d9d84pgYJECBAYPcCAkabWYNPJjlnq6n6y70S0g4CBAgQIECAAAECBAgQWF+g3tC8QauZTyU51/rNaoEAgREJDOWB1YjIDJUAAQIECBAgsFWBodyv/WySFyU5b2v2VX2n++LKNnA2HTBapr1V53dYwKgCTZ9Lcu5W41Uh6vpJPrxqh64jQIAAgfEICBitv1b3SvLQTjPnS/Kx9ZvWAgECBAgQIECAAAECBAg0Xwx/tCNx7yQPo0OAwN4IDOWB1d6AmygBAgQIECBAYEmBodyvnb2pqNPeWvs+c57lLTm9lU5fJhDU3drtAUmO7fS6THsrDTjJQQGjCheV46uTHJ/kkq0OnpjkHkm+tmqnriNAgACBcQgIGK23TqdN8k9JztRq5uFJKnTkIECAAAECBHYj8D1JLpDkN5I8K8k/7GYYR/Za92G1R3pV4ah/ZsfZkvx2ktMk+fORh5avluSiSf4syUeSfOtIlX5PqLerKhj+Q80XIif30N2U1q8HHk0SWEugwkT3bLXwhSQ/keSra7XqYgIExiIwlAdWY/EyTgIECBAgQIDAtgWGcr926uZllLu0AJ6T5A5JKiSzieP0SR6V5PNJ3pikvmOqn1G7BssEghYJGHXDU9vaIm0WLnpqklOaXVxObEHWr9dWaS/dBK42CBAgQGC4AgJG663NfZM8pNXEl5L8ZJL/XK9ZVxMgQIAAAQJrCNTbM7WVzjmS3DXJcXN+uF+j+Y1cWvdg10vypOaLjbs3IZwK4LS/eLhUkrdtpMftN3KWJE9Pcs0kj05S901f3/4wvqPHbdhuo48dM+qewM4EfjDJPyY5Q2sE90vyBzsbkY4JENimwFAeWG1zzvoiQIAAAQIECIxJYEj3a92wTu06ct0k798Q6AWTvDDJ+VvtzauStOmA0Q8333tepdVvvcD45g3Nq5qZV8HoTkme3ISL6pz6ufwJSW7S6re+w7xR50XKDQ5LUwQIECAwBAEBo9VX4XuTfDrJmVtNzCtXuHoPriRAgAABAgRWEThVkgc1FWre0ewB/slVGurpmhrfTZvgU73tVD9837Kp8FNd7jKgUqGscy0x7387YH/1uk/6vSSPaH69KjJt6gucJYb3Xaduw3Ybfaxj4FoCYxe4f5IHtybxuSQ/muSbY5+Y8RMgcKTAkB5YHTlYJxAgQIAAAQIE9lBgSPdr9f3WnyS5RGsdKgBU31Wt+/NjPVut6kj1Qt3sqAo+10ny+s66bzpgVDurPC7JrVr91PeMz17y81Yv61w5yd8n+dskr2h9xzcvYDTvJciLJ3lR85LnrPs/TPL7rSDSksNyOgECBAgMXUDAaPUVumOSx7cur+pFVZrwK6s36UoCBAgQIEBgQwLtt4ju3Pyd3f2SY0NdLdVMbat67yR3a656TZLf6WyD1v7i4ZgDAjyLdnpQAOig67tvdx3Vz0Hh6npz6oTmC4b6MueZG/jypsbywST/fsSgKsBV97j/d855R4V/anu971tzu6Wj+jjK1K8TIHC4wOmS/GunitHvNm9OsiNAYNoCQ3pgNW1psyNAgAABAgQIrCYwpPu1evmtgi71ksrs+HCSTbwEd84ktT1YVVGfHS9uXiD8Yodu0wGjar6+W6wgz+yo6u33SvKNBZetXnisquq1pdnsqLDRa5v/s2jAqP2C4aydKsxQVYzesOBYnEaAAAECIxMQMFp9wSrRe4HW5VWWvxK/DgIECBAgQGD3Au0vEQ76AX+bo6x7rl9p9n//+abj2vv9Hkk+0xlI94uHdca5bHXFTQSMzprkaUmutc7AD7j2sC3jas2v0VSuqjWf90baUeGfquBU2+t9vPkC6p+acVS566oy9ag569Ud6lF99MCiSQJ7J1DbVNe2i7PjQ0kqWOogQGDaAkN6YDVtabMjQIAAAQIECKwmMLT7tZ9N8vzONmZV6acKCFTRgFWOeumlvnOqlwLbR4Vq6jul7tFHwOgKSeq7rwoK1bFsBffu9m5vT3KDJP/QtLdowKhOP1uSZyS5WmviVQ2pKix1v/Ncxds1BAgQIDAwAQGj1Rbkmkle2rn0x5o3aVdr0VUECKwiUG8IvLV14fuSXK+1zdAqbdY18/YxPuoh/bxAwGEPwlcdW3fO1U69nVDlWE9ZtdHmuu6WI0fNec3udnb5WZoQwhWTXLTZjqoG85Ekf5XklUlevcYPmatOrP5OrmBG/TBWY6vPVI2vji8kqc93baV1UpL3bGC9Vx1nXdeuTlOfvXrI+/V1Gmyurcoz9YNxVZHZxFGBntoLvUoU1w/55bfuUfP8ryUb+cnmi4vbNvOr8dQWbrVv+dfmtNX+8+Sv1/wsvnzLVT1q/R6e5PZLGi16+lF/rs4CUvVG2m82JZ7bbR8V/pnd470xSbVVVVLOneQpTdno+nOiKmLVnxEHVcQ6qo9F57rIefV3Qn15VcGo+jxVYE01zUXknDN2gaoc+y+dSVSosf6OdBAgMF2BoT2wmq60mREgQIAAAQIEVhMY2v3avAo7NbP6nueezXeGy8y0vru8a/MCYfu6+v6xvvfrVi+qc/oIGNU24RWUqu+QZ0d9t/+wBb4zLpP6/qhdAal2a6n/Nvt+d5mAUfVf1Y9qq7RZ4Kn+W7X3mA1VNF9mjZxLgAABAj0LCBitBlzJ4Gu3Lj0+yS1Wa8pVBAisISBg9D949WZBPQhfNzwx9YDRmZsfAOvtkvYPO/M+ghUieHCSP9tQcOaoj/lPNIGT6y4wtmrrXU2Vlio1+62jGt/wr7er02yqrPBsiJus3LPhaX+7uWWCdxVWrPuDCgHW1miz4+pNkG0IAZVNOrXf4Ko/l2r/9zet2UH781Z/xlVQ7FOHtFkBwqcnqaDQsc3vq2+2zj8s/HPq5ouYuyR5aFPBqK6twNuvJ6mKKXV9BcTqTbUK1x0VEDsqELUmT+qLrQqr3acZ1+2S1JZ0Q9gOcN25uZ7AUQJ/nOTmrZNekuQ6R13k1wkQGLXA0B5YjRrT4AkQIECAAAECPQgM8X7toErb9VJebaFWL3Iu8j1Kfbf8wDmVi476br6PgFEtXVXarspBs6O+rzrqe6FZhfX6ebpeVqujtjSrbePe3Gpr2YDRaZLULi8VvpodR7n08PHTJAECBAhsQ0DAaHnlqkIwKxM4u7rvh0fLj9IVBPZDQMDof9e5go/1lsTn1lj6KQeMfql5M+XCS/o8rqnO01dFkPp7uKoBPbVVSWmZIdabJvVPX+PrjqXCDBWWqeBGHRVqmLcN1TJzaJ87lYBRvUVUP+RXUKUdLFr0vmHTFXAqOFPHovuwr7J+Nc96S+rWCwRdFh3PqoGlw6oYHWZ7riacc4nmzavZvvMzj6pkVFukzQIMFWSq3w9VYeygz/E27hHbc6pKZ9dPUuE/B4GpC8yr6lhfkP7j1CdufgT2WGCID6z2eDlMnQABAgQIECDwXQJDvV87f5IqFFDf+bSPCuXU9+r1a/VCZ/c71voutH7OrO3D6ru+WShn1sYioZ6+AkZnTPK0poJ3ezz10uwfzamIXqGh+s7okZ3vK+dVp182YFT9l3G99Nb+/v2wyk5++xAgQIDASAUEjJZfuHqQVG+1z453zrkpWb5VVxAgsIqAgNF3qq1bdnSqAaP2dl5tsapS9PrmQWRVNKogQJ3bPTa1Bd28z/hBY6vAQo3tvU0Z2Qq31t7a9QPpNsfX7evySU5MUgGaRarJLPv7utahfgitH96HevzbAeGNGnN9SXGbJoAyq5JVXzSc0PxTFXCu0nzWDqs4tumA0WwbrQqy1T//sWHcqtRU23P9VhMuqiphzzugula7lHTt717ByA/OGU+35PQyvw/bZaLrzanjWm+iHWY7e/PrdUlu0rzB1R1arWsF62o8ddSe8nfohM83vX5HLVc9lRArAAAgAElEQVTdz/9uksc2J1bwqcJt2woeHjU+v06gT4F3JPmFVgf3nlOqvs/+tU2AwHYFhvrAarsKeiNAgAABAgQIDFdgyPdrF2wCOfU92UFHVTOavcBbIZuLHFJtvr6/vWOS5x9RYb6vgFHN4aDgVPe75TrvcnMCUi9tvpur7zvbxyoBo/p+6lZNuKndVn1XWpWWFqkSNdxPtpERIECAwLcFBIyW/zD8TZKLti67U5Lan9RBgMD2BQSMvtO8qqvVFlvvXnEpphgwOm+S53SCoAdtf1Z/J9af7xUirX2jZ0cFRMr1NSu6HnTZjzVj+5XWCfXD332b/94NB9Q2TRXwqYpFP98ZX/2gVj/M9nlUGeB6K2ZWvcUPh9+p3a3uVGtZQY8K3lQ1jQrhPHeHAaO3JqnqNtdLUr8HNn1UlbD6vVNVjF59yJcG7ZBafZarFPUpncGUZZV0rl+vQE8ZVoBy0cBM/V6ugE29gdUNCx0U/qm3vp7ZfL7nba3WHmJ3fPVnw+8k+Vhz0rYDRtVt+8+T+jNrG38mbPozpD0CqwhUuK6qDc6O+jL451ZpyDUECIxCYMgPrEYBaJAECBAgQIAAgZ4Fhn6/dtA2Z8uy1IuDd05y8gLBmT4DRjXu+v77iZ3vsxeZz7yX5mbXrRIwqmvnVVWqKtu1Bdv7FxmUcwgQIEBg+AICRsutUaWV60vr9lH7t352uWacTYDAhgQEjL4bcp2yo1MLGM3b+7kqHdSbFPMqpsw05+3L/awmQLBowOGoj3i34kidXwGxmyZ50xEXV5DgSUmu1TrvsIorR41lkV/vvoHSd3+LjGl2ToU9anuuZf8uru23vi/J55fp7Ihzz9ZsofXXTUngdturBowq7NbdqmvZIVeVoKpcVOtWJZ3X2UrxsL5r67PDtmHrVuyqMFKFiCoQ0z5qTev3QlUe+ovmbbDum1RHGfxskhc1X7K0DQ8K/9Tvpwoj/leSayepCpWHHRX4K8sKP1UI6qTmz5ay3UXAqPt79C+T3DjJvxwF5dcJjFzgLEm6fz5UWLgqADoIEJiewNAfWE1P3IwIECBAgAABAssJjOF+rb7TqWd9VTygXqScVSFfZKYfaF5oq++cFv2euO+AUY27vuesl83u19n+bN6c6qXIqrJe26gdNIdVA0bV36ySens7OdW2F/l0OYcAAQIjERAwWm6h6i37B7YueXmSayzXhLMJENiggIDRfMx6e6Iqqy1bdnRqAaOLNwGD2Q8ziwZ4SvUyTUWg2mqpjk83f97XWymbONpbOM3aW6YiUIUnqmJRlbedHb+R5M83Mbg5bZyz2RptVkK4QlpV7WXXR93H1N7h9XdzVX76syNKEs/GW18cPLypCFW/Xw6ruLOpOS4TMKq3fSrscrVm//eqxLNswGY27go91XZetfVcBXbqfx8UAqqQTW1vtsxR1ZmqutAXD7movripz2ft8V6/HysMVl9U1DpU9Z/a0qgC3O0/s+qa2haw3m5aZe7VdgXxKmRTlZXqz7dvHhD+ab9dVVW6qvrR1xZAmH3+qhz2rVvBxV0EjGq43T9XVv27YIGpO4XAoAReluTqrRHV3wkPGtQIDYYAgU0JjOGB1abmqh0CBAgQIECAwBgFxna/Vt8J/XKSeimuvjur763qe53ZUd9XVSXwtyd5fZKPzqnEfdQ6bSNgNBvDGZrq6Vdt5jPbjaW+F68Xb+t7uPoZ+qgXNdcJGHWrvNfYVNs+6lPi1wkQIDAiAQGj5RbrXUnqgfXsGMoD1uVm4WwC0xEQMPqfqjf/0fzAMFvZVbdKm1LA6HubrZdqTrPjPkke0YQMjvpd0A4nzM6tiirPPurCBX/9Sp0t15atCFTVmWoutTXM7GiHKBYcxkKndast1Q+jFer55EJX93tSuyLOMtto1dtJtfd3VT6qH3ArUHLCCl8QLDO7ZQJGs+BKVR1a5i2qw8azyJ8L/z975wE9XVGf/+fYMGpUjA01KiqJKArEjj3WqBGxAUaxYS9RSfzbIiqKxoJYwAYWpFkAUYwEK8aKXVTs2AuoKIoKlvM/D3xHx+vdnVt37+5+5pz38L6/nfqZmbtzmef3fP8thGRtxmVxlsvNcoKyOM0X/XtEpf4fGRbkXFrS/lm4vyPC/cmuI39s04E5eT2vnmuvjWMknT1DYGShnoVF/u015/f/MGqa/D9N/Ftiv8gKLEtglIeGc3ds131fSd9qOhjyQWBFCTw4nump+w4Vm4cSXdFh0W0IQKCGwKpdWDGJEIAABCAAAQhAYNMIcF7btBlnvBCAAAQgsHEEEBg1n/IrR/iavATh0ZrzIycExiCAwOg85xU7ySRnkMTZQhhf4p/ZAvw6CYyuIOkwSbeK8XcRxVicYKvcr4XgwY4yh7bgOS+r694vy9BFHFQVg1gw4/7+eqA+pmqq7kX7hGDEbjDLTDeR9IoQ1x0ryWHAmjrd+Pzj306yw41/O8lpVriuocbYRmDkNi1cuWs48FwkOuHfQrpxiw45VJufAXYZsquZbZznJddt0VabZGGN94VDi6Vk96FrRcgwOwhZyOX0wnATshWzk39u9yO7JiUh1f9FfQ455vls68SW991CvN9VBEuzxD/m7T57vzdxL5rHaFkCI/fp2pIcKjO5m+Fi1GY1k3dVCdSFSfNvnfrZR4IABNaLABdW6zWfjAYCEIAABCAAgfUjwHlt/eaUEUEAAhCAAAT+ggACo+YLovqbsb4AcwgdEgQgsDwCCIzOExjZWecBIZDIZ6NNyC2XG0Jg5Eu+20Y4MVuwJktZu6d8TtL7JVk4YEeNoVxK6lag18a7MtFCKTTUIlfxhSNWdx6Kqos7UnX9l5xkuo4x//5zqLi7STqpa2UDldsu3CpuFPa+D5R0Soe6fQHttWHXGieLyPaSdHqHukpFLhZuMpeIUHYWsqxL8nnykiHQ+ecI7ea5SclnpmdJet+MfW8Rm4UwuRjJZW1BbTchO3x9WdIPQjDVR3S0CPHPItqYtXaqFtZt3dHWZU0yjs0j8EFJN8+GjdPs5q0BRrwZBLiw2ox5ZpQQgAAEIAABCKwuAc5rqzt39BwCEIAABCDQiAACo0aYzs1kJ4z7ZNmfLskuDiQIQGB5BBAYnScwspPNBUNwcedsOiy42E3S5xtOUR+BkQUCFmZYKNMkpJPDFT1bkuNY9xELzBpa1SHIHN7UkMPY2S4k6R6SLMCye85lQnDk75k2aVdJR2YF3hqOMXmopjb11eV1HHI7ZCUBjufNgqMz+lbco3wuLrJwzWvuxB71eb0+Jxy/XM07JT2qxrWwRxNrX7TqcpUG7OeTw6BZWOjwZKVkgaIFbA7rlQsF8nKuy0Kk75cqm/F5F/FPElA5HGWT51WXNjoOp7ZY1d3Mz5ujh2yAuiAwQQLVM8zhcT6aYFfpEgQg0IMAF1Y94FEUAhCAAAQgAAEILIAA57UFQKYJCEAAAhCAwDIJIDBqTv+7kq6UZb+ZpA83L05OCEBgBAIIjP4sMPqpJDuHOFTRVhnr10iy2OasBvy7CIz8PXKHEBEkt6IGTZ2bxWGSnhACzt83LdQgX9UhyK47/yrpUw3KrkoWc39qReh6YIi8fjvgIKpOUF4jFuM0EVkM2I0/VZWHRbO46EEhXunbH7u+WCDncF0WHPn73UIqO+gMlXIHo6HqnFePBSWLcknyerRbyKvDUcptvzlEWl3mxvU5DO0NQ9zmeU/PF8+TXafq6rUg7vmSHNZ2VvJc7xDznELI1eU9TtLLJLkvFvO53ieFqK/kvrZsgVHevsf2ekmPbvg9sIi1SRsQGINA9Uz4PUl/P0ZD1AkBCCyVABdWS8VP4xCAAAQgAAEIQKBIgPNaEREZIAABCEAAAqtNAIFRs/nbRtJXs6y/lnTRZkXJBQEIjEgAgdFfCowuEBfgVXc1u33YHad00d9WYOTvkN0lvbLGtcjiIYc2+qykP0jaVtKtJDkkVZ5+GSIZCwaGEhlZZOBQV8nN6SPhQGdBitP5IpSTRQMO53bj+LnFJB+VdIQkh3T6zYhrt2/VFpEdEv1PdT1c0qv6VpyVP7+kvSN0Xvrx7SW9e8A2mlbltXbLWGsWT3guHyHp+Abrumkb3j9muG+s54+HaOYLTSso5Pu72IcW5C0iLVoIbX5bjChisUDrGpIsGvjJDIBDMk5OlXZnel08v/y8svPaSwqOTMsWGFkkd0A4PRmV3ezuJemLi1h4tAGBJRKwmPoiWfv/sECh5RKHTdMQ2CgCXFht1HQzWAhAAAIQgAAEVpAA57UVnDS6DAEIQAACEGhDAIFRM1oO1eHL6pTeI+l2zYqSCwIQGJEAAqO/FBgZ9eVrQqV9LoRAvmSel9oKjMzfwqVcNGRhkZ11/MysuiZZfOBQPb64z92OfGn/0Eq4rz7Lxv1xaJSdopIURs59c1iyZ0q6S6GBkyU9Q9LbJJXcSvr0tWvZagikMQQEl455vGN00g5QDjX39a6d7ljOgjC3azeZS4W4aCjnomqX3JbDodoNyiKNIUVGufjFTmNDCZfyMZiPBYUWoA0tMHpMg33TcYr/qth3wk2qbSg+P2O8x+1iNitdMYRzFo8/MsQ3dXl/nH3mMhZBWqTjZBGa/8xyhlu2wKjO4cxn2bZhGIeaT+qBwKIIWABr4XBKfh76eUuCAATWhwAXVuszl4wEAhCAAAQgAIH1JMB5bT3nlVFBAAIQgAAE/kQAgVGzxbC/pH/Psjo8zNOaFSUXBCAwIgEERn8tMDJuu8y8teIq1CRUWhuBkV2C7JaTLtzdroVMdpWxC9C85Iv9l0c/Uz6HpPIF+LcGWC/V8EAHSXpchEmzq4dFGE2TRUYOjTQlNyO7QdlR5UbZIF4agoyzmw6sQb7rSXpHFnLPorFHSbIgbFGpGrqsusYsCLpgwU2m1FeLUcwt/Q+QqjOXRUYPnCNEKdWfPs8FRmOJPcYUtlSfD03H3SVfEgU69OPQqSsjPzeeJ+kh0SG7GFlMWScy6trGkGO9q6RjswotkHKIt3OGbIS6IDAxAnYY875MyfvU3/8kCEBgfQhwYbU+c8lIIAABCEAAAhBYTwKc19ZzXhkVBCAAAQhA4E8EEBg1WwwfiNAsKffdJR3TrCi5IACBEQkgMKoXGDlUkV16npKxtyjE4Z8c/mtWqLQ2AqPbxHPQLi9Orv+ekk5oON/XDccii2VS8iWghTKlUG6lJhzyzP1IfbO46pOSXlgRXTmE24lx4W7xhy/kc2el1I4v5V80YAi3Uv/nfe7wnBY82XklJbsX2eHn830qrim7h6Q3ZD9/boRLc8i7RSS7cXmsdqBw8pxa7PtlST6/eJ7/U9Jpkh7fUQR2mXArSqGvTo31VxUZWQD3YEkOo9c1rYvAyIIrC63HEJo5jKLD8k1RYOR59/7zczU9W2c5GU1BYORnrIWmFnQ62X3T7lynd13AlIPAChDYRdLRWT/9He/nCgkCEFgfAlxYrc9cMhIIQAACEIAABNaTAOe19ZxXRgUBCEAAAhD4EwEERs0Wg3+DPne8uJokX0KSIACB5RJAYDT7It4hfew4c+tsikpOLE0FRhcKJw+LOlJq66Dj7x+Xt3AnpeNDTPKTnsuqui4sCrl45sRzSIgYqm5JdsP55wh9dIOsD0OHcOs6vKq4IdXj8HJ2aeorzMr7dX5J+0h6cvbD+0syu7GT18ZNJNk9MM2D1/ITJf0oGneePSW9OoQuFiHlbi1N+ug6Hhvt1AnwquHSXP/DJDl0VpeUC4w8Z/kleJf66sr4fHKwpOuMECItPR/GFP+k0H9DtXG5ENV8SNJnQiRYJ/6xU5YdwW4oyS5ns0KfmXl1H9YJEKcgMLpChERL4gqHfbx3CPSGWm/UA4GpEdha0jezTjk0qp+9JAhAYH0IcGG1PnPJSCAAAQhAAAIQWE8CnNfWc14ZFQQgAAEIQOBPBBAYlReDL+m/l2U7U9IlysXIAQEILIAAAqP5Th87h8goOfl4ShyazEKNupBfTQVG1Ytr1+uwbO9uOedVh40fRhizT7Wsp5q9ui7yz5u4Efm5b5GB+aX0/hA/fb9n37oW30LSE0L8lNdxYMznPEFElzYvIsmhZSziSanLHLdt2+N0m88KYa+FP3YxshCtumYvK8nuVHaeemeUSwKkJu1ePxxerhIuRt4XVY52A9srBHWusw/vXGDUpH9989xMkp2XhkqrKDBKYf5+EC5fXw+XsjdJ2j4TYVlY9LYAdTdJJxWg5U5ideK0KQiM/Nz3cyw5gHlIt5T0waEWBPVAYKIEfhGi4tS9K0la1nf3RBHRLQisNAEurFZ6+ug8BCAAAQhAAAIbQIDz2gZMMkOEAAQgAIHNJoDAqDz/dv94X5bNl07+LXcSBCCwfAIIjOYLjCzWcCgjCyRSmufG01RgVA1B9pFwCfl2yyVhsaaddxxaLaX7hutGy6r+IvssgVEbcUhdCDcLX+wOs+hkdxWLX55Rafgtkh7Tw1Fn3jiqYhivGwuMPjby4C3c8Jp1KDSvJ4dAO0rSH2e0m4vozGg/SU1CuNnZ5lUhIis5e+ViEuf1OvhCBw45U7vpjBGqymtlhwgFOJbAqMPQWxcZysHIjlOvDCGZ583Cgzrxj5+VFrLZ0aqpG1u+hj4nadcshN4UBEYXDmFeHk5xiOdr68mkAAQWTMDPaYsGU7IzoUXCJAhAYD0IcGG1HvPIKCAAAQhAAAIQWF8CnNfWd24ZGQQgAAEIQOBcAgiMygvhwXEBnnIeLskhPEgQgMDyCSAwmi8w8gxdVdKhkswqJV++2dXia5UpbCowsmNMHo7qrSG68OV9m1QXhuvpEZqrTT3VvHUCo1PCweTzDSt23/aWZCYpWZDisG517k8Nq22dzS4kFtxYSJSnMcVFbicXSPjfVQFF64G0KGBBjzkfJ+mzhXIW1FgY8ugQJPn7ueTak7sS1bnP1DVpMclTJb2sZt80HVouMBpL6DGmsKX6fGg67i75hhAY5QKbZ0ryH/9PrlmMbiPpmHCtvJekLzbo+LbhamXx34lZ/jHnoUG3/pSlOmdPkfTcNhWQFwIrSOCwED2nri9LHLyC6OgyBFaCABdWKzFNdBICEIAABCAAgQ0mwHltgyefoUMAAhCAwGYQQGBUnmeHackvmH3R+7RyMXJAAAILIIDAqCww8jTsJunV4WqSpqUuVFpTgZFFHBYtpdRHeNO0zTbLqU5g1KWPruddGbeuTk1t+p7nvUw4kOQhjvz5G8OVagwHnNT+MgVGbXlZ5PG6cBe08M2uNT+eUYnPPbuHq43FWw69ZuHQ2W0b7ZB/XQRG75X0cElndGBQKnL3eFYNITBy6DuLwncKp6q3R+OzxD9bhkPZLrG/XhyCpFKfLWTy+sn/B9pUBUZDCDhLPPgcAssm8Ox4rqd+7CPJa58EAQisBwEurNZjHhkFBCAAAQhAAALrS4Dz2vrOLSODAAQgAAEInEsAgVF5IbxW0gOzbL5U80U1CQIQWD4BBEbNBEa5y0uaNTu3WLiSOxE1FfuMKTDqIgSqrkSHN7Or0jbZB0+QZMFAm3QNSUdKul4UsuOTw7k1dUFq01Y1r/tuEZjDkuXpNZKeJOlnfSpvULbKcJEORg269xdZqqIhr+PnSfp9TUV56LuSGKltP0r510VgNIT4Zxar9GwZoo3bSTqhxn1rnvgnhVR7j6Q9JP2wNKkzPp+KwMhOYA4bmBICo44TSrGVIpD2ceq0BagPWqkR0FkIQGAeAS6sWB8QgAAEIAABCEBg2gQ4r017fugdBCAAAQhAoDcBBEZlhP8j6V+ybA4N9I5yMXJAAAILIFAVGA0lAMmFAGkYpZBGVccXl7tZg3BNbTFVx9z0It6CFTvf3Chr0KGkPK5vxc+mIDBy+B734w9twWT56+aiNH91zdWtgzHmNG/b38t2XDlA0vaVTu0ryX/O6sGmadGxxHtN22+bLxfRzQp7lou2vh3hTkvh1Nr2Y17+uvU0ZP3VuoZeq+n50PSZ02VsQwmM8hCHfu49SpLXhdM88U8urLO4791dBlFpw6LEn4dQ8ebxbLNwfQwHqGp3q2JQBEYdJ5RiK0XgXyUlxzJ33E6Ed1qpEdBZCEBgHgEurFgfEIAABCAAAQhAYNoEOK9Ne37oHQQgAAEIQKA3AQRGZYSfkHT9LNuNJX28XIwcEIDAAghcU9KbJV0na2uIS/Wqc42rLwlUpi4w8hjqQqXlIaKmIDAa4gK8i0CsbrkuWmDk72SHZ7LjiMM7pWRhhEO+vGRBobzc7io5GCVOlwuHwZ0lWUB0f0knxof5Z7MESGM/stZFYGT3LDta/W4EYA4LuKOaObPNa34rSYdIuq2kqnvZPIHRJSQdFE5lbcWOFrldXtIOkm4ZjikOw1dNiwy1+OQQJaY+DPF8HWHaqRICgxKwkPpjWY2flHSDQVugMghAYJkEuLBaJn3ahgAEIAABCEAAAmUCnNfKjMgBAQhAAAIQWGkCCIzK0/d1SVfPsv2DJLukkCAAgeUTsAjj8HB8Sb2xiOZNPbvmkFh2KvMldUol4dIqCIwuKun5kh6ZjctiCztsOJRQU4GRndzy0GoOR7anpF+05H6hCGXlMD4pPUWSL/b7pIuEGMd9SqlLiLSqIMSs7GqSX1z26Wde9gIhiHEYt1yUYDHHYyJU2x+HaqxBPdX1POUQaflwtpXkcDi+YLYY2M41X66se4eYs7CuLoRaAzSds+Tr6aGSju5c0+yCV5N0cIguS8+sts1Xnw9ty7fJ39clKYVHc4gzu5l8Kmt8nsDI52KP0yInOx/5e6BOSHUxSRai+rvinyTdJMrMG6OfG/8Xfz6QOSq14dI2b9Nnett6yQ+BKROwW91Xsw5+I/brlPtM3yAAgeYEuLBqzoqcEIAABCAAAQhAYBkEOK8tgzptQgACEIAABBZIAIFRGfZpkvwb9SnZBcE/I0EAAssnkLtNpN74QvU5kqovM216Ww0rc7Kke4dQYVY9qyAwct9zAUYay/sl3S8cN56VDXCW20VVgOXLewu7LMhsk7aMS/w7Z4WGEIi5uqpzh4U7Fpac06KD1TntOs5SkxYXWWTltZuLi74i6eHhwtNnPZfar/u86uK1KgIjj8XuMW8IFyj3+/RwsvFniwwzV+WaC4xKjmhd5sxl5olnutaZP1v9fLBwy8/YFHKsb715+VtJ2rung9EWISh7rKQ68WOJkcOrpRCN55PkebNbnp2JLNqyeC13GKuO31wsbrAg3fvZYXbf1/LZMxTTqsBoCAHnUH2jHgiMReCykn6cVe7vAP+MBAEIrAcBLqzWYx4ZBQQgAAEIQAAC60uA89r6zi0jgwAEIAABCJxLAIFReSH8SpJdP1Lyb62fVS5GDghAYAEEfBG8T4hJUnPHSHqwpDM6tp9fTqcqmjj0rIrAyM99C6jszpEnCy/skPO07IezBEZXkHSYJIsBUrKzz7tbMq+G4apzG2lZ5Z+yJweT9AOLInaXdGqLCqt1NFkHLao/N6vFRRYRmX8uLkruO7nzStu6++RfdHi4Pn2tlp0Vau5ASU9c4nf4ugiM+roLzZvrJO7s08a1Jb0lxJR2MbOjU55KAqOU94aS3iXpUnM67FB8FrF9WNJJkk6R9NNwvrST3vYhSvLni04O2WZh5cOyhscSti16bLQHgXkE/N7m97eU/N7m9zcSBCCwHgS4sFqPeWQUEIAABCAAAQisLwHOa+s7t4wMAhCAAAQgcC4BBEblheDQGL4ATumCSwirUu4lOSCwuQSq4brsHmE3njyEVxs6Fr0cGZfTqVwTV6RVERh5TL5888XzQzIw5vabym/5zxIY1YU2e1W48LiOJsniMIs9LKxJ6fiYu580qaCQp04EVSc2mFVNndCsyTpo03V/B1v09MqKuMjh6h695HCcdWHmdpb09jYDXFJec72+pJeF24y74fX9Akn7TURg9JlwVhoakUUldtqxWG2sEGl9xD+l8fYVGHnu7QbmEHizRIVNBUbVZ7rnzGKiD0n6fDi2/XyGW17TNko8+nxe5/A39Jro0z/KQmAsAn5vy0MbOhym399IEIDAehDgwmo95pFRQAACEIAABCCwvgQ4r63v3DIyCEAAAhCAwLkEEBiVFwIHojIjckBgmQS2knRIFgLJffHF8gPDTaJN3yy8eb6kR2aF7Kpzt3CnmFfXKgmMPA6HSjsiHDZmjWuWwMj5byPJblHJdccCjntKsjimSaoTcu0VwqchwoHVCZjsImIHj2816OA/SzpUkteXU9N10KDqP2WxCMauSHm4pXdKepQkO6MsM/l84FBV/pOSnZYsJJty8h5+hCSv3dwRKvX5uBiTxSJDrLM2LOpcodqUb5t3aDFJCrdll543hyCxbZ9K+beLPdpVxLR1PNccxszuds/Mwp2ltpuKfzxf3qPfiWdGU/Gk22naRolHn8+rIssmoT77tEdZCEyJAO9vU5oN+gKBYQmwv4flSW0QgAAEIAABCEBgaAKc14YmSn0QgAAEIACBiRFAYFSeEA5EZUbkgMAyCfg59lhJ+1c6YaeJ/5T03gj9VerjVcNNx44yebITxlMlnV2oYNUERrNCpeXDnCcw2jLEJvfKCnxF0kMlfbDAahtJL5fksGopWRRm56mvlSaqxed1c+LQcBYynT6nHouvXpe53zhr03XQtHt1/LoK45q22TbfruHmlcrZ9epJks5pW9EC8p9PkkVhdsS6QbTnZ4Dn2mItCwd3iZ9bDOdwaZ7Teetg6G47RI8FbnaWyZPFcLeVZNcoC8yG4nv0wPspCYyG5lJXX1eB0T+FqOg6IXj8ZE3lixD/LKKN0jxcT9I7MpGk15afsV3Dh5ba43MITIkA729Tmg36AoFhCbC/h+VJbRCAAAQgAAEIQGBoApzXhiZKfRCAAAQgAIGJEUBgVJ4QDkRlRuSAwLIJXCbELklAkPfHjiWvCVejn2YhDh1Cww4V20tymDULizd+DmAAACAASURBVC5VGUgbwceqCYw81ItHGKk9ZkzgPIGRi9xU0mEVB56fSXq2pFfXhKJy2LE7SXpuOHykZi34sDuOHZVmucrU8S31b1YIsk9Ieoqk91XEZ14TFqlYjOJ1kZKFKl4fdm6Zldr2L4WCyhlYnOXwfFNJdpmyw5IFYU5TFChYWLSTpP8n6S7RzzoBkdeexXBem8kxyoI4h1Gz6OzMJUG3sNEuO2kPel06jFtJ0Ji662efBUo/XoAj050l2WGoLtkt59YRmvJXA7D8RTiIdanLa8LOY2bi0EjVtAjxzyLaKGGuCgT93LVI7A+lgnwOgTUgwPvbGkwiQ4DADALsb5YGBCAAAQhAAAIQmDYBzmvTnh96BwEIQAACEOhNAIFRGSEHojIjckBgCgR8oXtwiF6G6I9FJQ619NGGla2iwMhDqwtVlobcVcDj8hYa2T3qs3GhbVegW1XESKkdu+LYTaZODJDytBXwpHIWDdnF5nk18+gwWe+RZOGZxWYWmrmdPDURPzl/m/7ZvchrtU4Q13C51Wbr6voyq0077RwUTjDOY3cph8H7fJ9ODlTWgiELWh4n6Q5ZnWbw35JOnOFcZkGP17XHkUKo2eEoCY1OG6h/86rx2csiJ4fCe1jWj1nCt1l15SEdLZZ6S4QusxBu3l4acohXlvQASf8eAs0mezm17zm8WofwY337vwjxzyLaKK2xaojDnSW9vS88ykNgRQjw/rYiE0U3IdCBAPu7AzSKQAACEIAABCAAgQUS4Ly2QNg0BQEIQAACEFgGAQRGZeociMqMyAGBqRD4+xAXVMOcte2fXY8cXu3LLQquqsDI3wN7huNQdbglgZHzu/zdalyJmqCzCOlp4TBVEkS0EfBU27aQwe5Az8nEHE36Z+HJEyQd08Adpk3/bhN1JoFLk740yTO0wMhz6/CA+2SNL1Ok4P5cLsRBnk+HwUrp5FiDDgtWcv9xPTvG2stFXhaTea7tvmX3stKabDIneR6L3W4Ua9Htpvmf5/o1rw2LpF5bs6a9bg+V9KZw3VrUONzuS2M/m2UpOUSiHbLMwWK/4yWdEH+3g9FYaRHin0W0MY9PVRzo9ezvxVPHgkq9EJgYAd7fJjYhdAcCAxJgfw8Ik6ogAAEIQAACEIDACAQ4r40AlSohAAEIQAACUyKAwKg8GxyIyozIAYEpEbCY5LYRMunmLTvWRqRQrXpVBUYehx11XhUhpPJxNREYpfx1zjDz8B8iaV9Jdl5pktoIeOrqS6ISh6NKobTmtWuhybPCgWno/j0+wmA1qbdNnqEFRm77hpLeFiGn/O8XS7JLzTltOtYjbxIV3U7S/SVZnJUnu/68QJJFgb9p2U4Kr2YRWdVNyuvSIh0Llr7aQ2zkNrw37iPpvhWHrOSc9Ppw0WrZ/XPFfQ7reGNJDoflEGbVMI9+plkw9WZJfdyZLI76B0l3rxmH23hFhEtsGmruYjFvDo1Yl+xA9T8xr33419W9CPHPItqYt16uJ+kd2b618OuJDcR3bdcg+SEwVQK8v011ZugXBPoTYH/3Z0gNEIAABCAAAQhAYEwCnNfGpEvdEIAABCAAgQkQQGBUngQORGVG5IDAFAn4Yt+ORjeNPw7RtX3lAv5jEZ7nIxHOq89F9ioLjDx/1w83EYduSqmNwMhl/J1yJUl3inBodolJIccs2LBLyQdCOPC9Bq5A+brqKzBKdXldXCsEJV4bN4g1YceVkyK0lsVFX5oRYmvWWm/Tv/8K8dLQ+2YMgVHVCcXz92+SfjB057P6LhTuRBYTWdBi159qsqBo/5ivvg49XrfXjHBl96sR6XjtWmhkdx0Lms4qjN39txjH+8CiotxpyUVdh/vuMTQV5DTB7XZ3kLRbcMv3cnJnemW4M/2xUGEuXrJwyWOpq6+v29PfxH60GNSh7rwnq85eQzsyLUL8s4g25k2hQ+95rp089xbQOWQlCQKbQoD3t02Zaca5iQTY35s464wZAhCAAAQgAIFVIsB5bZVmi75CAAIQgAAEOhBAYFSGxoGozIgcEIAABCCwvgQeLOmgbHhjhkl7UIhv6sLH2SnHrkJ247HopPr9PMQMXDwcrtyPqltSqt/ioKfUOCZdUNJeEV6x6iTkMGhvDJcfC+36iqJKY7XYyO5TDwlxSc7zSEl2DqqGITu/pLuGQMmirlxQlNqzSMX87WrVxxFpVv8vGiKpO4ajWhIopvxeA3bjeYOk35UgzPh8EeKfRbQxa/ie6wMkWSznZMGk9/AZHXlRDAKrSID3t1WcNfoMgWYE2N/NOJELAhCAAAQgAAEILIsA57VlkaddCEAAAhCAwIIIIDAqg+ZAVGZEDghAAAIQWF8CW0lySDuHHnQaM9zSFUOIc+toy+5BbwlRyykLEOakWUyh2Sy4uXcmNiq5weT9t6jo2GDXxPlorBV02RjDQ8NNya5Kh81o7LqSLECy45uTx2BRkQVF75P045GEXXXdmRWWbV7/mzBchPhnEW3MGms1rOGekg5uAoY8EFgjAry/rdFkMhQIVAiwv1kSEIAABCAAAQhAYNoEOK9Ne37oHQQgAAEIQKA3AQRGZYQciMqMyAEBCEAAAutLwGeFx4azkEdpoc+9JH1xpCHbvcbuOcdL+m7LUHUjdUlbRjg9hz57XSFMmkOiOfTXZyWdM1aHOtTrPu0UIdpmhWazi9HukraQ5NCR35jIGCw2sujJYdTsXnR6h/GnInb4cbhM1/kFST/pUdesootoo65tz9/ekhyG0en94WT0/RHGSJUQmDIB3t+mPDv0DQL9CLC/+/GjNAQgAAEIQAACEBibAOe1sQlTPwQgAAEIQGDJBBAYlSeAA1GZETkgAAEIQGC9CVw1wpPdNIbpUGAvXqCbzXrTZXQQGIbA1pKOkOQQd052rXJ4wzHCCQ7TY2qBwDgEeH8bhyu1QmAKBNjfU5gF+gABCEAAAhCAAARmE+C8xuqAAAQgAAEIrDkBBEblCeZAVGZEDghAAAIQWG8CPi841NKrY5g4o6z3fDO61SPAHl29OaPH4xHg/W08ttQMgWUTYH8vewZoHwIQgAAEIAABCMwnwHmNFQIBCEAAAhBYcwIIjMoTzIGozIgcEIAABCCw/gQuK+k1ku4aQ8UdZf3nnBGuDoErSnqjpFtL+mW4Fx25Ot2npxAYlADvb4PipDIITIoA+3tS00FnIAABCEAAAhCAwF8R4LzGooAABCAAAQisOQEERuUJ5kBUZkQOCEAAAhDYDAK3l/RWSX8rCRejzZhzRjl9AlX3okMkPUbSmdPvOj2EwCgEeH8bBSuVQmASBNjfk5gGOgEBCEAAAhCAAARmEuC8xuKAAAQgAAEIrDkBBEblCeZAVGZEDghAAAIQ2AwCF5D0TElPieE+TtJLJVW/KzeDBqOEwDQIXFXSoZJuKukUSbtJ+vw0ukYvILAUAry/LQU7jUJgIQTY3wvBTCMQgAAEIAABCECgMwHOa53RURACEIAABCCwGgQQGJXniQNRmRE5IAABCEBgcwjkoZg+J2lXSV/ZnOEzUghMioBFf0+StE/06n6SDkP0N6k5ojOLJ8D72+KZ0yIEFkWA/b0o0rQDAQhAAAIQgAAEuhHgvNaNG6UgAAEIQAACK0MAgVF5qjgQlRmRAwIQgAAENovALSW9QdJVJL1I0lMlnb1ZCBgtBCZB4PoRttB78UBJT5R01iR6RicgsDwCvL8tjz0tQ2BsAuzvsQlTPwQgAAEIQAACEOhHgPNaP36UhgAEIAABCEyeAAKj8hRx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qN1yXFRSTeQ9C+S3ijpC+sysA7j+BtJF5P0E0nVPdC2ujtL2i54vrNt4TXKb573lXQJSUdL+toajW0KQ2H//nkWhti/d5P0D5I+Iumjkv4w0CTn++BESR8bqN6+1VxA0j1jnMdJ+k3fCinficDFJe0U6+7MFjXcXNLZkj4r6ZwW5UpZvZceFvV+vMO6uIKkrSSdPHC/Sv1e5c/9LL+VpNtJerGkby9hMOeTtKWkX0j6/RLap8n+BHh/68+QGiAwVQLs76nODP2CAAQgAAEIQAAC5xHgvMZKgAAEIAABCKw5AQRG5QnmQFRmtC45binpDZKuIunlkp7Y4TJx1Vj4GeAL3a0lXUvSTSXdRNKOknyZer8BhDD/JelZkp4uaZ8GgP5W0vaSfOE/RPp5XO6WBBLbSrpcywZ/LOmUhmX+TtJhku4g6WaSPtywHNmaEWD/Drt/0759laTHD/gszPeBBXfeE8tOfg7uLumVkvz8eZOkR0r62bI7tgLtXyiYde3qLyvCm9tIOiZEbXtI8jO2lCwEOVjSLpL2jL+XyjT9/B9jPfg76R4hDm1a1uvKe+dFkl4v6dGSzmpauGW+LeJ7+8Ity42Z/dSO4iALsg6RdFtJj5P00gGEzk3G6bV8HUleg3eXdPkQHX6ySWHyTI4A72+TmxI6BIHBCLC/B0NJRRCAAAQgAAEIQGAUApzXRsFKpRCAAAQgAIHpEEBgVJ4LDkRlRuuSw/vBl5OvluRLT7tZnLAGg/Nv4ts155KSribJF6bXjou0HQqXw74YfWo4Q3RF0VZglF/odm0zL9dUIJH62abNpqIp14nAqA3Z9nnZv3/NrOv+tWuLnUPs3NJmjTeZtakJjLxuLEzZL8SlFlY+sIVwsMmY1zmPRakf6jHAXGx5fkl7S/KzeK9Yg00c9JIo6UshFLOwZaj0YEkHheDWIrQ2dedCmbbipLb9z/dV27Jj5e8jIEzc3yPJQrMfDtxJi4kuG+6KNw7R7w1rzkNdn6EDd5fqOhDg/a0DNIpAYEUIsL9XZKLoJgQgAAEIQAACG0uA89rGTj0DhwAEIACBTSGAwKg80xyIyozWKUfuhODfoH+MpDZhWsZm4fBCdipIyS4/15B0QUkOK2IXnvRb+JeWtE1cmjfpl0VVDi/jkEUOifRlSd8awLlk1QRGDsfi8GV/nAPNLlcWQrURX+QXwA7D94kGk/LrAfg3aGZtsrB/h9m/5ugwkQ5v+HBJFum1SRYoWaTzvXienJYVnpLAyGegXSUdIOlSISJBXNRmps9zzRpKYGQnvSMk2YXH8/KVBl3x9+HzJT22pSipQdXnfqfazfAB4b73zJahAscWyeRj8J41hys3GdiMPJcJF6Qm34FNmjlQ0rFNMtbkyYXGO0t6e6Ge/GxkUfVV40zkYleX5POQ2TjsY+lc9BlJDuf6jhFC7nXEQbEOBHh/6wCNIhBYEQLs7xWZKLoJAQhAAAIQgMDGEuC8trFTz8AhAAEIQGBTCCAwKs80B6Iyoynk8OWSf1veTj190y0k3SlcjF47wG/OH90xzFjfi9tZHHx5+EVJvkSz44PFNN+UdEZBVNOVax+B0SJDibUJCdV2TGbXxWGijwNE1/laRjn2b3Pqi9i/FtAdLmknSU0u96u9t1DB5R3i6AnhRJPyTEVgZHHm/aNvDos2ZPpcC4HMkO0uu655z8XcFWvWcy0JchxKs6mYx64zb5P0nRHci1Ld5no3SSe1AHzFEOndOoRPDr/aJp0t6VdtCgyQ998kHRqCwiHDInbpWr5eHCLNIWvNZFZySLOjOjTkMIgW+zpk6f9FOFX/rIlzVofmKLJAAry/LRA2TUFgwQTY3wsGTnMQgAAEIAABCECgJQHOay2BkR0CEIAABCCwagQQGJVnjANRmdEUcnQRbyyq311FMl0ERsl5wBeTn44Lyi9I+nm4Ef1C0jmLGni001aMkzsXdGXXZYgIjLpQG6YM+/c8jlPZv9eV9FZJl5d0+3Ahymfagpzt4wcW09j9LE+pvJ1CXP7d2YdTEBhZvOAQXBYtDC0u8lARGEkWCeWpJDByuKrXhLvMbpI+nxX2WrMb1k8rddq96Dkxl4+TZCFKOrNdLhxrLKT9fYfHVB6u7fWSHi3prIb1uKyFdXYU6prauON1baNabhkCI7ukbTdjAEnsfYqkN89w8/P5xm5DuSiyWl16rvrnyb3odZKeLMnuaoiJhlpB06qH97dpzQe9gcCQBNjfQ9KkLghAAAIQgAAEIDA8Ac5rwzOlRghAAAIQgMCkCCAwKk8HB6IyoynkyC+tfaF4+pI75cvUHeLyuqtIJgmM7DBkN4fvx5h+HJdiaYgO5WXh0LyQXsvEgcDoPPqESJu9Ctm/09q/t5N0whyhzDXjwt/PnLpQVneN0EgnS7p3hFtMs79sgZFFUxZ+3C86ZPcSh0LqK7zcMVi42mMkPWwC30OLfu73cTBK4pZ9Je2diYKSE9DVIgxaHirLApQjY315PtN3pM+2e0p6taTDJD2iRgRXYnNtSW+RdCVJu0h6b6lA9vn1Q6Bn0UvXtCkCo7Rm+nLynF9ckp3JnOocoHKRm8M+LtulqeuYKdeMAO9vzTiRCwKrSID9vYqzRp8hAAEIQAACENgkApzXNmm2GSsEIAABCGwkAQRG5WnnQFRmNIUcy760rjIYwoUnCYxW3Q0DgdF5qyNfo11FZ1PYa2P0gf07BtXudVoc80pJ/yvJwo+qc8y8Z5PPFRaI+I9dkCz0sAAypWXNtft1PUn7S3L/nSwgscggCVO6EttWkh1RbiTp45IeKMmuK5uWugqMkojoUhXBmp2A7DJl0dH7QxSW5spikpeF+MfiomMz2Kk+C32qnzWZk7zdQyQ9RtKZWcHzSbrgjJBdDg9o8YpFSQ655b1kl5wm6UEhfrMjWJt+u393adJAIY/7bqFccvwZQrRs90Q7BTkMa13q2/fjYh00GT4CoyaU1icP72/rM5eMBAJVAuxv1gQEIAABCEAAAhCYNgHOa9OeH3oHAQhAAAIQ6E0AgVEZIQeiMqMp5Ohyae0LSl82++LwIElfGtAFaNMERilkUnIPyNfEfSQ9JMLfHF6zWH4rya5Tdhxwytm9PELjdFlj35F0VAtnkkWGSENg9Jczyv7tssLHKWNxhcNbWRQwy+WjKjD6UYQZ8rP0EvE8vaek50ryvvpD1tUuc913pBcNFxu7wqSQaM8L4Uo1vFvbthyKy5x2DmGGQ3W9rW0la5K/i8DI59DHxndxNcyZQ+3ZocguQrngxmUsfHujJH9HWIT0m2CYhyezgMwCnzNa8s3b9Tq2m1eeLFw6VNLxkl4i6dT40N9/Dr3nteXktVVXvq47uetRdUyl7vd1ASrV3+fzKQmkERj1mcnVK8v72+rNGT2GQFMC7O+mpMgHAQhAAAIQgAAElkOA89pyuNMqBCAAAQhAYGEEEBiVUXMgKjOaQo62l9b5pab7X73Y7DumTRMY5eNty67qktKnrrzttiFQEBi1nbnh8rN/h2PZtyYLcA4IQcdTQiSUwg/5s60l3UrSsyoN3TfCUVmcYeeibUJ0k4e0cpG2c91nPO63HVkcYjJ3ePEzx6LH7/apXJIdX14UrCwmebikI0Js1bPqlSzeRWCUxDxfyMRAdgiyC5HrS+JUO02dFVRSGQvaLDxyGFEnC3xuHWJWuyE1FffksLeQ9JwQCtV9h+Sf565KXmu7h/OX98kPJW3VMFxe7nr0YUneS99qsQISd5e16Ol3LcrmWbeLtvvW4zotCnv0nDCLHbvYqxgCo174Vq4w728rN2V0GAKNCbC/G6MiIwQgAAEIQAACEFgKAc5rS8FOoxCAAAQgAIHFEUBgVGbNgajMaAo52l5a31LSGyRdJcLkdHE5mDduBEbNV8U8gdHHKqFpmtcqnRQXxXZIapL6CoyGEkZV+/oeSXaBOr3JIFY0D/t3eRN3MUkWTdjRzc9DiyK8Fxz26+Ts56Ue3l+Sw0ml8Gp2JbM4pCqU2DJEGLeR9FBJR5cqlvTrzKGmQfZzs1i0YTeZR2auRQ5bZschi0/sSmMBRBKnNK035XMddqrxGJ2eFGKj37etaI3ytxUYJWGNHbFeKskCEDv53CDmyGg8Z7tJ+nxwSo5RNwmnLYdMc+i7G0u6YTbXbV2A0jT8c7gTnRMCpU9W5id3GnL4v4Pj8/xMcaCkV8Q699jmrY3c9aiN41HerTbfXfOWm12h7MzUVpxbV+cUQ7wiMFqjh02DofD+1gASWSCwogTY3ys6cXQbAhCAAAQgAIGNIcB5bWOmmoFCAAIQgMCmEkBgVJ55DkRlRlPI0Uag4N/Sd0i0G0n6uKQHxiXmkOPYZIFRNfzXrEvndJk5T2C0yFBiqZ+vC4HFPGHSEyTZ3cUhlxxOymksgZHdYHyR/YshF+jE6mL/Lm9C+oRXsvjDYgo/R78qyeIaCzseMPBwkjtSk2otlHqwpKdlIpWvhOOSQyZaQGLxh8VUXZ//VXGRnwX7ZWEem/RzHfOktfQ/kj5YGeAFJd1RkoUnaT7vLOm4AgiL0Px9nc5iFoW9rFCmKkpqyjoPd+ewa57TPLyfhXjPj5BuduayuOy0EOP5e8NnimNDZOefJ0ejn0myAO/ESkeqrkddRWp1AiPvg2eEeNDhQr0/3aevR8g4C6iqqa3AyOLEv5d0TUk+V71ZkveaEwKjpquOfGMR4P1tLLLUC4HlE2B/L38O6AEEIAABCEAAAhCYR4DzGusDAhCAAAQgsOYEEBiVJ5gDUZnRFHI0FSjYlSNdBA7d71wMM6TAyA4bDvFjp4ZFJ4ts7ERydqHheeNdNYFRG8Z1AqOfRKikM2oqurukV8caNJd5Iqb/lPT/JL04HDDqLoTb9HXKedm/48xOk/2bRAXVHlgU8RZJp0rymv6GpG9L8s8fFOKLd0aIqrTW7STzjnBBGnJETQRGXkMWNj0mxENu344wFkA5jFnuAGb3G4uMtu8gMnLoLu/Je8UAERf9eaabitXSfNot67UhgrFT0Gfj+8bPyWeHI5bn06HQUrJL0duizCckudynYo1a/GMno6ooqclatJOQBT4WjB4TIqGqa9wtJB0pycIah2azmMjrzs9097kqWLtoCJLsolUnZqu6HlnUlMLANelzylMnMLp9hCp0uLa65O/1z0n6kCSLfL8nqU5gdNkQz1qw5POTQyT6v947FtrlyY5h3hs+N7cRGHnOzKJtsmDLLodNEw5GTUmtRz7e39ZjHhkFBOoIsL9ZFxCAAAQgAAEIQGDaBDivTXt+6B0EIAABCECgNwEERmWEHIjKjKaQo4lAwZffB4TLwBh9HktgNEZfm9ZZdReaVQ6B0Z8djH4UF7U/rYHV1CHCl8Jeq77EfniErGk6Z6uYj/07zqw12b++dL+IpD+GS5ZFbftKeqOkR4VIp9q7OkGDzxOPDzGPxRQWedSJIscIkXbdcLlxaK2UjpD03xFaq/o97jz590FTJyM7tbxEksUbFi9ZjGJBxSaHRcvXRloXdrGxGC1P55O0TYi/5gnGLEw5TNLPwwHIbkTVei4cYfPSzy0OsgjXYi+H6auKkkq7K3cSsoDuniFccjl/lsIH2hXLwrJqGxas+TPvnS9UGrMgzXvp1pm70Y9nuB75511S3X5MwiCzsruQxVw7ZnOQ2rHIaNdwHqr7frpdhBOc1S8LfL4syWKvT4fY63ctBUazRI4lFmkdeV1Z4FVKuYvWhyUdL8l9LSW7Bzp03K9KGfl8UgR4f5vUdNAZCAxKgP09KE4qgwAEIAABCEAAAoMT4Lw2OFIqhAAEIAABCEyLAAKj8nxwICozmkIOX15eQpL/+2tJv8k65XV+B0n7x2/i+yM7FfhSuU/yJfOTowJf0vmS7IvxbwtE/Bv+vvj0haMdQNqm5ADQttyQ+ZsIFNzeOgiM+nJLDIYQGKW6ribpXyT5MnSdE/t3nNltun9T6xYaWUDjkHwWbPhP9TvwQpKeF2Ki3F3rqnEJ7+eWhTcum4eXSm00EZN1oZFcibz/LCyyu4lFU/NSLjI6QZLDb9kxrpqq3yEWoVjEYjebUhtdxrKqZWa51Xk8uXvMLIFRClHmMHYWVlokVicOy/nk4qAvdQx5mjsJeR38n6RrS7I4aAdJuQvQDyXtVhMC7vwz1rv7mtdvVzCHeLMgyWeIpuK2eWuiTmA0L7/n4vIxNu9HC6DsUlgnMPLnDvVmN6bvSvpB5mRmZ6lZ89PGwWhnSXZ5apvsTmYXqbHPSm2fo23HQf5xCPD+Ng5XaoXAFAiwv6cwC/QBAhCAAAQgAAEIzCbAeY3VAQEIQAACEFhzAgiMyhPMgajMaMo5fJHmi6u9K5eEvtTzJXrVbaDJWCyG8AWjLwkdIsRuDXbr+GCTwi3ypEuzkyU9WNI3W5Ttm/UJ4QbR9GJtLIHRyyN0S5fxfEfSUZIWFVpsSIFRuuj9QFz6+lJ3ExP7t9ust92/qZUrhHvMreIZ96aa5nOhSAoR6LOEn6cOFWUBxt0knTSj62MJjNyc67bbSBtHoVz8YbHCwyTlTjLVNejnvcUvFjCVxC/dZm91S/URGJmzQ5xZ5OWQdk8NdxmLjSx8e/sMLCns7oSfYAAAIABJREFU6bUyUZJDmO0h6fqSHHasGuqsWpWdt/ZriN3uXj5PtFljuQgqFyvZ5en+sZYaNl+bra3AKFViAbS525nHa7lOYOQ8/jMvnGddp9oIjPqM3WURGPUluJ7leX9bz3llVBAwAfY36wACEIAABCAAAQhMmwDntWnPD72DAAQgAAEI9CaAwKiMkANRmdFUc9j95YWSdokOHiPpbSGcsRjErkOPkPTRFgPwb/H78v4/Q7BkZ5nHRmiQFtU0yrrIC7pqh9KF5bIFRo1Azcj0qnBZyd2s+tRXKlsnMPLFrC+ULUrz3y0Ue044EqXwLFeWdI2o3KF3HB7IP/MFuS9/7QSzKJFUaYyL/Jz925122/2bWrKjzzviH/8a4Y6qvcgFQhZHeM3m7kUvDVGHHVHq0pgCoy7EquIPu6JYlHKWpLo1+B8LFnt2GdOyynQVGOVz8L5M5HXncDGyINjPQ4vX8pQcj+yAY1dCC5Ms/HFIMwuAXWZeOLZUl79r3xXP6hTezeeDb0n6eoRMe0i4DTlsZZ3LVYm5HY7+PfqY8toZyC5YfVNJYOTvEYuuvE+vFOEBbyzphjGmxLZOYGSXpbcGm8+Eg9FnJZ0aodHMx+FAq4KrZZ5fZvHMxZGLPh/0nWPKtyfA+1t7ZpSAwKoQYH+vykzRTwhAAAIQgAAENpUA57VNnXnGDQEIQAACG0MAgVF5qjkQlRlNLYdFQHYUcggSOwz9UtILwqHAl8Z5WBw7CDxF0psLjgTeKzuG2OMuMWALlux84DrGSMu8oGsrUMDB6M9h4lKINF/oHi5ppxaLIznCtCgySFbvE/fXrk/LTuzf/jPQdv+mFncNwcM85yyL4SyK8HPU4oP3h7jDYdH8LLynpE/OGcLUBEbuqsV/e0XoN//b+9D72KHg0neIBSv+t79Pppamsn+7CIz83XpHSa8I5g+UdEoA3lKShSD3CoesgzPwFm46FJ5FwrkoLGW5ezjYWRxjdy07W81KVSefPJ9dkFzHVSRZXGQBaFvnKj/T3E+vq9zByKH2LFjz98QsQV6TteZwfT6X2DXMAtYtgo2dyPzdPC+9NwR1n65xMLIoyvvaIm2Pf1bynrDY2iIth7WzY5SfD3Z7+nmEkl2kA+Osfk5VYDSV/dtkra1SHt7fVmm26CsE2hFgf7fjRW4IQAACEIAABCCwaAKc1xZNnPYgAAEIQAACCyaAwKgMnANRmdFUctglxuFUfKl1g+iUXQh8cWxXhHwufVn24szdyBeUz5gRSsVuCHaeyQVLdpVxmTHdcRAYSTeLi8sx11i6FO/aRhIFVR2MXJ8vo+9QU7GFGG+R9JP47KuSzojQTOlyvWt/2pbz5aaFE7eINX60pD+2rWSA/OzfASBGFV0ERklM8OR4tvm5WRcWqepyZOGAhR52eHG7XkvzwkdNUWBkbBaBOESXQ2rm6RMhoLKQqq2wZLgZnV3TVPave9hFYJRC1Ll8Chdmwc/V4/vcgiN/n+dCoXyu3hjf8Ra1+Bni9WUxsMVvFho7/Ne8kH3z5ugyIXCywOY1ISi2SLlpqnumvVaSQw96f7mPTsdF2DU7BA2xxny2d4g5i4NSsgjIzkMOuWoxkNv6RsUdr87BKJX3WC4h6fKSrilpu3BAsoDWa9Bp6q5AUxQYTWn/Nl3Xq5KP97dVmSn6CYH2BNjf7ZlRAgIQgAAEIAABCCySAOe1RdKmLQhAAAIQgMASCCAwKkPnQFRmNJUceZgV98kCIIdM8cVjXbKTgMOq+Lf//XeHRnlWuB7YTcCXUfcI0UVyAfBl8+MirNoQF4Hz2CEwWm2BkQVDvpD1xayTRRcOO+UL8SldxNr54uXhUOFLaF9Mv7qno0aXZwL7twu1+jJdBEZeqweFA5HDQFqAWZfuKulYSR+RdJ9wLfIa3z7+bleWeWmqAiOHJfSz3a50Tt4Lpe+Q4Wase01T2b8eQVuBkUWNftb4+9UCHgte7Lrj777c6cd1OzyahUIWYCbnoi/GOnWotBvFGqxz2pm3nmeRz12tLFR2OLMk/rxgPM9nnQH8LLMIx+cLhx9z8vnCwmQLS/1dUD1/OI/DDVqg9+UBhEZm4jXtMG8OsXnmAHXWsfLet+jITk8WyrrvbZPDtVlo1jadKOljLQpNUWA0pf3bAuVKZOX9bSWmiU5CoBMB9ncnbBSCAAQgAAEIQAACCyPAeW1hqGkIAhCAAAQgsBwCCIzK3DkQlRlNKYcvBe1a4IsuuxaVnFjqHAbsJvB/ku4r6ToxOF+aPzsuQ9s4GPRhk8IV+XLTf/cF5aJSW4HCWCHSFuFg5NBgDimT0p3iotdr4GGSTitAtxjNLhlVB6Of1pSb5xCxqLmta2eHuLRPjhoOB2Wh0aLDQbF/h1kFbfevW833sC/7PzijKxbg7FdxlGnT66kJjCzCsGuRHZiSE8vQjjJt+HTJO5X920Zg9PEs1F51zCnk1v+G247DnVmsY9efL0jyz2clf09+VNKHJF0oRGIWdT6q5fPMz0K7Jjk9PEJ/XVjSvWOt+LvBAqc8+TzhuXDYMwuSUrJrkZ+nDruXJ5/BbyJp/8x10Z87zNgBksxonhtYl7UyxTLpe7Ft33xGs0tg0zRFgZH7PpX925TjquTj/W1VZop+QqA9AfZ3e2aUgAAEIAABCEAAAoskwHltkbRpCwIQgAAEILAEAgiMytA5EJUZrUMO/7a/Q6T5IrGa7CqwdzgBLHKs6dINgdHiqOehZexeMitMVF2P2giMulx4j03B4YDs+HW/aCgPPTR2233rZ//+JcEuAqPbSTqh4kxUnRcLNuywYpHRc8Ox5g8tJ28KAqPkMGNhkcNyJbecqotdy6EtNfsU9m9ad3YjOrxCw2vnEeFCZGHI28I5zY5Ydgb8pKRPRRiv71dCdzn06c7hVmQ3HotKtg6Bj0N9fSlCfn03xJ6paYvHHN70dS2/v7eNMnZFsrvbEyMc6pbhPnevCD9mRyKvfwtX7Lz075WQmBaq2W3Jbl/zxM4WuNot0eE2k1uix+BwZnZ4stDpxw0ciHIBzTIXY1thsOe2GpqwSf/9HW03taZpqgIj938K+7cpx1XJx/vbqswU/YRAewLs7/bMKAEBCEAAAhCAAAQWSYDz2iJp0xYEIAABCEBgCQQQGJWhcyAqM1rVHF7/Fib4gtMXnjefMRA72bxS0rskOezVolISGPnSdTdJX19Uw1moGztFuB91bjx5d4ZwMLITkOfBF8cWuWwVl7vfG2Dcdr14Z4N6LDSwc4Tbt9jMocyapiYCI4cEclgXO3T44vnDDSp333/SIN8QWS4q6Snxx/U5nI9DCPpye2qJ/Tt7RroIjJ4sad8I4TfL7eXS8fkdQ5hj8WXbtEyBURKCWMzg0EQpfVvSSyQdHKGk2o5pKvmXvX/TuivxSM4zdgTyc79NuFHvezud/a7USMfPfSbwc9+iF4tX7FSUP//spnSUpFz4mwuS3KwFUxYfvadlqEnP3z1D2JrcE11fXT/qhreqAqOOU9W62JQFRh7Msvdva6ATL8D728QniO5BoAcB9ncPeBSFAAQgAAEIQAACCyDAeW0BkGkCAhCAAAQgsEwCCIzK9DkQlRmtUg67KPji7jaSfFFoh4I8+aLZl8zvDmFN7m5hUch7Q3Th8GtNHAX6sEkCo6Yinz5tVcu2FSgMITByH+xMcYchBxJ12Rlinwb1pnFcTZJD5HysQZmUpYnAyC4FvrzepUW9bd0gWlRdm9VuGnbieFo4u0zJyYj922x22+7fXFhngZndierSdcNN5fI1+8OX9xdp0D27wFiw6Weww1keXSiTQhA2qLo2i8NWeW9auGE3m6vU5LILzuldG5hR7jvhfLNIUaq7ssz9m9adnaD8XZonz8M2wb9NaKvkbnOSpOdI+m1UOuvnfabR4iKHh7RDkcOTPVDSKZUKLXy1sO62IQR6cQikHFbQzl5e2+9vKSyq9tkCKp9NvD8cQs3h+yxMLaVcQGOxoEMZtkk+E9kxyeccC2zbrF1/Z/rs5PPVor+z0hi99neUZOFaXcpdtOyg9YqKU1ZexqHpLCJbdJjQZe7fNmtlFfLy/rYKs0QfIdCNAPu7GzdKQQACEIAABCAAgUUR4Ly2KNK0AwEIQAACEFgSAQRGZfAciMqMpprD6/uSkq4l6aaSbh3/TeFwUr9/Fg4Br5XkS0yHYEnpspLuHRd9uaOAP/clqi/iLAD6tKQfSfKl1FCprUhgqHZdT9u2hxAYOYTM80MMsEOIWyzwOXOAgTlUjS+OSymFifpACMx+UCqQfX7jLMTUPNenK4RTk92MLtigfgs+7GK1yOQLbl+Wex04OVScwx4tMrF/u9Nuu3+vIelISdcL4ZAFlnUpiR7r9kf6rHuv60s2FQfmpS1m+fsIx7V7jZB06D7W1bcMYWjqx7L2b1p3dXOWi19ygZFFRxa2/ELSoZUQZx5PWlcWZvqZ9JsY5Kyf+2MLSRxyzCHSLGD7WoMJv1SE/7OYx+Ioi4tzUY/dZW4QQjWvKee3Q9Eekn7YoP6uWdq4POWMu+ybPqLmeWeArmNvWy53R2tbtpp/GaFpl71/+zKbWnne36Y2I/QHAsMRYH8Px5KaIAABCEAAAhCAwBgEOK+NQZU6IQABCEAAAhMigMCoPBkciMqMppDjYpLsDmMx0fZxoez/1rlVuL++QHx7XD7aqSBdWs4aS3LB8KWlL0d9mVZN/k33z4brjcVHX46wZmfVXJo2YZYua90/Ozcs8jfp7xOuCU0vyYcQGKUwbMu6qPTz8KnhdGRXiifNcTeomz+L2D4UgrMmYeWarIFl5rFIwcIipxcNLJ6rjov9O+xMt92/SVjnXrwwHIwsvMyTRRvPC5FH3f5YtsDI6/UfIvRZnTvdaZIswLDAtM5hZ6gZ8HeOn2FNn51DtVutZ5H7N7XdRWBUem52ERjlQpsmbjpVcZFDBH401pOFow6nZ8etuuQzQXLhyoVNfea1aUjPahsIjIZzQVymwMjzuoz922fNTrEs729TnBX6BIFhCLC/h+FILRCAAAQgAAEIQGAsApzXxiJLvRCAAAQgAIGJEEBgVJ4IDkRlRsvO4dAkb5gjJnL/LCiy68YJkj4s6buS7JjTJVls5BBBdqC5o6RbFdp2Gw6z4rArX2zYoF0LLOp4ZMP8Y2Vrekk+VYGRHYLsKlXdx3W88jBRTQQIVWehJNI4KEKM/XqsSVlgveePtv4wYpvs3/HgNt2/dvv5b0l2ZnHyM/Jx4ZyV9o6dtxzC0M+7uhBXFtZs3WAo3mcW8jkE1DPjuTyvmENRVsNU5fm3k/QfM57DFmUeI+l1Ifb03nQIxi7uLg2Gdm6Wtu5RTevtkm8R+zfv1yoKjK4oyYI5fz87JTcih0KrJp8j/iecjSwscpmXRig8h/LLBT5d5iuV6bo+8/btOHd4y054b+8d4eHaiprN0WXtSNVE1JV3rRTarG4YDpXn0IbmnlLuYNSVYRK8LVtg5DEtev+2XC6Tz8772+SniA5CoDMB9ndndBSEAAQgAAEIQAACCyHAeW0hmGkEAhCAAAQgsDwCCIzK7DkQlRktO4d/09tuM/tER+y88YlwEvpIXELZHaeroKg0viQ4uq6kf5J0E0k7RQiVVHbfuHxrGkLtIpJeImnPUuMjf95UoLBogZHn3AIFh9Wx20NdulwwfHOIDEoio3wMTbBWL1HnhezZOcRiDsHni1tfjjptGWHhHMrnwAjV16TtdcrD/h1vNpvuX/fAl/x2PrKDkR1d/By1cMciBV/iJwFdW7FkdXS5CKBOqNSWhp3rHD5rlyhoUZFDV1pUZFFpCrE4hPigSd+mJDBq0t8h86yiwMjORBahVUOnmktaS8fHWvpG5uRml6yjQozjffPNisCoiUg1Z+9zhMU5Fup1FccMJXDquybaCoy6hDare7YNscenJDDqOw+bXp73t01fAYx/nQmwv9d5dhkbBCAAAQhAAALrQIDz2jrMImOAAAQgAAEIzCGAwKi8PDgQlRlNIccl4mLODgO+UC6JSRbR5xT26RqSfDHpC8imKb8oszhpv6YFB85nUZZFPCVx1iIFRnYlskjnP0NUZheUqsOORQd2gLpfCM0sZPAczEu+3PWl8bxk4YXr/Imke0cYvJT/yZI8V+6P/+RrMF28Vz8bWmwx8PQvrDr27ziom+7fvHWLJO3K4ot2p9fGPnu8pMeGmMd/L4WVnDWiMda8XbD2kPSmcF9yWMpqGkJ80GSWEBjVC2Ry8UsuLFt2iDSLPA8OgdrHJH061pBDpH1/TpjMq0qyqPSNkr4TC6NPiLI+ZdO6zOtoK3ByHf7e3DHEhXbw+V2TBZ+NfYcQaiEwagGOrKMR4P1tNLRUDIGlE2B/L30K6AAEIAABCEAAAhCYS4DzGgsEAhCAAAQgsOYEEBiVJ5gDUZnRVHN0+a34vmMZwpHDfcgFO0PV2Xds88o3FRg5FI2dUnwR+qhwnqo6EcyrK/UhuUe8J4QFKayNP8/FRR+Pdj410OBT31zdrpJ8iet0IUnPk2ThxRMi5E7e5CxnjzHEFgMNdenVsH+XNwUW0tkRLoVodEjJi4azkUNDHd2ja8ta8wiMekxaw6Kr6GDkoXlt26WrqcPgLBx9REJ9yqb+9K0jufC1cT5LbTf53p7Frc0zYV4fh9jjOBg13OwrkI33txWYJLoIgY4E2N8dwVEMAhCAAAQgAAEILIgA57UFgaYZCEAAAhCAwLIIIDAqk+dAVGY01RyrLFBIl1wO0XL7cOGZKmf3q6nAyCHrquFoLDpyiLtzYoBNLiq3lnREhEnLBQ8OL3OApDtLsgPDIyTZiWKodE1JDrlmZ5hcYOTwOm7X7ka7hZNKavPC4aZkscbDwwEmfdbmYnWoMaxKPezf5c6UhYAPDbewFD6qTtDXtpfLWvNDiA+ajBUHo9VyMMrn9FaSTpP01UxsZHe17cKxy+5GTg5p+YBwS3Qo03RO7CPw6VM2jaFvHQiMznNu+1CcH/Lv+CZ7nzzTIsD727Tmg95AYEgC7O8haVIXBCAAAQhAAAIQGJ4A57XhmVIjBCAAAQhAYFIEEBiVp4MDUZnRVHPkF8qHSvrCSB31pZ7DZW0raSi3oYdJeqWkD0QYlh+M1Pehqm0qMHpFhJS5YzR8XDj+fC3rSBOB0fkl7S3Jl/lvkWReV5e0f4R2Gtq5KHUvXT5aaHEfSafHBxY2HS7pOjWCMF9QHyTpnjXio2WJLYaa9zHrYf+OSbdZ3eeT9MBYvy7hEJQOTXhUg7CJs1pY1ppHYNRszvvkqnMwsrvbDSU9JMKQWaxWFyKt1O6rwiEuheZLYpjqz11PLrRpGq4rd6F7bny3OBynQ21aHPr0cPVy/Q+OPWGxrP9+RnS+j8CnT9nErm8dCIwQGJX24Sp9zvvbKs0WfYVAOwLs73a8yA0BCEAAAhCAAAQWTYDz2qKJ0x4EIAABCEBgwQQQGJWBcyAqM5pqjkVdZA/dTn5JWHX3mSrrq0nypewlJT1FUh6SLL90fraka0vaUtI3JP2oRqjQRGBkDteX9FZJFvf4oveWEcLpBEmPlpSLlobidldJx0qqhpC5sSS3e3IIjyzESGme+Ki0dlzWYqpTM5eMocYy9XpKbIbq/9DtrOL+ncXSoaP8DLI4JCW7qnmPWwDZJaTU0LybrgMERk1Jdc+XnvXPjGez3dwsJvJzLE9dBEa5wMd1JTHMhyUdL+l3WQMWBlnEakFoU4GRv5PeGO53udNcGtOBkvaS9FtJ143xXV7Sv0hyH5z6CHz6lE1Dz+v4H0kfbDmVdmry3JwSTn1JzNWkGodVtIPfVi2Yp3rbPBMIkdZkNshjAry/sQ4gsL4E2N/rO7eMDAIQgAAEIACB9SDAeW095pFRQAACEIAABGYSQGBUXhwciMqMppqjzaVVnzEM3U4e/msoR6Q+4+tbts7VYl6dTQVGF5Dki2yLHVLyJbDb+1nfTs8on5ylqq4Z6ee+oH6UJIswUvIl97tmiI9Ka8chWo6U9MIYly+3NyWV2AzFYeh21mX/+nzgy3yvaa9nC40spHPIRv/bYkGHhzq75UQMzbtp8wiMmpLqls/rxa5y/lNNFlxaDGoByx0qDkaXjp/XtWpXIYe5vJuk+0s6JMuUhCal3jYVGKXwl3ahs1g1iXNSO+7/npJ+ISkPifmE2BvuRx+RUJ+yiUFeR4nLmJ83ZZ760OaZgMBozJlbr7p5f1uv+WQ0EMgJsL9ZDxCAAAQgAAEIQGDaBDivTXt+6B0EIAABCECgNwEERmWEHIjKjKaao82lVZ8xDN1OCr/iMF+7h3tNn/4tu+xYAiOPa5sQQNxI0psk2Xni5yMOOI0lhdD5g6Q8tI4/f07lN+cfL2k/SXWhfEprZ14YoBGHOYmqS2yG6uTQ7azL/rXI4g3hPmPh3hPDocxCo3sFfIv7vLbbiIyG5t10HSAwakqqeT6fIS8nyc5uFsPePCtqEZqd5V4nyd9lTl47FmM2Fc5afGSBm0WauVOQ65rnYJSP4OiGbna3Cxe6z0mysPMrUcktJJ0oqRoWMz3Xc1FpH5FQn7JpvP4uuoekKzefwr/I2cfBqAvzVKbNMwGBUcfJ3cBivL9t4KQz5I0hwP7emKlmoBCAAAQgAAEIrCgBzmsrOnF0GwIQgAAEINCUAAKjMikORGVGU83R5tKqzxiGbMfhRezScFtJ+4RDj0Usq5zGFBj5GWYRlsM12VXiSZJe1DF0U4lxfgGcu1ZcQdJhkm4V7i7vzirKnS7ysDspS2ntJGekVQmVV2LY5vMSmzZ1zcs7ZDvrsn+vKOkASTtH+CcLQr4VEC8Te8zhkJza7rkhebdZAwiM2tBqnjcJ6lKJ4+J56BBdZ2bV5M/PpgKj24RIySE3LSz5QVbfkOJLf488Nb5zc6ciN5fCX35zhvAoFyT1EQn1Kdt8tubnnCfe6dLGxSTZkdCM5oVTbPNMQGDUZSY2swzvb5s574x6MwiwvzdjnhklBCAAAQhAAAKrS4Dz2urOHT2HAAQgAAEINCKAwKiMiQNRmdFUc7S5tOozhqHa8X50CJZXS/phhIU5qU/HJlJ2aIGRQ6PZscjineMl+d97SXpehG56pKTDJf1x4PHn82zhxduj/uR88RFJ95HkcEAp3VDS2+If/yrJF+V5mrd28pBDT4/L74GHNOnqhtpXpUEO1c667F870thty2vca9mhqezgkqdLxX7bLVzDjqi4ds1jPhTv0rxWP8/b3Tecl9rW0SS/xYd2dvrfEMX8tEmhFc5jMdpLI6SY3YK+N2MttBUYXTQcjx4yQ2w7pMAoF4I67Kb/pLNfCtl5WUn5M/wq8T2zU+wVfx/0EQn1KTvU8hlaYHSNCPH5k9gTn57R0XxvfkbS6XMGZIHjjjP2V17Pa2J+2rLZVpId26pOVm3rIf/yCfD+tvw5oAcQGIsA+3ssstQLAQhAAAIQgAAEhiHAeW0YjtQCAQhAAAIQmCwBBEblqeFAVGY01Rz5ZdNDJfnyc4y0ZTjo2G2hqTNDXT+uG5dxvuCyC48dFdqEHhpjbEPUOZTAyBe895bkubyOpDxMmS+jny/J4iKH5jE7C7WG5HdNSW+W5LA96aL5/HH5/eS4ZHcYqdSmP9tbksf/ekmPlnRWBeg8sUV+6d1nXQ0xh8uog/27eOpJOGRRh/eRXbdmiYe85+zaZSHNPHeS6iimIDBaBNlNERg1ZdlGYJQ701mwZCHb5ysNDSkwSiKi7TOxUGouiWSuJ+lm4ejlz/LnswVl/j7Kx9hW4OLwZo8IYfGyBKVDC4wc2u5dwSoX5c57JjRdT3X7K3+2NK1nVj4ERn0JLr8872/LnwN6AIGxCLC/xyJLvRCAAAQgAAEIQGAYApzXhuFILRCAAAQgAIHJEkBgVJ4aDkRlRlPNMeRlU9MxdhWC5K4hp8y4UG3ah6nl6yMwsjvQ+SQ9QNJd4qLS47P44RWSniHpNzFgX/j+d1zS+kevDaHRjwYCcndJR4VrksND2ZVh6xBg2FHpHhURWxKMXUnSPSWdUNOPeWKLdOl9tQi99rGBxrEq1bB/FztTfUOfNe0tAqOmpNYrX1OBkR3p7JrlsJBOs0RuQwqMUl11opJZznXJYc7fAXbP+7KkC0e/HdqyT1q2wOgDNSHp2o7HAlsLbu0W9rX4DqyKxFKdYzgYfaXiJti0/xePsHgIjJoSm24+3t+mOzf0DAJ9CbC/+xKkPAQgAAEIQAACEBiXAOe1cflSOwQgAAEIQGDpBBAYlaeAA1GZ0VRzrIpAIXffMcvHhRtOde1NlXOpX20FRnaCOiYTE+X1nxzORHYSOq2mYV9i+1LTwiMnXzI+K4RBTdyMXP4iEV7NIiZfGG8haRtJT5N050q4ngdLOkjSeyTtEaHt3G4e3ucQSY+RdGZNfy8R5S1AeqGkwyR9V9JV44L38RVBU4n1On3O/l3cbDrc0wGxvt2qHVn2a+gAZmcXiwiapgtKslOM3ZJK4ZBSnT+XZJewbzZtpCbfEOGTmjTvMIl2gMLB6C9pNREY+bnn8GR+ljo9Kdz86hyyhhIY5f1yaEA/c5No1X2YJ4jzWnbf0nd1XleTtTIrz7IERrfIwiFawOvv4a9n313+Dv3VnIFZHGahr92Y/F3pcfjZMsvBL1XVRnQ4z2Upr6crQ7sufYgQaX2W72TK8v42mamgIxAYnAD7e3CkVAgBCEAAAhCAAAQGJcB5bVCcVAYBCEAAAhCYHgEERuU54UBUZjTVHKsQYsnuPBYUOSSa0zwxylQ5l/rVRmBkMc8LQpCT13ucpAMl2Vkhv/yta9tM7Tb0bEl2AXI6MVyQvlXorMUS75C01Yx83w4nhk9Kcmi8gyXtImmvcK7w88KXrP63XS3y/HVV5mHUZnXNIeEsYloXwVlpvaTP2b9NSXXP5zPATiEusujHojrvm5c0FBe55XQh370X5ZJDuIl1+7HlAAAgAElEQVQMIT4o9/S8kIgWNSIw+ktaswRGfgbeJERZfpZaoPKzEHQ6zNis8HtDCYyuLektkhyatM6BsI34JR9jW4FLn7JN1mWTPA5DauZ3bZK5YR5/B9qRyt/Bs1IbxgiMGoIn21+dmXjnZVFAYH0I8P9n1mcuGQkEIAABCEAAAutJgPPaes4ro4IABCAAAQj8iQD/s7W8GDgQlRlNNUebS6s+Y+jbji82XxcdeKAkh0hbp9RGYORxp1Bkvpi0gOeNIdRpK7DJ3TDsamRHlj8UwOaOQnlWCy/eK2l/SR8MsY/FUHvG5alDptktyek6ETbtynPC++R1OzSVBQn3DleX9JndmuwM89Y5l+zrtE6qY+m7r5qy6dvOKu9fnwHuGOEGLex4QrhozRJ11DG1u5f37JjJzilHSuoT7hCB0ZgzVK57noPRzvGc9xo8QtJzJfn5Ny8NJTDaLtrzc3h3SadWGvVz/l9i7blPZ83pVB+RUJ+yZfrNcyS3viT2al7yL3P6O9MOSP7edWi0ed/fbZ7BucvgL8JtMLU8xB7HwajrjE+vHO9v05sTegSBoQiwv4ciST0QgAAEIAABCEBgHAKc18bhSq0QgAAEIACByRBAYFSeCg5EZUZTzeGLwR0jzJUvDS1YGSMN0c4Nwj3ky2N0cMl1WoBxOUk/biieuqSkreOCuY3QoW6YdjO6flwan96Qw8UiLFrK/kdJ1YvM9Jmfob6Y/mlFvOSwMLeUdPiGioMaop6bbYh91aQfQ7Sz6vv3xgHq42vslJXPc9NnUZP1U82Tnne/jRBwTUIzdmln1co4bNY9JFl4aTebj2UD8NzsKunTkr5UEY3MGqfXrJ+x34kQmOf0AOL23S+H4CuJUOc1YzcmC0z9HdZ2jfUp22PoM4t6viz4uniEOWvShsVXdgn0d6YFRk3nZIhnsPs3xB6/tCSLznz2sHOax0FaTQK8v63mvNFrCDQhwP5uQok8EIAABCAAAQhAYHkEOK8tjz0tQwACEIAABBZCAIFRGTM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YEhCfi5dElJW0o6VVJ1Dw7ZVtO6Li7p9pI+KOm0poUq+e4saTtJ35F0lKRzOtZDMQhAAAIQgAAEIACB2QR4f2N1QGB9CbC/13duGRkEIAABCEAAAutBgPPaeswjo4AABCAAAQjMJIDAqLw4OBCVGU0lxxaSdpR04al0KAQy3+7Qn0uHGKVD0d5Ffi7pZEl/6F3T/Ar8/LFw51KSriXp2pKuJ+lGkq4i6eOSdg+GqaYuXH4v6XOSftljPDeV9K4of29Jx3eo678kPUvSqyQ9XtJvOtRBEQhAAAIQgAAEIACB+QR4f2OFQGB9CbC/13duGRkEIAABCEAAAutBgPPaeswjo4AABCAAAQjMJIDAqLw4OBCVGU0lx99JOkzSHabSIUn3jT617ZIFLR9qW2ig/F0EMPOEP1eX5M+drinpCiEg+sdCf38m6YmSDs7ydeFicdGukr7Skc/5Je0tyQKhOtFTqtb5tpX0fUln1LSFwKjjBFAMAhCAAAQgAAEItCDA+1sLWGSFwIoRYH+v2ITRXQhAAAIQgAAENo4A57WNm3IGDAEIQAACm0YAgVF5xjkQlRlNJYdDaj1f0pV7dOgy4YJk16GvSfpjj7pc9EBJx3aoo4uQpkMztUW6CIy2knSIpNt27ITFP6dI+oSkT0v6gqQfSbL7UJ66cOkrMNpa0hHhrLSPpGfOcHey69Lhkq4j6UWS9pX0u6zzCIw6Lg6KQQACEIAABCAAgRYEeH9rAYusEFgxAuzvFZswugsBCEAAAhCAwMYR4Ly2cVPOgCEAAQhAYNMIIDAqzzgHojKjdcrxb5IOnUAYqwtJ+tsFgd1O0ivCfcfCqkdECLDq2p/Xndzlx/mqAq1fh3DoHEm3kHQnSa+T9DRJp9UIiWa1lQRGTURDdw1x1zsl3W+Gq1ATxA+WdJCkH0q6m6STZhS6u6Sj4rOdJb29kg+BURPa5IEABCAAAQhAAAL9CPD+1o8fpSEwZQLs7ynPDn2DAAQgAAEIQAACEuc1VgEEIAABCEBgzQkgMCpPMAeiMqN1yjEVgdEimHr/7yTpAEnbRwixh0s6UX/9IjBkf/oIbZoKjCx4stvQkyU9N8Kb/aHDIOyK5RBtu0h6vaRHSzqrpp4twj3rsZLeI2mPECTlWfuMu0PXKQIBCEAAAhCAAAQ2kgDvbxs57Qx6QwiwvzdkohkmBCAAAQhAAAIrS4Dz2spOHR2HAAQgAAEINCOAwKjMiQNRmdE65dgUgdH5JN1D0gskObTXxyU9StKnFjCZfYQ2TQVGeci2OjehpsO8vaS3hpuUeR09o+C1Jb0lXKD2kvTiGpFWn3E37S/5IAABCEAAAhCAwKYT4P1t01cA419nAuzvdZ5dxgYBCEAAAhCAwDoQ4Ly2DrPIGCAAAQhAAAJzCCAwKi8PDkRlRlPI8RhJdxmgI5eRtGNNiK8+Vf88nHS+2aeSAcvabeehkp4TwhmHELO4yGHNFpH6CG2aCoyc712STpZ0n45ju6ikl0t6QIQ7e0iEc6sy8nP08ZJeJOkUSfeS9MUakH3GvYh5oQ0IQAACEIAABCCwDgR4f1uHWWQMEKgnwP5mZUAAAhCAAAQgAIFpE+C8Nu35oXcQgAAEIACB3gQQGJURciAqM5pCjiTemEJfqn34nKRdIwTZsvt3+RAWPSg6cmCED/vZAjvWR2jTVGBkwc9+kl4V4p/fdBjfLSQdKcluSHtGqLS6anK3pJdKeqKks2sy9hl3h+5TBAIQgAAEIAABCGwkAd7fNnLaGfSGEGB/b8hEM0wIQAACEIAABFaWAOe1lZ06Og4BCEAAAhBoRgCBUZkTB6IyoynkSOKND0s6XtLvOnZqO0n3ldS3Hjd/JUmPljQFgZH3+vUk7S/JIp1fSnqqpFfPEMO0xbeNpLs3LGThzp1aMP6OpKMknRN9/1CB6SUkHSTpngVh0Lzu/k2EOXtYhI/bXdKpMwp43O6fme4i6b0z8iEwarhAyAYBCEAAAhCAAAR6EOD9rQc8ikJg4gTY3xOfILoHAQhAAAIQgMDGE+C8tvFLAAAQgAAEILDuBBAYlWeYA1GZ0RRyDCXe+DdJh/Z0vkk8mrrtjM3PYpmHS3qapEuFk9LjJP2vpOr67tqXNNau5eeVy12ImjC9rqS3RoUWGX2+Q6duI+mYCCFnTl4XP62pZ8twNrKwyAKjz0qa5ZZ0FUn/2CH83tRC7HXASREIQAACEIAABCCwMAK8vy0MNQ1BYOEE2N8LR06DEIAABCAAAQhAoBUBzmutcJEZAhCAAAQgsHoEEBiV54wDUZnRFHLUCYwuLukZkraQZBecr0o6TdLXJZ0RjjjVvrcVGF1M0t9LuqYkux+9OQuF1kQMMzY79+sFku4SDVk08x+Svjlww3ZH2rdhnW2FNidFWLffNnQwsuvQKyW9UdKjQvjTsGvnZvO6eZmkPaLQPIHRztHO37ZpoGXeKThgtewy2SEAAQhAAAIQgMDSCPD+tjT0NAyB0Qmwv0dHTAMQgAAEIAABCECgFwHOa73wURgCEIAABCAwfQIIjMpzxIGozGgKOeoERrcPJ5tZ4o/PRKgth9yyiOR74VRTdTC6bDjPWHiyraSt47/bhyNQPv69IrSW180yBUYXlfTQzLXI7joWGu0n6awlT1gft6kSU8/1AZLuF65Ndj9qm3aL0HFp3cwSGNm9yPXfq2G4t7ah4VK/z5Z0pKQftR0I+SEAAQhAAAIQgMAGEuD9bQMnnSFvDAH298ZMNQOFAAQgAAEIQGBFCXBeW9GJo9sQgAAEIACBpgQQGJVJcSAqM5pCjjrRShIGXTjchbaStKOkbSTZRSel3CGmzsHodpJOmDPIj0n6sqRPSPq0pE9J+t2SBEbe0x7jcyVZYOXkfj1J0vsHDInWZ87HFBj1DY92xXAkunU2wFkCo7tLOiockixoOrYApc+4+/CmLAQgAAEIQAACENgkAry/bdJsM9ZNI8D+3rQZZ7wQgAAEIAABCKwaAc5rqzZj9BcCEIAABCDQkgACozIwDkRlRlPI0Va88TeSLi9pB0l/F6ISO8XUCYz8+e6S7Ar0XUk/kPRtST+TdOYc0U7JbWcMbh7XiyU5TJhdiw6U9CJJp4/R2Iw6U7g0h6V7YoSjy7POmyuLwZ4q6YaSjotQZXnZEtM+4dEuEEKsfYLd4cGxTmDktXOQpDtLOkTSY2ItzMPcdo0ucMpoCgIQgAAEIAABCKwNAd7f1mYqGQgE/ooA+5tFAQEIQAACEIAABKZNgPPatOeH3kEAAhCAAAR6E0BgVEbIgajMaAo5uoo3LCqxKOdXIRSqExg5j//8tuVAS2KYltU1yp4LjJ4pyX+qa7hRRT0ypXHPcv6ZN1d5/58uyWKfPM1jmodH21PSwS3H8M+SHB7PTlcvl/T2cK6qjsPPzcdK2j+EZl4zH27QVtc12qBqskAAAhCAAAQgAAEIBAHe31gKEFhfAuzv9Z1bRgYBCEAAAhCAwHoQ4Ly2HvPIKCAAAQhAAAIzCSAwKi8ODkRlRlPIURJvWLhyMUlXlXQlSXbZuXE45Xxc0h6SfjjDwcihxt4qyQKWz4SD0WclnRqh0b4u6aeSfl8BsWyBUZ1AZxFztSyBUQqP5nm4l6Qvthis14XFRe67Q+bZsepSkj4kqSowcjtHStpW0r6S9q6Z+7qmS2u0RXfJCgEIQAACEIAABCAwgwDvbywNCKwvAfb3+s4tI4MABCAAAQhAYD0IcF5bj3lkFBCAAAQgAIGZBBAYlRcHB6IyoynkcIiqu0g6SdJzJG0h6b8l3UrSPxY6+N4I5fXpGoHR+cNFZxdJV5lTj8OR2cXmXZKOiJBkKVTYzyU9WdI3FwCq5AC0gC6cK9KpE+aktsdyMHq8pP0kvUqS//6bhoN16LvnS3pk5L+fpMMk7VQzjotH2DYL0t4vyXm/37AdBEYNQZENAhCAAAQgAAEI9CDA+1sPeBSFwMQJsL8nPkF0DwIQgAAEIACBjSfAeW3jlwAAIAABCEBg3QkgMCrPMAeiMqMp5vDafmolxJZFQHYeOjnEQHYj+oakc7IB1IVISx+fT9IlJF1e0jUlbRcOSBai2O3Gqa24ZWh2myow2jJColkIdg9JRzcE69B3e0l6XuQ/MMRmZ4WbUVUodTdJh0Rei4uObdiOsyEwagGLrBCAAAQgAAEIQKAjAd7fOoKjGARWgAD7ewUmiS5CAAIQgAAEILDRBDivbfT0M3gIQAACENgEAgiMyrPMgajMaKo5LifpypK+FSKiMyVV53OIvlt4ZNHR9SV9NcKmDVFvlzqWITBKwplSf28Wwq6q0OafwiloXvkUpszCLot+HMZsV0lfiUJXjxBnDnuXi4RKfdoqBEO3leRQeRYNfS0K1TkxWZB0/xCYPU3S2aUGss8RGLWARVYIQAACEIAABCDQkQDvbx3BUQwCK0CA/b0Ck0QXIQABCEAAAhDYaAKc1zZ6+hk8BCAAAQhsAgEERuVZ5kBUZkSOfgRSeLd+tZxX2mKnbSKcm8U33x6iUknfCWefM2rqm4LAyN2yo9RB/5+9+4CerqjvP/45NgiWqNEE9R8hJirGisYSk6hYorFGxCB2I4oVBaNRMDYUiAjYGxobiA2x1xiEqLEX1ChqLLHGiNgBo57/+ZC5ZrzP7s7MLXvv7L7vOc+B5/nNnTvzmrn729n73e9Iur6kZ4f25myT5qxV3lbPgUOnRv1bttWbXzf951eFtgQYFYJRHAEEEEAAAQQQ6CDA+q0DGqcgUIkA93clA0UzEUAAAQQQQGBrBXi/trVDT8cRQAABBLZFgACj9EjzhihtNKcScQafKdvVZOvJaUNugE5OXWOVaTIInbngAleR5GxRzeG/O4uQMwI5cMdb0/n4jKTvLdgq7MIhOMhlLiTpgZK8Fdlxkl4Zzj1Hkre0c5aoRRmMmmvfWNLLwpZ1D5B0YkbWqkuH67+3VXZZgFFXYwKMuspxHgIIIIAAAgggkC/A+i3fipII1CbA/V3biNFeBBBAAAEEENg2Ad6vbduI018EEEAAga0TIMAoPeS8IUobzalEjQFGt4kCbPpaXlDSrSQ5OOZtkk7rW2E4/4dhC7KfZNSXCsxZFWiT2uKtqbu9RVrTLL+m7Sfp+ZK+Iekukk7PaPOiIql+lFZLgFGpGOURQAABBBBAAIFyAdZv5WacgUAtAtzftYwU7UQAAQQQQACBbRXg/dq2jjz9RgABBBDYGgECjNJDzRuitNGcSsQBKodLOqawcXtLeqGk90hyBpxFW4Itq/IKkl4s6eqSSjIYFTZxZfFUgM6Q11pWVyowZ8wAI7dpp5A56REhC9JBkn7aoeOpfpRWSYBRqRjlEUAAAQQQQACBcgHWb+VmnIFALQLc37WMFO1EAAEEEEAAgW0V4P3ato48/UYAAQQQ2BoBAozSQ80borTRnEr0DbC5W8jUs2pLsGX9vbKkV0u6JgFG521jtsxw7AAjj08zFg762kfSuzpM0kUBRg5e2lPSzh3qu6uk+0l6g6TnSfp5YR3NFnOFp1EcAQQQQAABBBDYKgHWb1s13HR2ywS4v7dswOkuAggggAACCFQnwPu16oaMBiOAAAIIIFAmQIBR2os3RGmjOZUgwEg6VtIBkh4n6bAJBieV+WcdAUZ+bXPmoqMlvVTSQzpkMVrUj9+RdIKkW07gOlVWrAm6yiURQAABBBBAAIHOAqzfOtNxIgKzF+D+nv0Q0UAEEEAAAQQQ2HIB3q9t+QSg+wgggAACmy9AgFF6jHlDlDaaU4k4wOg4Sa8sbNxNJD1e0ofCNls/Ljj/cuHcK5LBaPIMRh62q0p6raQLhCxGpxeMpYsSYFQIRnEEEEAAAQQQQGAGAqzfZjAINAGBkQS4v0eCpVoEEEAAAQQQQGAgAd6vDQRJNQgggAACCMxVgACj9MjwhihtNKcScYDRlO2aKttM3wxO6zBblcEodf0m6OdTkvaVdMaKEy4q6TmS7iHpXpJenqq89fNFAUbnk/Tbkvzf0uNgSYdIeokkG5xTWIGD3Uq3VSu8BMURQAABBBBAAIHqBVi/VT+EdACBpQLc30wOBBBAAAEEEEBg3gK8X5v3+NA6BBBAAAEEegsQYJQm5A1R2mhOJeIAGweffK2wcZeWtKek70tyEMv/FJzva19LkgNbCDBaDreuACO3wNukHSPpiBDU88uC8Uxt9VZQ1XlF+/S79FqURwABBBBAAAEEtlWA9du2jjz93gYB7u9tGGX6iAACCCCAAAI1C/B+rebRo+0IIIAAAghkCBBglEbiDVHaaE4l+mbwuZuk4yW9U5L//8yCzl1Z0qslXXMLA4yaYJwCruyiLwiBQmdH25blZDDyBZrxjOvIvTABRrlSlEMAAQQQQAABBOYjwPptPmNBSxAYWoD7e2hR6kMAAQQQQAABBIYV4P3asJ7UhgACCCCAwOwECDBKDwlviNJGcypBgJF0rKQDJD1O0mFrGpy5BhjdSNKpkggwWtNE4DIIIIAAAggggMDEAqzfJh4ALo/AiALc3yPiUjUCCCCAAAIIIDCAAO/XBkCkCgQQQAABBOYsQIBRenR4Q5Q2mlMJAoymCTC6oqS9MyeCg35uLen9kt6RsQ3df0o6SdLPyWCUKUwxBBBAAAEEEEBgewVYv23v2NPzzRfg/t78MaaHCCCAAAIIIFC3AO/X6h4/Wo8AAggggEBSgACjJJF4Q5Q2mlOJOMDobZJOK2zc1STdXdLnJL1Gkrflyj0uKekeki6zhVuk5Rq53D9IelLPrEI5W6TtJOmpkg6UdES47i8LGsoWaQVYFEUAAQQQQAABBGYiwPptJgNBMxAYQYD7ewRUqkQAAQQQQAABBBIC15L0yUylru/XSq6R2RSKIYAAAggggMAYAgQYpVW7viFK10yJMQTiAKMx6s+t889Dhp7c8kOV65vBaah2rKpnHQFGfm3bT9LzQ0P8/28t7BwBRoVgFEcAAQQQQAABBGYgwPptBoNAExAYSYD7eyRYqkUAAQQQQAABBBYI3ETS4yX5v3tJem+GUpf3a67/lFD/EzOvk9EUiiCAAAIIIIDAGAIEGKVVu7whStdKibEELiTpTpIu3/ECfTIYxZd8vaQvdmxDn9O2LcDoq5L2lLRzhHZZSbcNfy4q6eWSHirpR4WwBBgVglEcAQQQQAABBBCYgQDrtxkMAk1AYCQB7u+RYKkWAQQQQAABBBBoCTxd0sOif3NwkYOMUkeX92sOLnKQUXM8Q9LDUxfi5wgggAACCCAwjQABRmn3Lm+I0rVSYq4Cd5N0vKR3SvL/n9mzoReRdGVJ3tLrFz3ryjl92wKMviLpSEkHLcE5Ofzsazl4rTIEGHVA4xQEEEAAAQQQQGBiAdZvEw8Al0dgRAHu7xFxqRoBBBBAAAEEEIgEmqxCMUpOFqPS92tdr8NgIYAAAggggMBEAgQYpeFL3xCla6TEnAWGDjD6I0mvkvQ9SYdI+vjInd/EAKMLSPKfcyQ1QT8O2NpX0hmS9pZ0UuTqf/s3Sa+UdJqkczuaE2DUEY7TEEAAAQQQQACBCQVYv02Iz6URGFmA+3tkYKpHAAEEEEAAAQQiAWctunHr76ksRqXv19rZi05tZTNiQBBAAAEEEEBgZgIEGKUHpPQNUbpGSsxZYOgAIwepvF2St+q6g6Q3jdz5mgOMnO3p4pIclPXHkq4raQ9JN5B0d0knLAkwGouUAKOxZKkXAQQQQAABBBAYT4D123i21IzA1ALc31OPANdHAAEEEEAAgW0S6JJdqOT9Wpf6t8mfviKAAAIIIDBLAQKM0sNS8oYoXRsl5i7QBBg5Ot///60eDT6/pEdJOlzSFyXtI+n0HvXlnLqLJO9RvL+kx0k6LOekNZXx683FgomzOb1f0lclXV7StUIQ1rKmEGC0pkHiMggggAACCCCAQOUCrN8qH0Caj8AKAe5vpgcCCCCAAAIIILBegdIsRiXv18hetN6x5GoIIIAAAggMIkCAUZqx5A1RujZKzF3gRpKchtPH8ySdLOlLkn4U/s3bbf1kRSe8lZezFV1I0m1CkM9ukl4q6SGSftoTwBmKHETk41eSfizpF1Gd15Z0vKSrSHqApBf0vF7O6c48tJMkt+0PQt+vHBycgeiykmzgf8s5vMXZ5yR9RJK3QvtyCEQ6mwxGOXyUQQABBBBAAAEEtlqA9dtWDz+d33AB7u8NH2C6hwACCCCAAAKzEyjNMpT7fq203tnB0CAEEEAAAQS2VYAAo/TI574hStdEiRoEflfScZJuP2BjvybpXlHgUp+qryPpzZIuk6jEATp3lkPe5ZkAACAASURBVPTZPhfLPPcgScdklm2KOYjIgVuflPQVSZ8Pfz9L0s9X1NVsW+bAo30luZ6xDrZIG0uWehFAAAEEEEAAgfEEWL+NZ0vNCEwtwP099QhwfQQQQAABBBDYRoGSLEa579fIXrSNM4k+I4AAAghshAABRulhzH1DlK6JErUIXFHSYyXdMbFtV6o/zi7kDEgOvvHWaO25lDp/0c8vLOnZku694mQHNB0crj3ENVPtjLM+uewnJP13CBj6T0lfD1vNuV0/kPTDkH0pVe+inxNg1EWNcxBAAAEEEEAAge0RYP22PWNNT7dPgPt7+8acHiOAAAIIIIDA9AIl2YZy3q+V1Dd972kBAggggAACCPyGAAFG6QmR84YoXQslahTwNmfe7uxiYYuvnD54C7SvRtuXrcrGk1PfojJXkHT5JSf/j6RPR1u6db1GyXnNtnDt7dpK6sgteylJVwvbwjmLka851uFAs71DQJS3nVu1NV5OG7xlntvuoKuTEpmacuqjDAIIIIAAAggggMCOAqzfmBUIbK4A9/fmji09QwABBBBAAIF5C+RmMcp5v0b2onmPNa1DAAEEEEBgpQABRukJkvOGKF0LJRBAAAEEEEAAAQQQQAABBMYWYP02tjD1IzCdAPf3dPZcGQEEEEAAAQS2WyA361Dq/VpuPdutTe8RQAABBBCYsQABRunBSb0hStdACQQQQAABBBBAAAEEEEAAgXUIsH5bhzLXQGAaAe7vady5KgIIIIAAAgggYIGcLEap92tkL2IuIYAAAgggULkAAUbpAUy9IUrXQAkEEEAAAQQQQAABBBBAAIF1CLB+W4cy10BgGgHu72ncuSoCCCCAAAIIIGCBnOxDq96v5ZyPNAIIIIAAAgjMXIAAo/QA8QFW2ogSCCCAAAIIIIAAAggggMAcBFi/zWEUaAMC4whwf4/jSq0IIIAAAggggECuQCqL0ar3a2QvylWmHAIIIIAAAjMWIMAoPTh8gJU2ogQCCCCAAAIIIIAAAgggMAcB1m9zGAXagMA4Atzf47hSKwIIIIAAAgggkCuQykK07P1a6rzc61MOAQQQQAABBCYWIMAoPQB8gJU2ogQCCCCAAAIIIIAAAgggMAcB1m9zGAXagMA4Atzf47hSKwIIIIAAAgggUCKwKovRsvdrZC8qEaYsAggggAACMxYgwCg9OHyAlTaiBAIIIIAAAggggAACCCAwBwHWb3MYBdqAwDgC3N/juFIrAggggAACCCBQIrAqG9Gi92tkLyrRpSwCCCCAAAIzFyDAKD1AfICVNqIEAggggAACCCCAAAIIIDAHAdZvcxgF2oDAOALc3+O4UisCCCCAAAIIIFAqsCyL0aL3a2QvKtWlPAIIIIAAAjMWIMAoPTh8gJU2ogQCCCCAAAIIIIAAAgggMAcB1m9zGAXagMA4Atzf47hSKwIIIIAAAgggUCqwLCuRg4niYy9Ji/7NAUocCCCAAAIIIFChAAFG6UHjA6y0ESUQQAABBBBAAAEEEEAAgTkIsH6bwyjQBgTGEeD+HseVWhFAAAEEEEAAgS4Ci7IYOfAoPlwm/rdTW3/vcl3OQQABBBBAAIEJBQgwSuPzAVbaiBIIIIAAAggggAACCCCAwBwEWL/NYRRoAwLjCHB/j+NKrQgggAACCCCAQBeBRVmMUvU4oxHZi1JK/BwBBBBAAIEZCxBglB4cPsBKG1ECAQQQQAABBBBAAAEEEJiDAOu3OYwCbUBgHAHu73FcqRUBBBBAAAEEEOgq0M5itKoeshd1VeY8BBBAAAEEZiRAgFF6MPgAK21ECQQQQAABBBBAAAEEEEBgDgKs3+YwCrQBgXEEuL/HcaVWBBBAAAEEEECgq0BJFiOyF3VV5jwEEEAAAQRmJECAUXow+AArbUQJBBBAAAEEEEAAAQQQQGAOAqzf5jAKtAGBcQS4v8dxpVYEEEAAAQQQQKCPQE4WI7IX9RHmXAQQQAABBGYkQIBRejD4ACttRAkEEEAAAQQQQAABBBBAYA4CrN/mMAq0AYFxBLi/x3GlVgQQQAABBBBAoI9AThYjshf1EeZcBBBAAAEEZiRAgFF6MPgAK21ECQQQQAABBBBAAAEEEEBgDgKs3+YwCrQBgXEEuL/HcaVWBBBAAAEEEECgr8CqLEZkL+qry/kIIIAAAgjMSIAAo/Rg8AFW2ogSCCCAAAIIIIAAAggggMAcBFi/zWEUaAMC4whwf4/jSq0IIIAAAggggEBfgVVZjMhe1FeX8xFAAAEEEJiRAAFG6cHgA6y0ESUQQAABBBBAAAEEEEAAgTkIsH6bwyjQBgTGEeD+HseVWhFAAAEEEEAAgSEEFmUxInvRELLUgQACCCCAwIwECDBKDwYfYKWNKIEAAggggAACCCCAAAIIzEGA9dscRoE2IDCOAPf3OK7UigACCCCAAAIIDCGwKIsR2YuGkKUOBBBAAAEEZiRAgFF6MPgAK21ECQQQQAABBBBAAAEEEEBgDgKs3+YwCrQBgXEEuL/HcaVWBBBAAAEEEEBgKIE4ixHZi4ZSpR4EEEAAAQRmJECAUXow+AArbUQJBBBAAAEEEEAAAQQQQGAOAqzf5jAKtAGBcQS4v8dxpVYEEEAAAQQQQGAogTiLEdmLhlKlHgQQQAABBGYkQIBRejD4ACttRAkEEEAAAQQQQAABBBBAYA4CrN/mMAq0AYFxBLi/x3Gl1ukFriDpBpKuJWkPSbtJ2lXSb0vaafrm0QIEEEAAAQQQQAABBBBAYCsEzpX0Q0nfkfQ1SZ+X9ElJH5T05a0QyOgkAUZpJD7AShtRAgEEEEAAAQQQQAABBBCYgwDrtzmMAm1AYBwB7u9xXKl1GoEbSbqjpL+SdOVpmsBVEUAAAQQQQAABBBBAAAEEMgXOkPR2SSdLOi3znI0sRoBRelj5ACttRAkEEEAAAQQQQAABBBBAYA4CrN/mMAq0AYFxBLi/x3Gl1vUJ7CzpgZL+VtLV1ndZroQAAggggAACCCCAAAIIIDCgwGck/ZOk50k6Z8B6q6iKAKP0MPEBVtqIEggggAACCCCAAAIIIIDAHARYv81hFGgDAuMIcH+P40qt4wv489dDJD1C0iXGvxxXQAABBBBAAAEEEEAAAQQQWIPAWZKOlnS4pPZnFmu4/DSXIMAo7c4HWGkjSiCAAAIIIIAAAggggAACcxBg/TaHUaANCIwjwP09jiu1jitwN0lPlrT7ist4br9X0ocknS7pS5K+Ken72/ht2HGHg9oRQAABBBBAAAEEEEAAgaUCzjp7SUmXk/RHkq4h6fqSbiJpVVzNVyU9VtIJ22BLgFF6lPkAK21ECQQQQAABBBBAAAEEEEBgDgKs3+YwCrQBgXEEuL/HcaXWcQR+R9KzJO23ovpXSXqdpLcSSDTOIFArAggggAACCCCAAAIIIDCAgAOPbiNpH0l3WVHfiZIeKunMAa452yoIMEoPDR9gpY0ogQACCCCAAAIIIIAAAgjMQYD12xxGgTYgMI4A9/c4rtQ6vMDNJb1I0m4Lqv6BpKdLeoGk7wx/aWpEAAEEEEAAAQQQQAABBBAYUWBXSQdIerikiy+4ztck7S/pn0dsw6RVE2CU5ucDrLQRJRBAAAEEEEAAAQQQQACBOQiwfpvDKNAGBMYR4P4ex5VahxW4n6QXLqnySElPkfSTYS9JbQgggAACCCCAAAIIIIAAAmsWuIikQyU9esl17y/puDW3aS2XI8AozcwHWGkjSiCAAAIIIIAAAggggAACcxBg/TaHUaANCIwjwP09jiu1DifwKEn/uKC6UyQ9QtInhrsUNSGAAAIIIIAAAggggAACCMxAYE9JR0vaa0Fb/l7SU2fQxkGbQIBRmpMPsNJGlEAAAQQQQAABBBBAAAEE5iDA+m0Oo0AbEBhHgPt7HFdqHUZgWXDR4eFbrcNchVoQQAABBBBAAAEEEEAAAQTmKOBstYcsaNjGBRkRYJSefnyAlTaiBAIIIIAAAggggAACCCAwBwHWb3MYBdqAwDgC3N/juFJrf4Fl26LdW9LL+ldPDQgggAACCCCAAAIIIIAAAhUI3EvSSxe0c6O2SyPAKD0T+QArbUQJBBBAAAEEEEAAAQQQQGAOAqzf5jAKtAGBcQS4v8dxpdZ+AjeX9O5WFZ6rt5f0ln5VczYCCCCAAAIIIIAAAggggEBlAreV9CZJ7TicW0j658r6srC5BBilR5EPsNJGlEAAAQQQQAABBBBAAAEE5iDA+m0Oo0AbEBhHgPt7HFdq7S7wO5I+Jmm3VhW3I7ioOypnIoAAAggggAACCCCAAAKVCzjI6M2tPnxN0nUknVl533aInKq9P2O0nw+wxlClTgQQQAABBBBAAAEEEEBgeAHWb8ObUiMCcxHg/p7LSNCORuCVkvZrcbAtGvMDAQQQQAABBBBAAAEEEEBg0XZpJ0q6a+00ZDBKjyAfYKWNKIEAAggggAACCCCAAAIIzEGA9dscRoE2IDCOAPf3OK7U2k3gbpKOb516uKRDu1XHWQgggAACCCCAAAIIIIAAAhsm8BRJh7T6dHdJJ9TcTwKM0qPHB1hpI0oggAACCCCAAAIIIIAAAnMQYP02h1GgDQiMI8D9PY4rtZYL+PPUL0vaPTr1FEk3La+KMxBAAAEEEEAAAQQQQAABBDZY4F8k7RX176uSriCp/RlHNQQEGKWHig+w0kaUQAABBBBAAAEEEEAAAQTmIMD6bQ6jQBsQGEeA+3scV2otF3CWoie3Tru2pE+UV8UZCCCAAAIIIIAAAggggAACGyywp6SPt/r3WEnOblTlQYBRetj4ACttRAkEEEAAAQQQQAABBBBAYA4CrN/mMAq0AYFxBLi/x3Gl1jKBnSV9S9IlotOOlPSYsmoojQACCCCAAAIIIIAAAgggsCUCR0h6dNTXsyRdVtI5NfafAKP0qPEBVtqIEggggAACCCCAAAIIIIDAHARYv81hFGgDAuMIcH+P40qtZQIHSTomOuUHkn5f0k/KqqE0AggggAACCCCAAAIIIIDAlghcRNLXJV086u/Bko6tsf8EGKVHjQ+w0kaUQAABBBBAAAEEEEAAAQTmIMD6bQ6jQBsQGEeA+3scV2otE/i0pKtFpzxB0hPLqqA0AggggAACCCCAAAIIIIDAlgk8XpLXj83xGUlXr9GAAKP0qPEBVtqIEggggAACCCCAAAIIIIDAHARYv81hFGgDAuMIcH+P40qt+QI3knRqq/hlJH0nvwpKIoAAAggggAACCCCAAAIIbKHArpK+3er3jSWdVpsFAUbpEeMDrLQRJRBAAAEEEEAAAQQQQACBOQiwfpvDKNAGBMYR4P4ex5Va8wWcvv7hUfFXSdov/3RKIoAAAggggAACCCCAAAIIbLHAiZLuEvX/6ZK8DXdVBwFG6eHiA6y0ESUQQAABBBBAAAEEEEAAgTkIsH6bwyjQBgTGEeD+HseVWvMFPi/pylHxfSSdlH86JRFAAAEEEEAAAQQQQAABBLZY4E6SXhf1/wxJe9TmQYBResT4ACttRAkEEEAAAQQQQAABBBBAYA4CrN/mMAq0AYFxBLi/x3Gl1jyBK0j6j6io5+Muks7JO51SCCCAAAIIIIAAAggggAACWy6ws6SfSYpjdP5Q0pdrciHAKD1afICVNqIEAggggAACCCCAAAIIIDAHAdZvcxgF2oDAOALc3+O4UmuewF0lnRAVPUXSTfNOpRQCCCCAAAIIIIAAAggggAAC5wn8i6S9Iou7SXplTTYEGKVHiw+w0kaUQAABBBBAAAEEEEAAAQTmIMD6bQ6jQBsQGEeA+3scV2rNE3iqpEdGRY+U9Ji8UymFAAIIIIAAAggggAACCCCAwHkCR0h6dGRxlKRH1WRDgFF6tPgAK21ECQQQQAABBBBAAAEEEEBgDgKs3+YwCrQBgXEEuL/HcaXWPIE3SbpdVNQZjU7MO5VSCCCAAAIIIIAAAggggAACCJwnsF8rY9GbJd2+JhsCjNKjxQdYaSNKIIAAAggggAACCCCAAAJzEGD9NodRoA0IjCPA/T2OK7XmCXxK0jWioteT9JG8UymFAAIIIIAAAggggAACCCCAwHkC15X04cjidEnXrMmGAKP0aPEBVtqIEggggAACCCCAAAIIIIDAHARYv81hFGgDAuMIcH+P40qteQL/Jel3o6KXk/StvFMphQACCCCAAAIIIIAAAggggMB5ApeV9M3I4ruSfq8mGwKM0qPFB1hpI0oggAACCCCAAAIIIIAAAnMQYP02h1GgDQiMI8D9PY4rteYJnCNpp6job0nyv3EggAACCCCAAAIIIIAAAgggkCuws6Szo8LnSvK/VXMQYJQeKj7AShtRAgEEEEAAAQQQQAABBBCYgwDrtzmMAm1AYBwB7u9xXKk1T4D5l+dEKQQQQAABBBBAAAEEEEAAgdUCVa8vCTBKT++qBzjdPUoggAACCCCAAAIIIIAAAhsjwPptY4aSjiCwgwD3N5NiSgHm35T6XBsBBBBAAAEEEEAAAQQQ2ByBqteXBBilJ2LVA5zuHiUQQAABBBBAAAEEEEAAgY0RYP22MUNJRxDYQYD7m0kxpQDzb0p9ro0AAggggAACCCCAAAIIbI5A1etLAozSE7HqAU53jxIIIIAAAggggAACCCCAwMYIsH7bmKGkIwjsIMD9zaSYUoD5N6U+10YAAQQQQAABBBBAAAEENkeg6vUlAUbpiVj1AKe7RwkEEEAAAQQQQAABBBBAYGMEWL9tzFDSEQR2EOD+ZlJMKcD8m1KfayOAAAIIIIAAAggggAACmyNQ9fqSAKP0RKx6gNPdowQCCCCAAAIIIIAAAgggsDECrN82ZijpCAI7CHB/MymmFGD+TanPtRFAAAEEEEAAAQQQQACBzRGoen1JgFF6IlY9wOnuUQIBBBBAAAEEEEAAAQQQ2BgB1m8bM5R0BIEdBLi/mRRTCjD/ptTn2ggggAACCCCAAAIIIIDA5ghUvb4kwCg9Ease4HT3KIEAAggggAACCCCAAAIIbIwA67eNGUo6gsAOAtzfTIopBZh/U+pzbQQQQAABBBBAAAEEEEBgcwSqXl8SYJSeiFUPcLp7lEAAAQQQQAABBBBAAAEENkaA9dvGDCUdQWAHAe5vJsWUAsy/KfW5NgIIIIAAAggggAACCCCwOQJVry8JMEpPxKoHON09SiCAAAIIIIAAAggggAACGyPA+m1jhpKOILCDAPc3k2JKAebflPpcGwEEEEAAAQQQQAABBBDYHIGq15cEGKUnYtUDnO4eJRBAAAEEEEAAAQQQQACBjRFg/bYxQ0lHENhBgPubSTGlAPNvSn2ujQACCCCAAAIIIIAAAghsjkDV60sCjNITseoBTnePEggggAACCCCAAAIIIIDAxgiwftuYoaQjCOwgwP3NpJhSgPk3pT7XRgABBBBAAAEEEEAAAQQ2R6Dq9SUBRumJWPUAp7tHCQQQQAABBBBAAAEEEEBgYwRYv23MUNIRBHYQ4P5mUkwpwPybUp9rI4AAAggggAACCCCAAAKbI1D1+pIAo/RErHqA092jBAIIIIAAAggggAACCCCwMQKs3zZmKOkIAjsIcH8zKaYUYP5Nqc+1EUAAAQTmKPBbknaRdOYcG5fRptrbn9FFiiCAAAIIzFSg6vUlAUbpWVX1AKe7RwkEEEAAAQQQQAABBBBAYGMEWL9tzFDSEQR2EOD+ZlJMKcD8m1KfayOAAAIIzFHgbpKOl/Q4SYf1aGBTj6u4u6QTCutyoNCxkg6Q9AJJB0k6O6OO2tuf0cWsIrH/OyX577UGjcV9+XNJ788SoBACCCCwfoGq15cEGKUnTNUDnO4eJRBAAAEEEEAAAQQQQACBjRFg/bYxQ0lHENhBgPubSTGlAPNvSn2ujQACCCAwV4ErS3q1pJN6BBnFQSHuZ5cgl3+Q9KQI6VOS9pV0RgKu9vYPMS/+TNL7WhV1CfTKbcvvhCAyB6XlBgA1cyQVQNaeB13mUm4/KIcAAgj0Eah6fUmAUXroqx7gdPcogQACCCCAAAIIIIAAAghsjADrt40ZSjqCwA4C3N9MiikFmH9T6nNtBBBAAIE5CzRBHangj2V9aM7vk3EmDiwpDSqpvf1950YcYNQ3G1VuWxrznOvlBqA1gUu3DI0YM0gqt5+UQwABBJYJVL2+JMAoPbGrHuB09yiBAAIIIIAAAggggAACCGyMAOu3jRlKOoLADgLc30yKKQWYf1Pqc20EEEAAgXUJ3EzSiyXtJumfwnZjP0pcPA7syAkYiatrtjfzv+VubbaoOSUBK+3za29/37nRBBh1DRDrcv12pqHSOhbNs6YfpQFm8bVdxz16zsXSvrTLXy5s9XcbSZ+WdG9JH+9bKecjgMDsBKpeXxJglJ5PVQ9wunuUQAABBBBAAAEEEEAAAQQ2RoD128YMJR1BYAcB7m8mxZQCzL8p9bk2AggggMA6BC4s6dkhoMHX8xZWT5T0y4yLN1lmUluTOaBoF0lnhjq9RdkzJR3Y2s6sdButPgFGbkrt7c8YoqVFugYYNcFhB3TY1q4Zr3aWoWbcd83c4q7pVNyWrpmLmu3yrikpNY/7eKfO3UnSU8M94bK+Px4l6dzUifwcAQSqEqh6fUmAUXquVT3A6e5RAgEEEEAAAQQQQAABBBDYGAHWbxszlHQEgR0EuL+ZFFMKMP+m1OfaCCCAAALrEHD2opMlXVTS5yTdWdJnMy8cB2es2uqsCSBxtQ7qeZCkL0s6oXWdOMNNTsBI3wCj2ttvPhs4WMiuTQBXzvB1DTCKzZrr5GawGjrAqGsfmna3t1dr/j1n7uUYl5Zp34t3kXR6aSWURwCBWQtUvb4kwCg9t6oe4HT3KIEAAggggAACCCCAAAIIbIwA67eNGUo6gsAOAtzfTIopBZh/U+pzbQTGEbiVpOeHraDOkPSwkIWjy9XuL+mQUNeHJPnvqx4G7yPpaaG8t8DxQ+yhHh77ob+3uPIDdx/fD/08Ovx/Sf9io/eHzDZfKqlgxmUvIGlPSe6jra4r6ZKhvZ4PDrA5VdLbJX1BUvv3wJhdcyahv5N0nzBHfC236XhJHsezR7h436wpTQaZG0SZZxZtf7YskCPVpVVBSz63b4BR7e1v/Bxc5C2+SoKMugbnxEFgqfFpj++QAUZx9qLUPCr9eZ/t1kqvFZe/RHgdv2P4x5JsYn2uy7kIILA+garXlwQYpSdK1QOc7h4lEEAAAQQQQAABBBBAAIGNEWD9tjFDSUcQ2EGA+5tJMaUA829Kfa6NwDgCzZZITe19MlXED9pdX+phe2n5EoHHSDp8wQkOTDm0cJudtlGqXyXtnKqsA4tuEbb+clBRzvHQsHVYTtm+ZfzMzu6vWFDRmMEOV5X0WklXCde9g6Q3LWhDMycWZapx8NDPQgBUO+ij2XLqeyFbUWoLrNLgldwAo9rbnzO/SjMZdQkwigPFurx2Dhlg1LQ/N3tSjuEcytxX0otCQxy4up+kr8yhYbQBAQQGEah6fUmAUXoOVD3A6e5RAgEEEEAAAQQQQAABBBDYGAHWbxszlHQEgR0EuL+ZFFMKMP+m1OfaCIwjsKkBRu3gpUbvx5KcOeldBZybFmDkDEXOBOJtuUqO50p6hKRzSk7qWHb3kKmoyUAVVzNWgJGfEx4UsiP5eu8NQU7fWtCHPtliXiDpySFoIjfAKDd4JTfAqPb250yrpo+eSzmZjLoEGDWvDR5Tz53SrFpDBRi1t9wr2Roux3LKMu2gv9x7Yco2c20EEMgXqHp9SYBReqCrHuB09yiBAAIIIIAAAggggAACCGyMAOu3jRlKOoLADgLc30yKKQWYf1Pqc20ExhHYtgAjKzpDzQGSzsok3aQAo9+T9CxJd271/S2SXibpY5J+FH72+5KuLmlvSTcL2YscEPHLTLeuxZxd6Ylhuz3X4aw/F4+2SRsrwKi9HdMRYcuxMfrbBIRMFWDUdWya82ppfxM0lDNnSgOMvA3jqwPIvmH7vlLXoQKMmteoTciu1jZsB8O9VNJDJP20FJvyCCAwS4Gq15cEGKXnVNUDnO4eJRBAAAEEEEAAAQQQQACBjRFg/bYxQ0lHENhBgPubSTGlAPNvSn2ujcA4AtsQYPTtEDTjgIDmKMmCsSkBRjtJekrIQtQ4OHjnwZI+IKn9Gh/PuIuEwKLSDC1dZu1NQ/aiy0hyxilnWvJ43TJUlhMs0uW6DjB5u6SLhpP/UtK7u1SUcU4tATrLulJT+5sgnlSWodIAo2XBQRnD/+siQwQYNYFOR0l6R7hfntYhm5L773vP2c3mdsTbpH0uBEh+dm6NpD0IINBJoOr1JQFG6TGveoDT3aMEAggggAACCCCAAAIIILAxAqzfNmYo6QgCOwhwfzMpphRg/k2pz7URGEdgGwKMHETzjBBc46AVH6dIuoekb2awbkqAkQNmXhcF0HxI0n0k+YH9XA5nEXIgSJNh6WhJx0j6p5EDjPyM8NAouMIBV3eV9LWRYNYVoOO5e4URgkZqan8TgHPNEKh2wpIxLQkwKim7agr1DTBqxuH9YYybvzsY73EF4x4bjRXA1+dWukZ47bpiqGR/SS/uUyHnIoDAbASqXl8SYJSeR1UPcLp7lEAAAQQQQAABBBBAAAEENkaA9dvGDCUdQWAHAe5vJsWUAsy/KfW5NgLjCGxLgNE9JTkLxoER48MlPTORucfFNyHA6MJhi7N7h/47cOZekk4dZ1p1qtXP6Rw48MJwtgOgHAT2fUkOChkzg9FvS3qRpH3CtV8RMjs5g1Lf4xaSPi7pzKiiOBAkp35ncPqqpPdJWrUNVhOw4uCSL4dMUK6/T9BI7e13/xuXVQ65QUNNMM53wmtDPK45YxmX6RNg1Gwd5iDJJutQ6bxa1t6SDG+lfe5S/lKSfE/eKpycykbV5RqcgwAC0whUvb4kwCg9aaoe4HT3KIEAAggggAACCCCAAAIIbIwA67eNGUo6gsAOBCWKtgAAIABJREFUAtzfTIopBZh/U+pzbQTGEdiWAKN9Q+YeZ/DZLVA6s5H//YwE7SYEGF1P0hskNRmcnBnIGXvOHWdadar1KpJOlORMMz7uH4J+LrmGAKN2hpRDJB3RqRe/eVI8d+LAoNJAkCbgowlI6dK0LkEZtbe/cWqCh/z3ZQFaOQFGTVDP7gMEF7ktpQFGzbxxsNmxkn4q6RvRZMjNLNWeP0MGTXWZm6lzzh+CqB4TCo6dYSzVHn6OAALDCVS9viTAKD0Rqh7gdPcogQACGyJwcUlOpeuFZ/Mn/rv3C7+QpAuG//r/l/1ZVcZvajkQQGC9Ar+U9PMlf/5nxc+ac5oy/vbZWeEbcP4WnP/Ef//hervF1RBAAIFRBFi/jcJKpQjMQoD7exbDsLWNYP5t7dDT8Q0W2KYAIz+Uf4qkR0Tjebikx0v6xYox7htg9LuSbifp5pL2lOSH+T78ecRHJHl7o3dI+kSiHV2nYXv7r29L+mtJH+5a4Qjn7dQam9dKOiB8XtMOxumTjWdZ0x1o9qroh3eQ9KYV/WwCTdzGkqPZtio3EGRZAMqya8YZjJqsNovK1t7+EnOXzdkmLSfAyL4u59eEPpmLmvb3CRhbdB/kzqu239wDjNxeZ6F7WdRwb/n47tKJQHkEEJidQNXrSwKM0vOp6gFOd48SCCAwQ4ELSPp9SZcP/42Dhvz/ceBQ8/8E/sxwIGkSApUJOJCpHXS06O/+htB/hj+rPoisrPs0FwEENkSA9duGDCTdQGCBAPc302JKAebflPpcG4FxBLYpwMiZipypxoEkzpbjw1uF2cBBPsuOrgFGlw7BTA8K2ZNSI+hgo0dLOiVj27ZUXfHP29t/OZjJW499r6SSkcs6WMDZpS66YEzGDjDy80EHmfmPjy+GrdJOT/S5S5DOwZKeL2mXkJVp10QWrbECjNy12ttfMiXjvnbNYDR0cJHb3yfA6ChJ/7hk673UvGrb1RBgdKPWlo6+l5zFiQMBBOoWqHp9SYBRevJVPcDp7lECAQQmEPDi0MFDTQBR8//N3//fBG3ikggggEAXAQcbfT0KOGr//5w+tOvSP85BAIH6BFi/1TdmtBiBXAHu71wpyo0hwPwbQ5U6EZhWYNsCjPws6EBJT4/YXy7poZJ+tGQougQYXUfScyRdv3B4nXXZ23M5CGWoLzP9UQiqcpt8+KG8A5mc8XkOh4MhXiTpNqEx7axSYwcYOajJY+WgKx/vDUFn3xoRJzfTzJgBRn26V3v7F/V9VQYj/+ymYZuuHDf7/EzS2YnCpePbvBYt2+4ud1zazaohwCjOQuX2PzcEcJ6TMyCUQQCB2QpUvb4kwCg9r6oe4HT3KIEAAiMIXFjSH4dvBLWDiJyZyIs3DgQQQGAbBH4SBR8561ETgPQ5Sf8e9kzfBgf6iAAC6xNg/Tau9fkkXVHSTcKf3SXdILqkt7fwN+Q/IOk9kr7Q4QFR+wPUT634dnP7oVez9cK4CjvWvuhb0Mu+Ibzutm3S9bi/N2k06+sL86++MaPFCKQEti3AyB6Xk/QKSXsFHAf1OLjkjUuwSgOMnB3pJa3gIl/D7wudPcjvE338oaSbSbpt63NSl32ApBMHymTUBE403XPdDlCYw+Fs9M5E8tTQGGeSurskb2fXHGMHGF02ZBPye3sfzqS0v6QfjgiUGwhSGoCSu0Va367V3v5F/c/ZIi3HLdfGdZWO7zYHGDkj3CvDVpO2e2t43T4rZ1AogwACsxWoen1JgFF6XlU9wOnuUQIBBHoIOKWrA4naf7xI5kAAAQQQSAv8Rwg0crBR/MffduJAAAEEugiwfuuilj7nYuHbzA+UdPV08V+X8HYXTl//FknnZp5HgFEm1BYW4/7ewkGfUZeZfzMaDJqCwEAC2xhgZLp2v98k6X6SvrvAtSTAyO8XnyXpnlE975L0GEkOQm+/jrrYFSQ9TdIdo3MWBdp0HfJ2++8i6dVhiyxnWPL2ZA4Kv1YU6PRBSR+WdLKkfyt4D1vaxnjLOgdW3T9kW4rrGTvAaA9Jr4ne3y/LDlPat1Xlc4NQSgNQCDDqPkpDBBgt+sKFA+ZOWNKs0vHd5gCjdqYxf5nnrmFLxe6jzpkIIDC1QNXrSwKM0tOn6gFOd48SCCCQIeA3yIsCiZxmlwMBBBBAYHiBLy0JPEqlWB6+JdSIAAK1CbB+G3bEdpJ0J0nODOTAn66HA4weKenzGRUQYJSBtKVFuL+3dOBn0m3m30wGgmYgMKDAtgYYXSJk8blzZOngFm/V1X6tKwkwukPIjtRkbv+QpPtIcgbjVcfvhfb4/OZ4RNjObFFQUskUaLff72v9Ge9Bki6ZUZGD5R8eAo36tiW+nLPfe7s2B3b5OC606aetNo0dYNTO8DR0NlA7vy3KXOXutfuUGoY4SMXj6Yxb/u+ZrRPHCDCaY/tL/VK+Y/982ZwaK8Dolj06tCpzbo9qe5/aDt76tKS/yVxb9744FSCAwGgCVa8vCTBKz4uqBzjdPUoggEBL4OKSrhdS+f5JWHQSSMQ0QQABBOYh0AQefTR8o9AfWP5gHk2jFQggMBMB1m/DDYQfuhwm6UErqvyapC9K+pWkZvu03ZaU95YY3pbi1MSWFwQYDTeGm1YT9/emjWhd/WH+1TVetBaBHIFtDTCyjTP3eDusJhhoWdag3ACjRdlLHMzz+pyBWNCeobbqaoIYMpuxsNj3JT04ZD4aKsjImZReGPz9fnofSf6co32MHWB0+9b2eDkBRh5rz59l2+o1fYjt43pLA2TaWXA8J/8iBGTFX0LLDTCqvf329XrpmZIObAVvpeZ5cz/njHOuZ+qaHm9nKW9/YXCOAUbuS45Nqs9D/9zP8R8f/jR1sx330MrUh8D6BapeXxJglJ4wVQ9wunuUQGDrBZyOtgkocmrcki0fth4PAAQQQGAGAv7mjgON/MdpzE+fQZtoAgIITCfA+m0Y+0XfJHfN3r7B20W8RJK/0d3+lrU/Y3Bg0m0l+Zvn7ffWfoByrxBktKylBBgNM4abWAv39yaOaj19Yv7VM1a0FIFcgW0OMFoUEHSIpKdK+mUEmBtg5ADzV0q6YTj3n8NWad/OHIxLhexHtwrlHcDuoJu+6/tlAUZ+T3qipPeF7Mk/CsHyV5J06xAUH2c48ucNzpzjdvU9Lhf6uleo6FGSjmm5N9cYO8CoPb7+MoC3SUsd7cxHqfL+eRO40XeLtOb8V7S23yoJiKm9/Tnei8pMEWC0rK1jBRjtKmnfwsCrrp7rPK/9WkaA0Tr1uRYC4whUvb4kwCg9Kaoe4HT3KIHAVglcOmQmigOKfntDBPxw5yxJ/laN/7T/33//eevP/yz4t1SZX2yIF91AoCaBC0i6UOvPBRf8W6qM06D7jz8k85/2/ztF9yYcP4wCjpqgo//ehI7RBwQQyBJg/ZbFtLKQfx/44VI7c9G7JD1G0icSGYiayv2NeD+oenTrasu+Id8UKwkw6t/bYWpY9JCOD32HsY1r4f4e3pQa8wWYf/lWlESgFoFtDjDyGDlzuzMFNdknvZWZM+vEQT25AUbtgI0jJPmBeBystGpe+POMI0NWmqbcjSWd1nMytR/KO0D+iZIcAHXuirqvFraM85dRm2OIbdv8+Y7fGztLqI+3Stpf0neWtGXdAUbtbEE9+X/j9CaTzS4hMCgVCNKM3VEhY5IrawJHPC+9/XIcSFISYNSlX7W3330uMSop28Vz6ACjLm3oe86iNWDJPeTzvfb9ZEZD2q9lQ7w+ZlyWIgggMKJA1etLAozSM6PqAU53jxIIbLTAnpL+NMpQtEdFvf2epP+U9HVJ30wEDzmg6JyK+kZTEUBgngI7Lwk8igOSLivp8uGPv2FYy/H5KOjog+HheC1tp50IIFAmwPqtzKtd+vySDg4BRvHPjgsPQ/y+s+TwQxQ/jPEDo/g4PKR4XxS8ToBRifB2leX+3q7xnltvmX9zGxHag0B/gW0PMGoHu1j0aEmHRsE3uQFG7XJ+P3ls4RC1H6CXPKhfdqk+dba3kRti2zYHYp0QgrqcGdRZkVZtNbZJAUbNGJVmMGqPrTMhvSZsWXdSFKw1dkDMJrS/xKikbOGtfl7xrgFG75Tk15szu1x0wHPaa9ZF87QJJFx2WffDrwE5/enzWjZgt6kKAQQGFKh6fUmAUXomVD3A6e5RAoGNEvhdSTeP/vz+THvnzEEOHmr+OIgo/rv/v73dxEy7QrMQQGCLBZzhogk28n/9mhv/3f/vTEtzPPy6628sNn++O8dG0iYEEOgkwPqtE9uvT2p/k90/eJWkAyV1zQZ3MUnPCttkNBfythTe9uKjC5pLgFG/Mdzks7m/N3l059835t/8x4gWIlAqsO0BRvbaXdLxkhz44sNbmjmLUZM5qGuAUZfgoCHHo5kLB4Xtx5q/l7TLX7ByMNBNwskfCzZfKp1ooXz7PfGzJXl7tLNX1EeA0f/hNIEl/hdnfnmRpDgL0tgBMU1LugZIzaH9JUE9Y3su274w5/b61MTboLXvy1VtXvaaE695m+0DV9VDBqOcmUEZBOoSqHp9SYBRerJVPcDp7lECgeoFnA7yFiGoKE5bO3XHvCD/9/DHD1CabET+77embhzXRwABBNYk0GQ8aoKPnHr9j8Ofy6ypDTmX8VZq7w4BR6fmnEAZBBCYrQDrt+5Ds1PIXORgoubwh7f7SfKWGX2OG4VApfi139/o9BYV7a0zCDDqI73Z53J/b/b4zr13zL+5jxDtQ6BcYMiAlvbD39RWqaXlS3oX1516EO/nQ96i64XRBV4u6aGSfhQyazgAqTmW9WsIyyHqaDv1qdNbeT0j+LjeL4YA+XgLuZJxuZmkkyV5G2F/yclBBWckKnBZZ5RqPvP2ZxdPkeTsRz78X4/xoqygOW1r+zxA0gtyTuxRpkuATnsex1tTNQEcYwfENF2uuf1zDDBqB+Dk+joo8jmJQKNmfsfXyMka1Gz5uCw4KL5v4uCgRVumNfMmriveUjI3I9OYvzN63M6cigACPQSqXl8SYJQe+aoHON09SiBQncAfhWCiJqjI3/6Y8vAe2U0gUfzfrt/wnrIvXBsBBBBYp8Clo2CjJujI//U30KY8/CFqnN3IHyJyIIBAPQKs37qP1VUlvVbSVaIqvL2Zt7dou5ZexVnv/C3te0cn+rX2nuGb8nF9JQFG7YciOd/+jK/ltcRfSLq1pGtLukH4ob8g4AcZp0h6gyT/fZXBog+TUw8WfSkH3vqD8dtEjfK1/jZcu6976TjNvTz399xHaLPbx/zb7PGld9spsG8IgG56X/o+ojnP2417a7EHhX/ICUQZ82FxSYCRm+yM8N4O9/ah/Q5acabJd/UIMOqyRdpjJHkb3eZwJqVX95ya/vzY/WiOQyQdkVln1/d3y6pvv2/NbMbKYqkAstQ1+twD95P0+hVbVTlQxPfE01pZmlYFkCwL0FgU6NEOKCoNMKq9/amxbf88ts1Zp5R6lrZnWbBTSYDR+wou2syh0vuw/Xshzl60KiNaboamnLHwNub+co5fI5sj57wCHooigMAEAlWvLwkwSs+Yqgc43T1KIDB7Ae8H/ldRlqL4gcc6G/9frUCiz4a/E0i0zlHgWgggsA0CTeCRH3THgUe/N1HnnbWjCTh664JMGxM1i8sigMASAdZv3adGewuJnIdjJVe7o6T7S/K3NP81vJdetCXEOgKMHPDktjwsBPms6ocfsnmbOH+47C8XLDq6PIDy7zV/Q/wOUYUEF62eUdzfJXccZYcWYP4NLUp9CEwvEGeRcGu85ZLfG/yssGmXkvQKSbcK531A0l1DgPKyquYUYOQ2+v2I++CMOT4cdH5ACMLOyWDUDuRxEI/72M5UuczjQpKOlOT3oz78/usvJX2wcCzaxa8j6c2Smiyaz5XkAPpzMuptZzDqG8xTGtiQ0cTeTu17wNlF/ScnyL2Zw34/63GL39fH743bbnEAiT9v9zi3D889B//7v8sC/9rZaUoDYmpvf878iMvkBu4055R6lrZnnQFGnoOPDJnLS+/Dvw5Bis38/n+SjpL0wwXzvm3QXte2f54b1Npea35a0t9I+nwpOuURQGBWAlWvLwkwSs+lqgc43T1KIDBbAb952zv88QOAdR5e3DjlrP98WJJT3zp1LQcCCCCAwHQC/lblNSRdL6QHd4rwdQcd/TR8Q8/f0nNGCw4EEJifAOu3bmPih0nOpHOP6HQ/ZHpwtAVDt5rLzxo7wMgBrH4Q4gcqJYfXBvb42IKTSgOMlgUXPVDSOzIf6pS0fVPKcn9vykjW2Q/mX53jRqsRWCXgTIKvlHTDUMhfLrmzJH+psOTwGtXrwyaIZVHARbu+uQUYOavjs0J2yaatzs7hIyfAyGv110m6YjjHW4HdV9JZmZDeXv0ESTcJ5XOCtHKqbtf73pCV6VsZJ/c5d1H1fu/pPnreDXUsywiaW3973HLmblN3boYWl3e9J7WySbXbGG8VFde9KktMXEdpQEzt7c8d46Zcs8byFyYcZHNmooJSz9L2DBVgtGyLsTjTUJztpwkwWjbXczI92dLlPpnZ6UVzLXde+xK/HQJgnVnOh9ejzvD2pczrUwwBBOYpUPX6kgCj9KSqeoDT3aMEArMS8NYEDiq6k6SLr7FlH2kFFH1hjdfmUggggAAC3QWu1Ao4um73qorP/EH4gMzBRm8rPpsTEEBgLAHWb91kvQ2xs/T4W97NUbKFRLerLj5rzAAjZ0N9SQhUja/ub8m/X5IfZv1c0uUl3UyS2xIfDjJyEFZ7+8ySAKNLhm/oe1uG5nDmIoKL0rOI+zttRInxBJh/49lSMwJTCewk6amSDowa4AfBzqTzi8xG+T2A63hIVH5/SS9OnD+3ACM390bh/WATKPWm8P7oH6O+LNuWp53Fye+tnL3yPZmO/jzYASjN4S16Hx3el2VWsbBY+z1aSbvabXqmpEdJOrdPgwrPjYMkfOqyYIrCan9dvB1k56zNfq+bExi2KgAldo+ztLSzxyzKCtXOqpQbiFEaEFN7+0vHvHHNDSIr9SxtT80BRqV97Vvemd4dDHvzUNHQrwN928f5CCDQTaDq9SUBRulBr3qA092jBAKTC/iNkQOKvGhzdoqxj2+0gon8kCAnLe7Y7aJ+BBBAAIH+Aju3Ao6c5cjpi8c+nOXOH4Y62MjfIORAAIHpBFi/dbNvf5DvWrxVhh8srfsYK8DIH8z6A3U/7GoOP2TyVhnPkPTtVkf9YMTfvPc2EQ4Kao6jJR3aeriUG2DkzKx+CPmgqD4HFx0syd/0z9mOYt3jMafrcX/PaTS2ry3Mv+0bc3q8HQLensmZd5qtwfze4AGSTsz4vXy+sBWa30s0558SAjS+meCbY4CRA66eErYQa5rv90dNwJH/bVmAkZ8zeZssv09qjjeGLa6cKX7V0Q4ALwkCypml7aCWl0t6qKQfrTh515Ax5DZRGX9+7TX/Oo+xA4zamVFKMkflBujEAUJNfxzYf9gCyEVbSk0dYDTX9pfOw/aWcqnzCTBa/nqXshv653tIeo2kq4eKS7Z6HLot1IcAAsMJVL2+JMAoPRGqHuB09yiBwCQC/kZME1Q09oNfpzX2w95/C9udfWWSHnNRBBBAAIGpBHYPmSr+NHzbx1vjjHk4kNUfOjrg6LQxL0TdCCCwUID1W7eJ0X7w4odJt1uyHVi3K+SfNVaAkYOFXhQ1ww+vHOjjb4P+aknz/JnJfpKeHz04tI23c/ZWys2RE2BEcFH+HFhWkvu7vyE1dBdg/nW340wE5izg38/OlhNnFvR7hCdJep4kb5O96PCWYg+T9MiOwUlzDDByPxcFeMT9XxZgtOxcB1D/naQvL0D0+6w9JR0hyYFezfHskCno7CX2fyHpqLDOP0OSLR0ktixQ+3KSvPXvXlF9zlJ1+JKtgK8g6WmtoPTXhmCpRZl9PIceHwLTLxiCxp3pKBVYlXNfjB1gdKGQscvBYT5K1gBdAox8jWabYgcZxUd7S6ubhvtwTgFGc2p/zvxpyjRrlRtI2leS75vUQYDRfAKM/Czt1GjApso0nJoz/BwBBMoEql5fEmCUHuyqBzjdPUogsDaBq0m6V8hU5IXaWIe3rHFA0bvDfxctYMe6NvUigAACCMxfwL+DbhGCjZxFb8wtOf07yMFGL5P0mfnT0EIENkKA9Vu3YczZrqBbzeVnjRFgdImwVUmcvSh3C5RFwUP+xrUzG/0ydC8VYOSf+0HTEyIOMheVzw3u73IzzhhOgPk3nCU1ITA3gWVbqPp3tbfDfp+kb4VG/6GkG0tyZps4w6F/7C29nMEnZ3u1uQYY+XmRt4x7+pJBWhVgtCgw29U4YOstYbu0/wj1+v3ebcOf+FLONH8fSZ9bcv1dQuZJb0PXHKltvZa1y0EWXq870MWBZJeN2tRkpPI1PA/2kfTRJW1qP/x3sbtIevUAE33sACM38YAQTN80N7ftXQOMFrHE/WwCipZtobWMtTQgpvb2l0yv0u3RXHepZ7s9Dlrz6+eyYCa2SMsfwfY9OlWm4fwWUxIBBHIEql5fEmCUHuKqBzjdPUogMLqAF2BeGN56xCs5O1ETUPSvI16HqhFAAAEENk/A335sAo6c5Wiswx+svCR8s3Ksa1AvAgjs+M1l1rx5s6L9kOtj4cHIl/JOH7TUGAFG/lD97VGGgU8VfHvXnbtZ+DZ687Cp/SBrVYDRBcJWI/6mfHN8X9KDw4MntkXLnz58PpNvRcnhBZh/w5tSIwJzEriiJGfOiTPp5LbPATTeAtXBRcuy7rTrmmuAkdu5KONP0/5VAUYu4/c9Dixw/+IgnRxLB/o44+Sq7CrtgBvX+05JDpY/c8VFFgV757TJbbl/IjtxO1Df9eZm3Um1YR0BRteR9OZoKzwH0ftP6j3qUAE68fvoeH7VEmA0VftTc6f5eZfsRT6XAKN5ZDBqZxkrXcfmzhPKIYDA+gWqXl/yYWt6wlQ9wOnuUQKBUQT8jY+/DYFFY2Qr+s9WlqLvjdILKkUAAQQQ2DaBS7WyG11+BABnNfqnEGzUfAt2hMtQJQJbK8D6rdvQtx9y5Tyo6Xal9FljBBj5Qdcx0aWfGTIKnZtuznklvL55QchI8HFJn5T03mhbjWUBRv4W/iPC1hPNpQguykRfUIz7u7sdZ/YXYP71N6QGBOYu4K2uHEzirc92y2ysM/N4q60PZgRkxFXOOcDI7XSGDG8rFgcJOZDKAVju66rjfJK8vZVdrpvh6PdG3o7WAVr+/1VHlwxGTX07Sbpr2P6snX2qfU331duueeuzryfaVHsGI7/PPUHSTUI/3W9niPphot9DBBgtC87xpWsIMJqy/Rm31nlFmgC4x0lyFtbco0+AkV0cpPbiJQGDsVs7GK8Jqts18YWQJivTsnVre8u9Zku+xsNrO68R20Ghq8Y0127IcpcOW3o7A7sPvy77iyp+jeJAAIG6BapeXxJglJ58VQ9wunuUQGBQAS8eHVjkN2pDH34T+IaQqciR2hwIIIAAAgiMLXDNEHD015L84cXQhz/Ec7DRvwxdMfUhsMUCrN+6DX47AGfKb0YOHWC0c3hg9aCIxls3v7wb1cKzFgUY+SHNH0k6tvVwztldvXVm6lvhAzZvY6ri/t6YoayyI8y/KoeNRiPQScCBRg6McTCNM6pcK/pd7ow2n5D0AUnOaPhVSb/qcBUHMh0SApk+HTLenN6hnkWn+IH9k0PdzqT7gIwgmXY9DhLyOtjbu149PMw+TpKDFLydWM7hbEZ7Srp9WE97fd0E9tjQ7zcdHOD18HdzKgxlXJ/tri/Jdm7TGwveW10sZNp3EJXb5/eePrwVmtv0jrCl2zcy63Qgw5NC9s8LSnqVpEMl/XdBn5YV9Vw8StIDQwF/fuD37T8aoO6mivOHwJPHhH+w6d9I+nziGn0DjFKZdeYeYDR1+3OmQJet0Zp6+wQY+Z5wRji/fizKSLZoS7zmugQY/ebItjOMHRzWlznjTxkEEJi3QNXrSwKM0pOr6gFOd48SCPQW8Af2DiryH7/hGfL4SNgL2/thf2HIiqkLAQQQQACBQoErSdo7/Mn5FmZJ9d6KyB8U+s85JSdSFgEEdhBg/dZtUrS3dtikAKNFW2ncOLHVRaniogCj48O3/9vbgziw6aEDPxgqbW+t5bm/ax25zWg3828zxpFeIIAAAgjsKOCgLQdpNUfOFm99Aoya9+e+3rLt7eYcYDSH9qfmcfOlje9kbCG4qK4+AUa+tjPGHjhQgNGioKNtyWB0QMjw5jH6dgj8/HBq8Pk5AghUIVD1+pIAo/Qcq3qA092jBAKdBfytE++L7cAif5tiqMMPMxxQdJKkzw5VKfUggAACCCAwoMBVJd0pBBv59+FQh78J6iAjp5EmW99QqtSzbQKs37qN+C0kvSs6NXcLjG5XW33W0BmM2mnlx+jbogCjVb28R9iKgixGZTOI+7vMi9LDCjD/hvWkNgQQQACB+Qi0t0nL2U44N8CovRVV817fW+0t2qKqUZlLgNFc279q9vQNLnLdfQKMHPzznBVbnC36AkjJ3eAAOGePe1/IgrYoSG2ILdJyAu1K2l1a1s/cnAnq3uHEk8PzuLNKK6I8AgjMUqDq9SUBRuk5VfUAp7tHCQSKBfwg9RGS/KH4UMfnoqAip8jlQAABBBBAoBYBp1Rvgo2uMmCjneHiGAKNBhSlqm0RYP3WbaSvIel1kq4Yne5tI97UrbpeZw0dYFRSX9eGrwowckCTt8i4QlS5g0j3k+R1EEe+APd3vhUlhxdg/g1vSo0IIIAAAvMQ8DZpjw9BJW7Rh8J71a+saF4TgJLTgyZI59ohKCQncGNdAUa1tn9Zu1OZfXL66zJ9Aoxyxq6dQTe3XS7n+eQvp8dfkEmd760UDwvZnJxpNvdozsstP2Q5f7nxtZKazxq93aX7zoEAApshUPX6kgCj9CSseoDT3aMEAtkCfujgwKIp8h/dAAAgAElEQVR7Zp+xuuB/REFFXrRwIIAAAgggULvA9aNgoz8cqDMvk3S0pE8PVB/VILDpAqzfuo1w+1vLruUQSUd0q67XWSUBQe0Pphd9AFxSX9eGLwswcnCRHd8p6SWS/IF/c/jbqI+SdHbXi27hedzfWzjoM+oy829Gg0FTEEAAAQQGF7iepDdIukyo2V+k8i4Dy47SABS/b3/kgqw2/ncH4jv4ozni99ZxMJLL+kvP7Yw1cbaa3ICQ2tu/aFxK+7RqEsUBZDkBYU1dOeuzISZvE0iVW1cT5La3pJIAI6/jlm3jl3vtruXi7dH8xZQ7s+NHV0rOQ2CWAlWvLwkwSs+pqgc43T1KIJAUuHoILLpXsmReAUeXe/uXt+UVpxQCCCCAAAJVCtw6bCPqD+WGOF4aAo0+M0Rl1IHABguwfus2uBeSdGTYpqCp4RWSHizJQTJDHBeV9DRJZ0p6r6SPSfq+pPaYlQQE5XyA3Q6eWtcWaU1w0fMl/WLBt2X9cz8geeMQuFtSB/f3lgz0TLvJ/JvpwNAsBBBAAIFBBNrbMfkziIdI8lbuiw6/D/+LxDZnPq8JFvpmK4gornNVsMifS3p/VDi1vVZuMEzt7V/k5yyp+0o6Y4AZ0V6Tda1yrACdZs7kjnfT/ua89rzq2r+xzruEpBdLumO4gL94eKikc8e6IPUigMDaBapeXxJglJ4vVQ9wunuUQGCpgFMw/l20x2sfqm+HoCIHFn25T0WciwACCCCAQGUC/ibe34Y/zTcB+3TBGTD8wcJn+1TCuQhssADrt+6D2w7W+aKkfSSd3r3K3zizneLdP1yUJWnoAKNFDyFuLOm0gfrlahZlMHqYpOeG4CKXuZikZ7UywvphiT8U/+qAbdnkqri/N3l059835t/8x4gWIoAAAgj0E/jLsG2yvxjgz/P/WtKHe1TpYI7nFAa9xJlzUsEp7ffgQwbYuNtzb38cmDVWwEzXrcxKA396TLONPPVmkk6WNNS9uJFIdAqBygWqXl8SYJSefVUPcLp7lEBgB4E/DhmL/DC07/EvIbDohL4VcT4CCCCAAAIbIOAPWPz7da8B+uKgXQca/fsAdVEFApskwPqt+2j+gaQTJXm7x+ZwANBTJf2ye7XnnenPHg4Kr1tNVc7g429kvqdV99ABRrtIeoak/aPrODvrywv79FhJfujirZ4d5PlWSU5V72NRgNGiD/n/JDy02S269uGSHh8FIhU2a6uKc39v1XDPrrPMv9kNCQ1CAAEEEBhYoB0Q723LnthjLeAAmDj7UE5zmy8H7JoZmBSvHYYOsplr+5ugn6EDqnLGhzLjC+wU1uAHhks9M2ytTfai8e25AgLrFKh6fUmAUXqqVD3A6e5RAoFfC+wuyR+a37enyTkhqMgZFj7asy5ORwABBBBAYBMF/IDZgUb3kbRzzw46ZfKTyX7RU5HTN0mA9Vv30Tx/CHTxt4abwwE0dxkgi5HXGseHbwE3dfsbmV57nNVq8tABRq7+MZIcyNMcx0p6tKSfZ3L5m6P+9rW3NGsOBxu9O/wlN8DIxgeHD4ybevztcAeg+ssZHKsFuL+ZIVMKMP+m1OfaCCCAAALrEriRpBdK8nvy10o6YMH79THb4vfV/oKAt1XOORyQ9DNJZ+cUXkOZsdvvcdmDbZbXMJLTXeJykrxF4c0lfTrsMPLx6ZrDlRFAYCSBqteXBBilZ0XVA5zuHiUQOE/gkZKeIumCPTw+KclBRc6o8JMe9XAqAggggAAC2yJwkSjQ6Fo9Ov0/YS/2o3rUwakIbIoA67d+I3kNSa+SdJWoGmf6eaikH3Ws+sIhoOZBrfOXpc0fI8AoTjHvZnxI0n6SvpLZp/b2bh+QdFdJXwvn5wYYubi/jf0iSbeJru1sSM6w9J3M9mxrMe7vbR35efSb+TePcaAVCCCAAAIIIIAAAggggEDtAlWvLwkwSk+/qgc43T1KbLnALUJg0XV7OLxP0jFhT9ge1XAqAggggAACWy3gbYKc1cIpvbseHwmBRk1Gja71cB4CNQuwfus3eosy7LjG50n6e0ne1qzkuEDYfvnI1kmrvg09RoDRZcKWaP4WaHM4U5Pb9YtEh2zyqFYGpHaa+pIAI1/O2Y9eJ8mZkZrD1/C6qu92dCXjU1tZ7u/aRmyz2sv826zxpDcIIIAAAggggAACCCCAwFQCVa8vCTBKT5uqBzjdPUpsqcClQmDR/Xv03/sn+wPw1/eog1MRQAABBBBA4DcF9g6BRn/WA8bpzA+V9L0edXAqArUKsH7rP3K/J+kFku7QquotYQu1T0hqOy+66qUlPUFSO3ORs/7cTZLXE4uOMQKMfB1vx+bMQc3hYKkHSDpxRX/8mcleIUvrbuFEb2nmbeNOi+oqDTDaKazHHhHVkXLpP7L118D9Xf8Y1twD5l/No0fbEUAAAQQQQAABBBBAAIH5CFS9viTAKD2Rqh7gdPcosYUCDwwfZl+iY9+9HYADi07qeD6nIYAAAggggEBa4E4h0OiG6aILS5wVgoycdYQDgW0SYP02zGh7izRvf3z9VnUOyjk5/MxZ037a+rkzFjkQx9uHOaCnCcppiuUE9YwVYOT1jwOn7hy12e15kiQHZra3gHPQkLdR8/aTl4zOOTq8vp4b/VtpgJFPtbGDm64Z1bMqs9MwI1t3LdzfdY9f7a1n/tU+grQfAQQQQAABBBBAAAEEEJiHQNXrSwKM0pOo6gFOd48SWyTwpyGwyN/A7XJ8UJI/THcqfw4EEEAAAQQQWI/APmF7oRt0vNwp4UH4v3U8n9MQqE2A9dtwI3bVEJCzKqOasxn9d7ikg2yu1dr2K27N9yU9VNKrJP1qRTPHCjDyJZcFTrlt75H0ybBFmcvdZEGA1BslHSDpv1rt7xJg5M9j9g/BTXF1zjLrTEs5WaKGG+06auL+rmOcNrWVzL9NHVn6hQACCCCAAAIIIIAAAgisV6Dq9SUBRunJUvUAp7tHiS0Q2DkEFh3csa8fCoFF/jYtBwIIIIAAAghMI+CMG95Kp51NJLc1x0p6jKQ440buuZRDoCYB1m/Djtaybc5Kr+Lt0B4u6WMZgTNjBhi53VeU9GxJf1nYibdKerAkb2XWProEGLmORVmVPhe2YDu9sH3bUJz7extGeb59ZP7Nd2xoGQIIIIAAAggggAACCCBQk0DV60sCjNJTreoBTnePEhsucKPwreM9OvTzU5IOl/SaDudyCgIIIIAAAgiMI7BvCBSKt9TJvdLnQ+aN03JPoBwCFQqwfht+0M4XMhM9TNIdV2QoWnTlT0dZUNvbqS1r6dgBRr7uhSU5U9BjW9ufLWqTsxs9OWQaWtaHrgFGvp4zRJ3QypZ0nKSDFmxBN/zo1lUj93dd47VprWX+bdqI0h8EEEAAAQQQQAABBBBAYBqBqteXBBilJ03VA5zuHiU2WMAfSB/TsX/+oP0pHc/lNAQQQAABBBAYX+DQ8MC7y5Wc1dAZjTgQ2EQB1m/jjqoz7txQ0o0lOdBxN0kOCGoOb5l2hqQPhC3HviDpF4VNWkeAUdOki0m6paRbh/7sGX7gLEXO5PouSW+W9N1EH/oEGF1A0qMlHRZd48chAMrbyXH8nwD3N7NhSgHm35T6XBsBBBBAAAEEEEAAAQQQ2ByBqteXBBilJ2LVA5zuHiU2UGCXkLXo7h369rrwLV4/FOBAAAEEEEAAgXkL+CG8s2rs06GZx4dsRj/rcC6nIDBnAdZvcx4d2oZAPwHu735+nN1PgPnXz4+zEUAAAQQQQAABBBBAAAEE/leg6vUlAUbpaVz1AKe7R4kNE/jzkLr/KoX9+g9JzoTw6sLzKI4AAggggAAC0wt42zRnHvzDwqZ8LgQZ/WvheRRHYM4CrN/mPDq0DYF+Atzf/fw4u58A86+fH2cjgAACCCCAAAIIIIAAAgj8r0DV60sCjNLTuOoBTnePEhsk8DBJT+/QnyNDcNGvOpzLKQgggAACCCAwD4HzhSAjb7NTejxc0jNKT6I8AjMVYP0204GhWQgMIMD9PQAiVXQWYP51puNEBBBAAAEEEEAAAQQQQACBSKDq9SUBRum5XPUAp7tHiQ0Q2DlkLbpHYV/eEbZD+1jheRRHAAEEEEAAgfkKXDsEGt2qsImvCNmMzi48j+IIzE2A9dvcRoT2IDCcAPf3cJbUVC7A/Cs34wwEEEAAAQQQQAABBBBAAIEdBapeXxJglJ7SVQ9wunuUqFzghiG46KoF/fipJGc7enHBORRFAAEEEEAAgboE7huyEl24oNmflXR/SR8oOIeiCMxNgPXb3EaE9iAwnAD393CW1FQuwPwrN+MMBBBAAAEEEEAAAQQQQACBHQWqXl8SYJSe0lUPcLp7lKhY4I6SXivp/AV9OC1kJ/h8wTkURQABBBBAAIE6BfaQ9AJJNypo/i8l3VnSyQXnUBSBOQmwfpvTaNAWBIYV4P4e1pPaygSYf2VelEYAAQQQQAABBBBAAAEEEFgsUPX6kgCj9LSueoDT3aNEpQLOLuAHhiXH0yUdVHICZRFAAAEEEEBgIwSOlfTwwp4cELIkFp5GcQQmF2D9NvkQ0AAERhPg/h6NloozBJh/GUgUQQABBBBAAAEEEEAAAQQQSApUvb4kwCg5vqp6gNPdo0SFAodIekpBu88O250cX3AORRFAAAEEEEBgswTuHgKGfqugW4dKOrygPEURmIMA67c5jAJtQGAcAe7vcVypNU+A+ZfnRKnNEvDaYRdJZ1bardrbXyk7zUYgW+AfJD1J0p9Len/2WRSMBX5H0t6SjoMFgRkJMC9nNBg0ZbYCVa8vCTBKz6uqBzjdPUpUJnC0pIML2vy+sCXavxecQ1EEEEAAAQQQ2EyBPw4ZEP3hXe7h7Ecl7z1y66UcAmMJsH4bS5Z6EZhegPt7+jHY5hYw/7Z59Le373eT5C8sPk7SYT0Ymnpchb/4cEJhXQ4U8rrEWVad0d0Z2v2FytRRe/tT/cv9eez/Tkn+e61BY3FfNiUoxUE2fzbhuFwpzId1zwkHIPi14JbRRO7y+pB7H2xquVtIupOkG0jaV9IZlXXU8/9fCgPMfL/4vPZr2ZUl3VfS4zN/RzRUzVz077k+gW5u1+4dfsf1GTK3/dmSnlAw9m7nTTN+r3epu+lL/Hu7+be+7yX6OHEuAnMUqHp9SYBRekpVPcDp7lGiIoGnSXpEQXufKelhBeUpigACCCCAAALbIfAMSQcWdNUBzn9XUJ6iCEwpwPptSn2ujcC4Atzf4/pS+2oB5h8zZFsF/MD21ZJOyngYucwoDgpxmS5BLk2mk+Yan8p8mF57+4eYd36Y7C+hxseYgRxdHtY3cyQVQNaeB13m0hCmQ9cxVZBRHOSz7oCt9rz0Pf1ISe8eGncL6ouDOdY9jm1eB4C+rSDYpX1Plw5X3N/m9f6apZVE5fsEwcR9GfM11s1d1Nfcay76nZAiy627qWdRgNGmvF6nrPg5ArkCVa8vCTBKD3PVA5zuHiUqEXhqeIOd09xzwjd6Xp5TmDIIIIAAAgggsJUC9wzf/t05s/dHSXpUZlmKITClAOu3KfW5NgLjCnB/j+tL7asFmH/MkG0WaB6apoI/lhkNsQ1S/OC29CFl7e3vO/fih8l9Hp6XtKMxz7lebgBaO+NN6QPvkvavu2zTt10zA+e6BAjk9GmdpiVzJKft214mvj/WOY6xe3wv59z7PrdvgFF8nSECjLr+nlsUUDP0OORY5bh3ef0odYk9chzcty+vOfvTtr9m0P/pBapeXxJglJ5AVQ9wunuUqEDgSEl/n9nOr4ZFyIczy1MMAQQQQAABBLZX4Hrh28hO4Zxz/KOkR+cUpAwCEwqwfpsQn0sjMLIA9/fIwFS/UoD5xwTZZoH4wXXOw8vYqnnI6H/L3dpskXWfYITa29937jUPk0sfEPe5bs6D8FX1L5pnTT9KA8zi67iOe/Sci31cVp3bBGfk9q+v8bK2dM2A43t9l8zt95p70m3osmWfr+Vgkk+ONRiV1hsHjuQEdXgc9pZ03AD9XRS0kjOXm3mc0143c1W2pibA6DuF86rP75eGrul/TnY998FZwp+74n7JCQLKudaioc19LS0dm0W/+721aWps49eydf6eGmDaUwUCvQSqXl8SYJQe+6oHON09SsxcwIupJ2a28aOS/kbSVzLLUwwBBBBAAAEEEPgDSa+R9CeZFN7L/kmZZSmGwBQCrN+mUOeaCKxHgPt7Pc5cZbEA84+Zse0CTfBD6oFmO8jAD3yfGbZoPiNCLN1Gq+8D4Nrb32f+dQ0wih/k5wQKxG1c9mC6NFNPU2dpNoxFXnF2k9Q87uPd9dwhMtCUOrUzvpQGELb76nH3cVgCobkfuwYzlQZjdR2T2s7rcs/mBLL0cUgFjJQGscw1wKi0HyUBginD0vFZd4BRaftKf9+U1k95BOYiUPX6kgCj9DSqeoDT3aPEjAXuK+lFme17ewgu+klmeYohgAACCCCAAAKNwEVCkNFfZZLsL+nFmWUphsC6BVi/rVuc6yGwPgHu7/VZc6UdBZh/zIptF4gDEVYFBbQzkzxoybYn8cPVVHYD2/cNMKq9/Y2BHwyXZnzpGmC0aLuh3ACUoQOMuvahuW/b26s1/54z99Z57y/bzs9jsYekNyYa0zXAqDTjy7JmtLe7W4cdwQi/qbwqmNL30XMyt+FbNXbNNXJfD1bVVRqYM8cAoy4Zufr+Tutzb607wGhur7N97DgXgSEFql5fEmCUngpVD3C6e5SYqYAf8L0ts22vk3TnzLIUQwABBBBAAAEElgm8VtI+mTy3luQAZw4E5ibA+m1uI0J7EBhOgPt7OEtqKhdg/pWbccZmCTQPdW8QPZxetP3ZskCOlEYqk0nfh7G1t7/x84N9b/FVEmTUNTgnDgJLjU97fIcMMIoDClLzqPTncwtOacYqDtyIA71SmUy2McDoVZIeKekbpYNfYfn7SXp9Yhu6Zr58sLUVYDtTUZ+gDwKMfnPydMnI1fd3Wp/pS4BRHz3ORWA4garXlwQYpSdC1QOc7h4lZihwDUmnSrp4RttOKngQmFEdRRBAAAEEEEBgywUcuHynDIMfSLqxpNMzylIEgXUKsH5bpzbXQmC9Atzf6/Xmar8pwPxjRmyLwKoHxw4e+pmksyW1gz6aLae+J+kESbsmsmSUBq/kPoytvf0588wWJZmMugQY9d2ua8gAo0VBNzlOcywzxHZUq7Z3m0uA0RCZbZaNX2kf5zgPurZpUVaxrnX5vK5BRgQY/Z9681r5/oytAeOxyv2dVjK+t5D08UQAmuvrG2B0LUne8tTvBYa+T9vbrJb0n7II1CZQ9fqSAKP0dKt6gNPdo8TMBHxPfkzSnhntOlnS3hnlKIIAAggggAACCJQI+Btxd8w44ROSriOp/X4541SKIDCaAOu30WipGIHJBbi/Jx+CrW4A82+rh3+rOt8nW4yzqzxZ0osKAoxyH3DnPoytvf05k63p4+6ZmYy6BBg1AQSpjDnL2jtUgFGXrYdyDKcsM8Q2YssySpUG3zQBK0NvkUaA0ZQzbPxrTxlgFAc/tu+DrvM59/fLItlUVrmm7nZb+1xzWTuODz9IZZzrG2CUk7Gp9LWo6dOQc2v8O4ErINBPoOr1JQFG6cGveoDT3aPEzAS8aLt/RpveLOn2GeUoggACCCCAAAIIdBF4k6TbZZzo9y4PyChHEQTWJcD6bV3SXAeB9Qtwf6/fnCv+nwDzj9mAQJ5A8/A3N4PR0AFGea1cXqqW9uc+IHZPSwOMmof0PnffkKmi1HWoAKOcB9mlbdvk8qUP9bsGZCwzXEdwQGkfN3m8p+rbkOMcZ7Mr7U97i8MhMjylgnPiNja/Lw6T5AxG7aO9ZWjc3j79Tjmltn7M/f2x7HV8iCDJVB/8864Brjl1UwaBOQhUvb4kwCg9haoe4HT3KDEjgfuGb/ikmuQMR96S5KepgvwcAQQQQAABBBDoKHDhsGWrMxSljv0lvThViJ8jsCYB1m9rguYyCEwgwP09ATqX/LUA84/JgECeQC0BOst6U1P7m4e/qYewpQFGyx4q582A/y01RIBREyxwlKR3SHqQpKcltuVZ1Eb3/6aF2xeV9HVOZUuDbwgwmtPo1dOWMQKMcoNNVykNPZ9TI+LXOR8OMFp0tANx/Fp9jKQvRK+RQ2X7aq6VCi5yO/sGGOWc3yU4tB2Q5baWBHylxoufIzA3garXlwQYpadT1QOc7h4lZiJwjbA12gUS7XG6UgcX+U0IBwIIIIAAAgggMKbAlUKQkb99vOr4Rdgq7fQxG0PdCGQKsH7LhKIYAhUKcH9XOGgb1GTm3wYNJl0ZVWBdATp+eHmFEYJGamp/nK1j1cP5kgCjkrKrJlLfAKNmHJwVxA/v4wfPJQ/kY6OcB++j3hxrqJwAozUgcwkNGWDUcPoe/1mHAMI+w+H7ZRdJZ3aoxK8tT5D0kCXnp+7FsbZIy3l9zAkQMkmcZSkO9Mk5vx1clRMo1JwzRLBZhyHlFATWLlD1+pIAo/R8qXqA092jxEwE/lnSzTLaspek92aUowgCCCCAAAIIIDCEwE0knZJR0Xsk3TyjHEUQGFuA9dvYwtSPwHQC3N/T2XNlifnHLEBgR4FbSPp46+HqogwEq+z8IPGrkt6XyFQQP4z9sqTjQ6V9gkZqb78JGpdVDrlBQ0Nm/+gTYNQ8mP9mFEBWOq+WzblNf3CdCmpouww55q57XVsnNf3Y9PEc6vfOWOOcE8yS2we38ZmSDuy4LWPudeJyzXxNZYFr193cZ69YsjWay6eCcOYQYFRiFv+OSfWt/VqQE1wUZ6w7oaRhlEWgYoGq15cEGKVnXtUDnO4eJWYg4PSuz8lox/0lHZdRjiKbJ3A+SX6T5UxXb9nC7fGc2euikuxwrqSfVDrE7scVwwdnZ1fYB79nuLikH2jHD9ebb3y4Wz+W9PMK+5fb5EtLuqykz0py1pa5HjtJ2lPSzmHMPi3plyM31nPkYpI8138l6YfhvyNflurXIHA/SS/MuM6DJT03oxxFEBhTgPXbmLrUjcC0Atzf0/pv+9WZf9s+A+h/WyAOJIgfHpYGgjQBAnGmhFLt0ofDrr/29jdGzYNe/33ZQ9ycAKPmgfnuwaZLRo943EoDjJp542CzY8Nnn9+IKszNLNWeO0MHVpTOzb7lm7HLDaSZS4DRkIEnbcPSPvYdg7mdXzqn4yxeTV9yAj5W9XuMDEbxuE5hXvJ7JJVBr+nLDSTtuyRgag4BRl0DdEsCjFa9FtxB0rtC1ip7OHiY4KIpZj/XnEqg6vUlAUbpaVP1AKe7R4mJBbzlyBnhgeyqpjiwyAFGHNsn4ICUl0q6YQjcuIekN24ZQ7wQWvWm1EFIDmxxENKcjgtKulf4BoY/qKl1DL09o1+L/O0M7xf90wh52QdzcxqHIdpyfkmPknR4eO3+uxD0N0TdQ9cRf6hbskju0474w4Cui9Q+1+fccQUcYORAo1XHj0JArLd05UBgKgHWb1PJc10Exhfg/h7fmCssF2D+MTu2RaDrQ97m85rcQJBlASjLnHMfxtbe/tJ5lrNNWk6AkX1dzp/v9A0uch/6BIwt+jwhd161/UqDMUr9u5ZvPkf71IoAhDh4zNfJ+WynNPhmaJ8xAk/axqV97DpGcz6vb6aovp/ZjTHOXV+7hxqnXBO/FjlhwNOi7dza92rTplWBgbm/03L7N8aYLLv2EAFG8e+uvgFvuUaUQ2BuAlWvLwkwSk+nqgc43T1KTCzwEkn3TrThk5KuQxaIiUdqusvHAQ1uxZvCA97vTtektV85J8Do2iGNql0c9OGI9zkddwnZPxwEdbKk+0o6a04NXNEWv1dwcNHzQ+CAizrA6JAomGtbAoz+RNLrJO1Wwb1IgFElN1hFzXQWuY9JulaizQ6KvU9F/aKpmyfA+m3zxpQeIdAIcH8zF6YUYP5Nqc+11y3Q5UHvweFzg11CBgJ/qXJZ5gb3Z6wAI9dde/tLxjvua9cMRkMHF8XjW9KXpuxRkv5xydZ7qXnVvt7QATRd+rPonC5z1PWkMhmVBt8M7bOOIIfSPg41ZtTzfwJjjHPOa9miMWjmsH+26ndO+9yu82hV8KQDBp3Z22Wcje2gKAipff1tDjBaFJCVE0DJPYjApglUvb4kwCg9Hase4HT3KDGhwF9IOi3j+n8q6YMZ5SiyuQLtVKapxeSmSaQCjK4bsuq4nA9nBXu4JH/zoP0aPpWNt416lqR7VpaJygEFd5LkD3ccVOPDWYweLen7EebcAoxuI+lqHQb79ZK+uOS82saQAKMOE4BTkgJO7/xvyVL/G5SY8x4noyqKIFAswPqtmIwTEKhGgPu7mqHayIYy/zZyWOnUCAK5mWbGDDDq063a27+o76syGPlnN5V0WCaafX624qF5U03p+DafKy17yJw7Lu1uDB1Ak8k0WbHSoImhfcYIPGljlvZx6MGwmdvgL4Vv6zHGOE8ZYFSSQWdRcGB8vm28e0EqG1yfLG+peTf0syP3xUezfVmcwci/O54j6ZqpRi34eW7WqA5VcwoCVQhUvb4kwCg9x6oe4HT3KDGhwBskeZ/RVceRkh4zYRu59DwE2lmMasuA01cxFWDk32XO8vX0kM7Z13Pwy0MlvWpG2b9uFrIXOYuRM3w8pLXNWF+noc93Ox1IZEf/v4/nSfr7ECQVXy8OMHq2pG8M1JhTOwZYdl2kLVtQeo4dGOaYu+YgpFdL+slA/Wyq+Yykt2bWuZMkvzb4g71FR26A0c6SfhH+ZF56aTG2SOsrWMf5R4TXhlWt9Vaef11Hd2jlBgqwftvAQaVLCAQB7m+mwpQCzL8p9bl2TQK5gSClAShDZ3tYZlp7+xf1K2eLtJw5lmvjukrHlwCjnBFIlykNviHAKG3aLtH+zHEbgyS2OcDI88GvqQ6qaWdMWvbvi2ZZ18+uc2bssjnpjOT+YvbZOZWEMvFn/k0AqDaHR+4AACAASURBVHeSeF/4crd/vkf4e1ytPze3T7N9asElKYrA1ghUvb4kwCg9T6se4HT3KDGRwE0knZK49hei7YgmaiaXnZFAO4uRs8o428o2HHHfnyvpEZLOWdBxZ9g5VtIdw89+HPZEfuVMgowuLMnBN94W8dvh4fuHZziAfm+wpyQHEfxlZPlUSUcvWYT03ft7GUPXb1x0XaQtCzByNpaXRVmcxhq2nEWXPyz6m3AfvFnS45cEB+UGGDldr7ez8iLx5VHw2AVCWt//lnRStB3eqr4TYDTWzJhfvf5A4kqJZu0l6b3zazot2gIB1m9bMMh0cWsFuL+3duhn0XHm3yyGgUZUIJAbhFIagEKAUffBHyLAaFHWjlWf2ZSOLwFG3cc3PnNVgNGiYKKxAoyG6U26lq6fG6ZrXl1i0f2wTYFG2x5g5Nnx+5K+Hk2T5nefM/q8P2OCret3WtyU9vOljGbuUMSfH/tz4ndFAUZnLqgo9Zre5dqcg8CmCVS9viTAKD0dqx7gdPcoMZGAHwrfNnHtbQogmWgYRr3shaKsL0NdyBlvnhAqe4WkQwojzlPtOHeEjCypa+b8PH7zm9qP95KSnPnrfqFiBxk9QNKJM9ku7b6SXhTa5oXEU2bSrmYcLh0CVx4UzV8HEjw2BLT9asmAzS3AKGde5Za5iqSXSLp+7gk9yuUEGMWBal+TtI+kjy64Zk6AkTNT+Rs3Tt37Okn7S/qhJG+Nd1dJDuhzmX+SdKik7yT6RoBRj8Gv7NS9wwcKq5r9Fkm3q6xfNHczBFi/bcY40gsEFglwfzMvphRg/k2pz7XnKuAvrLzt/7N3H9D2VPXZx58VGwFfVGJBbAhC7IogtoCKYGJDsYuxBQQ7iA2VxK6gIqCxg4oK9gaWRBDBLoLYUERBLFhAsbwBkaDvux7dk2zGM2fvmTP9fGet/+LP/+6Zvfdn5tx7Z85zfjtURCjGGN+L5ow7DggsW1qmizdjxzj+un45xl22qXqO0VXA6B9XmMzXF1QcWeFwvezq5ywbSiq/ge/XyjkLggxVAaPydVVYeBKuNOLnPaklnXIm3NXzwaq+hwoYeTyLQkb+9yHHVOVUnH9fM/6+V6eCzaJjEjD6axV/z/OWu9xkFz/TUq/R8veTeKmzOq//nP2Ka2Sdgncpf76OQFlg0veXBIzSF/SkT3B6erQYQOD2kr6Y6NdL5KQCSAMMnS5rCBS/aNXYZfCmOeGGIQZZJ2Dk8TmA4Wo7Dsl4c0DGIQwvP5WzeenCYt+c9nXabCzJ3wO8ORzipbaqQjt1jlu0/ZGkZ0r6dc2dbeaqOF7+zN7F5tDJM8JDi2WHjB8g1Fm3uuYwe2/uqlgO4Nwr9OyQzZtbPGd2d8jMDx+8OTToylGpLV5u79XhnDsgGG85AaNbhmDRVqF8eRF48/JrDhu9UJJDe9788OmJkr6wJBRHwCh15ub1dQeIitdG1czu0HCZw3lJMZu+Bbh/61uc/hDoT4DXd3/W9PTXAlx/XBXrIuD7Olcz9rLHy7a4cnD8PKluQKb8ZryfL+yw4E3w3Ddjpz5+m/u5jO/1vVS7n2nlbnXe9M/1TPXt8+2l28uBhTEGjDyXsT77rHIuHMsfuKz7Olt0fD/ncVXsF3QQMOrSue4ycKlreJWvV52HLkNG/v7gDyD7g8iLKseU51MVLqvzvaV8zDrfa3J9qwJbufuv0m7VZ9mLfm4V7w1VHTv+HuwPtnr7ySqTCPu6X29dVlHKCRiVqyWlAp7l99K6/B7SAjOHQKAVgUnfXxIwSl8Dkz7B6enRYgABv1mdCi/4zeMTBhgbXbYnQMCoPUtX1fEyZzuHZZxyPmlRhIxuJWlfSafWqBTU96dt2pOS6n4qwE4OX3nZuVssGEjuL/NzDBiVw0WHhSo+F7Z0wrwEmd1dccubH97uLekXGcfPWW4vJ2Dk19KrwrJo91hw8+k1tf1Qs7g5vUDSfpKOqliWjYBRxsmbUZOdJH0qMR9XwXIwjQ2BPgW4f+tTm74Q6FeA13e/3vR2WQGuP66IdRJo8kyreH6w6hJpxf6u3O17z2KrE4iZ+vibXmt13vSv49lkPF0FjDadYBWiRX5Nnj2m3qB3P3XDN10tkZb7PLHJtVV3jk36qLPPou83dZ/P1unPbeOAZ9193X7V8dX5XpM7vqkGjJYFvgqnRSGj+Huwn5355135516uXdEufhaceg3GbesGrHKX3Wzys7iYy6rXaF072iMwhMCk7y8JGKUvmUmf4PT0aNGzgN9Q9hu0XnKmavPyabv2PC66a18g/gWqi0o1bY3Y4Z1twsFSv3i21Wfd48S/8MbLOKWOU7zOvExana3JTX6d43fZNveX72uGBzJ+4z+uWOSxuULNDSVdu8Ynu7oMGG0haTNJJ0u6pEu86NjlYI1v9FwZalm46OaSHEr6tqRzE2P1718Pk/SG8PPA3yMeJemkGvOLqxi9NHzq7NJo/1TA6GqSjpC0m6T/CMuk/XJB/65g5PK+cTDWn5RylbDyJxQJGNU4gTNpekxiGTR///U1FF+bM5k60xixAPdvIz45DA2BFQV4fa8IyO4rCXD9rcTHzmsgUFSy8XJOfqM0FQQp3lx9RaiYZKKHhIo9fsbgasrF//trXQdipj7+ukZde7YdMBriJbQo8FCnMo339zO3r1UMvklIJNV/3fBNETCKX3+rWHcRPCmPp+4cV5lP7r6LzmXd0EZuX2No18V5js9rHbum13DT/mJ//9z491BRalFFqKIPr2YQ/zwrf79+paRDwgdP2zy/y97rKc5huTpaTv+5AaPysZZ9z8t9TyNnfLRBYCoCk76/JGCUvswmfYLT06NFzwKPkfSWRJ93qfkmc89ToLtMgThg1OQXtcxuVm4WB0NWCRhtK8khhy62K0hyJSK/Se2Anj+x898NO/ISVK5mtK6bw2Su6ORQSTno+C5JB0m6OKy/bvPca6LLgFHxWnII53EhDNPl+fPN4Zsk3T90klO5yEE9v87t6s3GrvxT/h2iGPedJR0ZAkkOYHhe9q9qv2i+cUDoO5IeJOn0qGEqYBQHlFxJyTeyVf17ybS9wnJuxXXzmlDRKQ7wETDq8soc57F9LZ+YGNq/SCrKPY9zFoxqbgLcv83tjDIfBP5XgNc3V8OQAlx/Q+rT95QE6lYwKs/NzyHeG55LfCB84MVtug7EFOOY8vjrGNVp2+T6axowGsubzOXlfRZdp/4w1rLNz8oeIcn/zVnKqolzeZ+64Zum4YyqsXYRPFl1jm24po6xaKm0VBgsdcwxf72L89w08NP0Gm7aX3Feiv1ddahqObK4j/L7Q/H3yA92EDDy+yf+YPFXEx8QbXKdrhJOGvN1zdgQ6Ftg0veXBIzSl8ukT3B6erToWcDLnt11SZ/+ge+gBtv0BdYtYLRKycs+z3adT0D0Oa6++toqlFu9XejQ4RBXhfInBs8IAZP4IcoYAkau6Oblw7w1uelpYnsdSQ7Q+HvywQtuxOJjlpc6+1D4xMn5FR3fQdLrQ2jOTfYPfTSp8LKHpMNDP166zCGhYlsWMHJgyBWIniLpZ6ECTSp49zeSHhCuFVdq8vbmMH4H/7wRMGpytU1/H187rvpVtfl3Hwfa2BDoS4D7t76k6QeB/gV4ffdvTo//K8D1x9WAQJ5A04BOESwp7i19rxtXQeo6EFO+l86twFTsN4bx1wn1dO3ZpDpPYZmzFFje1dis1aKwSNWRqp5TNXm21my0l92rbsAo9/WaO7aur6vi+0NR7SX3uWXu+FdpF183Q1/Dq8wjZ18CRn8JvZ5dWsqzsIu//zlYtLmkf5QUvy+xKGBUrnRUXFM+bhxULL6/fEnSU6Pn1lX/Xj6nuaEs97lDqY9iLO+s8cHknGuKNgiso8Ck7y8JGKUv2Umf4PT0aNGjwFUl/TrRn38hOLTHMdFVdwIEjLqzXeXIXQeMHNy4oqS6y7IVc3JYZSNJv11lkol9Hxoq0bwtVNH5Ual9k4cgcQWj+0ryskltbf6++KpwsLtLOq6tAyeO43PpSll/WtLO58vj801hUdnHn1zxcmo/r9jPIdLXSnLIK2fptWXD9FJ2rnzkYznY5MBR8XNmWcBoe0kfDsvg+Tp4UmL5t2IM/r3RIVlX4itCRr5RdgUkLx9HwKini3Nk3bhiVxxuWzQ8V9z6zcjGzXDmK8D923zPLTNDgNc318CQAlx/Q+rT95QEcgML8Ruw5TfjF4Uk+ggu2HnK4x9jwKgcwMn19XNVPzspLysUvxaKZ1FxHzlVg4pntlXhoKpq74uWTCvGEx8rfibcd0WmIQNGy3y6+h42poBRV3Mc43G7CBjFzzHrPL/PDcuUHVepYOT5e/NyoN4WVTyLKxYt+t48ZMAo/h6Xe33F52TR997iOGWLcuWm+Ot9fZA4d460Q6BvgUnfXxIwSl8ukz7B6enRokeBB0p6X6K/q/dYMrXHqa9lV+scMGr7l8MNQoWXJ4SlePxL7E9HeFVdTpKryDhg48owrn5TZ3NYxUtl+c/TJfkhRJ0ls3L7ciUa/6mqmNMkYLRjtLTjJ0Pg5tuS/it3UAva2eO2IbjgAE3Op38c7nKVnes37NdhK5dgvyRjf9+IOkj0/AVtPdZnSPpURUDpZpJ2D9d1Uf0no8u/alKuRHQ/SSeHVlUBI+/zkhAKchDO5bqLClG5YyiWeHOIykt/eok2bwSMcgXn1c7X2i8TU/ISfq6WxoZAHwLcv/WhTB8IDCPA63sYd3r9iwDXH1fCugk8VpKXbala2sn3AX5O88pS1d9lAZKqAMKi50jlQFHdgNHUx1/3eqv7Znldz7rjqQo71QkYfa5Gp8U1VPeN83JAJX6Wsuz5Zm6FpjpBiRrTrWzaNGBUrq7SZCxx310Gf/rqp4nBuuwzt4BRnfcyUqs4lAM1viaKfYrXRfn7td9D8Af3+qhgVKdCW3w9pwJTRdtUUKzcf98hzHV5jTLPaQhM+v6SgFH6Ipv0CU5PjxY9CviH8F5L+nPFDwcT2OYhQMCo3fNY3LjnhEza7TnvaOXKLt+V5FDht/J2/3Pgxw+/vFSZK+E4+PFcSW+S9IfMY7TVrEnA6NqS3i5p57YGseA4L5X0vCXBKO+y6qelFt0ELprSFuEh6m7hiz+UdIAkVxRysKioZuTqQgdJ+kZHYTF3X9zU+5pxJSEvW+atKmDkMNi7Q/WictWj3NPn692hLz9o/l60EwGjXMH5tXNIzcsZVm3+Xrb3/KbNjEYqwP3bSE8Mw0KgBQFe3y0gcojGAlx/jenYcaICxXOYRffJ8b1f+TlNHCD5hSRXIi5vvjfwMsv+b1UQoVwhoW4gZurjr3vZ5AZ3iuPW9aw7nj4DRsWHvFzxum7AyB/U8gflfh8meN3wbM6VxeOlhxbNf1HVkrjdspBNVUCvqp9Xhw8z+nnjsq1uwKhu+9R10PV15f7bHnNqTmP8up393kO8bNaycdb9/pCacxcBo9TrKTWmVb6eGzDKrWJWHov38wc8XfXe32uGDBjlOhXvbS2rMLgoQFm1rFvRbyqAlDs+2iEwB4FJ318SMEpfgpM+wenp0aJHgbMk+U3pqu3Jkv69x/HQVbcCywJGrsziAIJDJX1vDqvEVWWqyv7WHVc839xfyuv0MfaAUVHRxctGOejhKkQOl9SpQLSJpBeFTwAWNl5Cy3NfpcpNHWe3bRIw8n4OrjhE4P3b3nwD5vDM+YkDdx0wcpDKy4n5/Pp8efuKJC8R9cXw/15C7MBQfakY7kfDcmgnlj7Z2YaTvX39ecmz86IDVgWM/H3njqHaltfL9idS29oIGLUlOb3j+HcYP/Cs2rwu/ZbTmxYjnqgA928TPXEMG4EMAV7fGUg06UyA668zWg48UoHcCi0evkNIrgbsoEbVFlcpiI+d+wypbnBh6uOve1kUz3JcaTgndFDXs+542goYVVW3qHqTunjOWfUBspxKT7Z0u69lTnrRtZa6rptWEUkdt0n4ZtnSereW5FBTEcDKJMlu5vPl90v8PJQtX6DO97dFR121slbXAaM642tjibTU6yo2jF9juR9ULZ+DKQWMynMsxl6utlTMMfWziIBR/uuclvMXmPT9JQGj9AU66ROcnh4tehK4jqSfJPq6iaQzehoP3XQvsCxgNGQiv/zpmakEjB4p6UhJP5N0H0mndn8Ks3vwa/etoaKLd9o/LH1VtQTZsgN7+SpXOvMSVkUVnI9JeqIkV8npY2saMPLYNpZ0C0kbSrq5JC9Ztsr2Y0mnhz85nv69xmNwiK/J5j5+VwqGeQ7bhwpTrlhUnBcf36XgX74g+LRROI+ualQEkdze59DV6hzqOU2SPxHX1VYVMCr6s5X//KnFARAwahFzYoe6cbRUXtXQ/bvQGJe3nBg1w80Q4P4tA4kmCExUgNf3RE/cTIbN9TeTE8k0sgWWBVCqligqV49ZVIW6vLxM7hu7dQMxUx9/9okKDQvX3De863rWHc+UA0Z159qkfdOAUer8NgkYVYVFfKynhw/MVS2VmJp7cR0sCoz4+P53f6CwjSXaUmOZ09frvn7j77ttLF83t4BRnUCTryM/O39++BDqsmVEjwpVi/zfeCtXlPpRj0uk5b4OqsKaqQpFxfsKX6qoAkfAKPcM0G4dBCZ9f0nAKH2JTvoEp6dHi54EvGyQy7RWbWd2VPWjp+nRzQIBAkbtXhbxQ6rcX/od8nDFppxgStPRlsNFrjj0TEkXNj1gCH38k6TXS3JFJG9fDiGjPoJVcYWtcsWrFaY1mV39gMM3Q14C7G7hTxwS8kRckchLn30hEdDxTdOjJbm6S3EuYwiHjFz5yGttexm1c0KFsTY+GZYKGHVxQggYdaE6nWP6U41bLxnuLpKOn850GOmEBbh/m/DJY+gIJAR4fXOJDCnA9TekPn0PIZAb0IkDQsV96OcrKpIs+sDd0AGjsY6/7jkvLymX2r9uQCF1vPLXCRgtF8tdsqpuYKhue4+yKpxWZxm3qtmWQ4eLwi1tVISpe31OvX3d129xjqsqgtX16CJgVHcMRfumFYya9pe7n18/15P0NknlsE05pHPRiANG5ddsKkBUXGtVQTYCRrlXEO3WQWDS95cEjNKX6KRPcHp6tOhJ4CmSDlvSl8sIP7CnsdBNPwLLAkabSnqoJFer6Xv7liRXxCm2qVQwij3vngjseW7FzamDOq4W40ozbVfOKIeLPiJpb0m/aOmkbivptVFlJL9576W5Tqq59FpLw1mbw2wuyUuH+Zorbx8KN3wOBdUJrvl63CGEje5dqoJU7mNPSUe0oL1qwMj7X1wzLEfAqIUTN+FDvF/SA5aMf5/EMmoTnjpDH5kA928jOyEMB4EWBXh9t4jJoWoLcP3VJmOHiQs0CRh5ysW9tENG8VZ+U3EnSS+UNKaA0ZjGX+fySS1Zs+hYdQMKdcbjtgSMlouNKWBUFdDwa9nPyMrVVxbN7L5hZQY/u4y31JJ1Rdumz5PqBuvqXsdjbV/39UvAKO9M5r4uFx3N16Kf/T61tKTgogBfOaTj4x0S3lfIG+nyVqlKZzl9VH0PT73mUl8nYJSjT5t1EZj0/SUBo/RlOukTnJ4eLXoSeEPiF4QXhxuvnoZDNz0IbCXp/qEfl7l0iOySHvqt24XXy71z2KkcPqpzrDgAlPtwqM7xPc5PhmBGzvHjT8W5YoaXWPPyam1t5fBP2+GiYpyueuOQ0b3CP3iJrf0kOehS/vnU1tyGDMB5Dqtch20Y+Hcjh3zeFA72KUnvDUubOTy2qrsra91WkoNyDsBtEw3alaoeJukHSybia++lGRO9gqRbhSXafN18L1FtydW3fB178/evfw9hOVfk+nlGf27S9IFQ5uFpNnIBvzngBxBVmx9wOCTJhkDXAty/dS3M8REYToDX93D29PzX9wE8U+WqmLtA04DRIpf4DcXimU7Vm5dVrnXfUJ/6+OtcX3WXR/Ox63qWx+M30T8uqRwoKdoRMFp+BnODDHUrEtVt71FWveHvc3iCpHJYcNHMqq6H3IBReRx1AhJjrWBT5zVct23d1y8Bo7Rw/NopWue8B1G09XXo14FDeb7u46XTyq+D20j6nKSiyk9VSLRqObKqKkKp6kJphb+0iC3KK0mklj0sglJVK1AQMMo9C7RbB4FJP9/gZjh9iU76BKenR4ueBD4t6S5L+tpd0rt6GgvdINCFQBwweoGkExt24mCFwxDlLQ4MPUfSyxLH30PS4aHNiyR5TH9sOKZ4N//cvGMI/Ti84c2hjCdKOreF4y86xDUkHSzpEeGLF4T+3tNC2GVRf4tKlnc0tYWHbWMt8FXH+38k3UjS2ZJ+u+rBEvtfOfR107A82rGJ8xq/1tocWnHTvJmkN0u6Zzi4g32uPHNGRmcEjDKQZtzE4bijl8zPPxfuOuP5M7XxCHD/Np5zwUgQaFuA13fbohyvjgDXXx0t2s5BoK2ATtUblVMJGA01/txrqEn1Ih+7bkChPB4CRrlnaHG7MQWM4mu8eCbn8fmDZ89fEiIrZrasbZ2AkY9XPPP6uqSHZPRdjCF+llknFLLaWRxu77qv37EEjMpL5g0nmN9z+Tl18Xp5x4LwXXEd+oOaccioHKopqucX1+rYAkZV35+qAk/x94Ki4lk5ZFVu84+SqkJI+WeHlghMW2DS95cEjNIX36RPcHp6tOhJ4DRJt17S13aSTu1pLHSDQBcCbYUeqm4CHbLxG9c7h7CQA0NVlWQcDnHVHwdyXLXofpJObmHS/pm5m6RXSXJlIW9dh4uKYW8i6UBJjw3/8H9DJRAHE1etqFOmmXPA6IphCafrt3A9ND2El+xzNaGmWx8VjPxJmldHpe1dWckhutTPKQJGTc/qPPbztXnKkql8rVSxax6zZhZjFOD+bYxnhTEh0I4Ar+92HDlKMwGuv2Zu7DVdgTYCRjlVEHLDAHXfUJ/6+HOvnOIN+7of1qrrGY/H59XP5by8+6IKRsuq6OQGa1KBiKoqGKlAy7JrMte8jXa5DnUrEtVtX8xlUYUVXyNVIYHYwM8RHUR6Uqlqi9ukzkfZMuf8+JhbSPIHSsvj8Icx/YHQ3O8rbZzLIY5R9/Wbej3VnUPT7zuLqgTV7bvv9uVqWp6Dq9J/uOI6q7rm43PmOTwgCtGNLWBUFZQqrqOqnzepr3veORWMbHhOZvW0vq8H+kOgTYFJ318SMEpfCpM+wenp0aIngbPCL75V3W294hvOPU2DbhCoFGgrYPRQSb4ZLG9XCRWJHigpVSZ3+/BL/rUlvS3c4F644rm7kqS9JL0kLNPmw/mTCk+TdP6Kx87d3cGpgyQ9PuzQVcgoDhjVfUCVO5dyu776HMONbF+fzohv2FKvmUXn7Tph/e8HhS/6oaFfA59ZcpIJGDV9BcxjPy+td+aSqbgi2JbzmCqzGLkA928jP0EMD4EVBHh9r4DHrisLcP2tTMgBJiawakAnVVln7BWMhh5/zuXSZGm04rh1AwrxeFLVbRYtiVfsnxusSQUiCBgtvkKaBoziZcYeHS1v7kpVv09cjL6W/AxpUdu6AaOc637Z0m3x8+k5h4zqvn5Tr6cc97hN04BR3X5y2g+1RF5qGUhX6ImvwWKcrhS/cWkptbEFjJaFpOJgVHx+csKBbp8KGC2rEJVzPdAGgSkJTPr+koBR+lKb9AlOT48WPQk4gHD1JX1tKukXPY2FbhDoQiC+gXunpG/V6OS6IQTkXarCFxuEZcKeIOk/l3yC5nKSnhdKPft4/qXXFWNW2Vw9yJ+Kcd/F9hpJz5XkkI+3v5HkSmTnhYT9Kv15X5v4F+5vSvpTdLCNJL08GouXk9tP0odarGTUV9gnNuqrTwJG9a7McuUsX2+PknRSxWEIGNXznVvra0lyGWg2BBBAAAEE+hLgmVZf0vRjAZ4Pch2sm8AqAaPUMiq2HHPAaAzjT11vVRUmUvsVX68bUCg/w3HV46dUVDCqGzBaFDpKBSIIGC0+000DRouel+V8WK24Dl8hqVgaKR5Z2wGjnPBBcW17HH19yC/3dddWu7qv39Trqe64CBgtD8oUPovewyheMx+IqnCNLWC06OfzonHH101u4DUVMCq+7vdiPl/3wqQ9AhMTmPT9JQ9j0lfbpE9wenq06EngEklXWNLXhhmfBuhpqHSDQCOBVT4hEu+77Mav+OXWyzS50tH3F4z0hpK8bNjtJB0TlhRz6KfpdmNJh4XSpz6GA0UO+BwcvWa9nNRLJfmTCV6f/Jkrvp5dLcmVklwdyXPxL9TfiSawKGS0LPRRd+59hX3KD6eKMsZdVk2KH5jUXc+9ruOiByp9PtxYtYJRMX5fb74e9wn/sKySEQGjVa6S6e/r83/R9KfBDBBAAAEEJiTAM60JnawZDJXngzM4iUyhlkBuwKgcQiieKXypoqJJMYixBIzGOv5lJ2vVcJGPXTegEI/Hz/FeGy3vUx5r/Dyi1kUXGrvqh5fH+dySDxm2ETAassJNbiWn+DlLTuCnacDI9OXq9Kn+ciqWtB0wygkfxM81U3Nocn2OYZ+6r18CRt2ctaog0bKqSsW5iN8DGVPAqGrsvuY89kXLJuZ+P/NZSAWMFvl0c/Y4KgLDC0z6/pKHMekLaNInOD09WvQkQMCoJ2i6GUyg+IXaA6h7g54bMCr6cMjHax37YVW8+Weay/E6/ONtz7AefBMUVyS6RziWf7H2doGkJ0t6d6mq0OaSXLXJ8/DYvIyby5023e4bll/zkmgOwTysFDDyca8RxvaI0MmXJT1mQbsmY4hvxN8s6egmB6m5j0spu/KUl1giYFQPz1W7HEbz9v7wEM5Vr6oCRi7De5dwnR4o6dsZ3ZVDbVXXGwGjDMwZNyFgNOOTy9QQQACBkQrwTGukJ2amw+L54ExPLNOqFIirgKSYijfx/QEsh0Jyngv1FTBKjd1fH+P4q8bdVlCgbkAhHk/OuYufE+acg7iNz4ere9R5tlY8S6rbOrOq9wAAIABJREFUb5fPoJbNu2kIa1lVd/e3SsCoPKZUOKe4Dpa1aztgVDyzfGKiukkxtpRX3WtzLO3rvn5zn73nzq9u/7nHbdJuqCXSPNaqam3LlthctKRgVUCnqppeVZA3N+Dr1+UWUQWlwr0q0Lgs9FP3e04qYFR8z5hr9bEm1zj7zFdg0veXPIxJX5iTPsHp6dGiJwGWSOsJegTdOBRyK0mXH8FYmg7By/XFFXNyjhPfwN9Z0mdydgptdokeGiz75TG+GXIIxxWK4i0O+nxaksM359YYR9HU53D/ECby37056OOb1y9UlMZ3mOlNoa2XK9tbkl/3dTcHbd4h6a5hR8/BJYbLP4v8ZS9H5Jt4W3j7SOh31eUW44BR3fG30b7LhztzrGB0tXDN3EvS4aHSkKvIVAWM7haW1PO1/ZxQkeuPGSeuHDLyg74nSfpetC8BowzIGTdhibQZn1ymhgACCIxUgGdaIz0xMx0WzwdnemKZVqVA3TeQ/VzoGQuq2ix6I7PqDUm39XOQcoWE+P4295nB1Me/6MTUndOyyzsOkOUEwopjlQM8ueej7kutXE0ntX8Rcrl/+BBgqn3x9aECKHUqfuTOxe3qvtlfPnbsXlX5u7yc2rJnuW0HjHKX5ip8vcSSK8PPbasTAF0092Wv+VQFqCEq3y87f0MGjDyuOt+XqwJyqwSMfhd+9vp1uJOkF0ah2d9XwF1P0qND2yrb4nVdjM3vV5SXQWzy/WZZwKjJ8eb22mY+6yUw6ftLHsakL9ZJn+D09GjRk8BZIRVc1d3WpTdpexoW3XQgMHQ4o40pNXk44MpBrwqd102YFzeH35T0YElnVEwitnUw4mVRO/8889rvh4Z/2yuELRYFc1JGDkgdKekGoaEDQ57fD5fseE1Jrvaza2izrySvR1+n/3hpNB/mdWG5tQuX9HsTSW8NS8K52bMled3znMBI1WGHvoabXH+pc1p8Pb5RcbWpr624nF1uv644tU3D10eqj1uGykWu/hS/LqoCRg4KeSk/30i6EpErZP0g1Un4ejnU5mXt/Frzzaw3AkaZkDNt5mvwzCVzO1vSljOdO9MalwD3b+M6H4wGAQQQmIsAP1/mciaZR66An9XskFjmLL4P9Ae8qt7IXxYWKT9DSlV2yQ3DTH388Xkq/Npc6r2tZz9dBXSKOeee78JrKsvrdBUwqqqokvu6L4eHyv6pr5f7iQNpqz7vK38f6eray7Uasl2dUMsq40x9n6j7+lxlLFX7dvH9sc44i/5TFb98TJ83b+WflVUhqarlMMt9FtUDi3HXea0tOsfFeS1e7w4XOawXbzlLJC5yTP2Mj/cZw/VV51qgLQJ1BSZ9f0nAKH26J32C09OjRU8Cp0m69ZK+tpN0ak9joZtuBVK/eHfbeztHr/NLaNFjcWPjaiZeIuwbNYZS3GymHpTEv4A6fONloS4O/cTuq1Qv8uH8s9EVhN4QKsM4OLUs5FNM1cu2eYkqV4ZxGMkOp2Q6uE8HPdyn96+z5FkRiHLQ6OUtBGZiy5dGwbHMqTRq5rKsR0i6RY9LpDUaaAs71Q3gpbqMH9b4Gjwu7FAVMPKX/Yk+lxv3VncpwSLUtqmkR0k6KRogAaPU2Zr317dNfM9zoK8I2s1bgtkNLcD929BngP4RQACBeQrw82We55VZrSbgNzlfu6Bq0bKjxpU3UgGBcpgh9dyo7mzGPv62lzVa5FN3SbHiGLzxW/dqu2z7rirsNKn2VZ5JKqTk54Z7SHpexjPIOmGCuqLvDpVbflJ3xxm0z1mmsO1pjjXg1cf3yWWWy0I48X7LXjdVASO/fvwh0edL+m50MLf3v7my/K/Cv+e+v7JoLlVLq/n9TFdBivv2/rlLsVW55VbgSv2O0PY1zvEQ6Ftg0veXBIzSl8ukT3B6erToScCBh7ss6Wt3Se/qaSx0062A33R/qCRXo6m7+RdSV/DxG/g/C+GWCxIH2VHSPWu0zxnTtyR9LKdhaLOBpIMlPSEsJfaQBb94LjtcUf3IITvbfb+icdzP8ZL8uvEyZF6O7gWheot3beMhh38+bhZc/5RpUR7H+8KSZb/O2N9VaHxj7HPvyjqPC98Tciogeaz+xd5ul2b0lWoyRKnbvvqcWwWjK0o6MHyitPygdVnA6NqS3i5p57Bcmh8M5VynxbXjkrt+XThcFF+jBIxSr655f90hyaOXTPHEaPnHeUswu6EFuH8b+gzQPwIIIDBPAX6+zPO8MqvVBPzGbrmqQeqIdSu3xM8L2v7AzljHv8obxSl/vj5vgVQ4qM7sq8IFdY5RtG0aZFvUVxvPfZvMgX3+snzlOzOW4OrTauiAUe5c/dq8qCKUV/fn4qI+mwRmc8detCue+96+ZrC4qp9ly6XVHRvtEZiiwKTvLwkYpS+5SZ/g9PRo0ZOAq5LsvaQvl0V01Ri29RaIf6nK/VRWkfjObd+FsCvu+BNrj5DUJFlezCFn3yKMFFdKctjBNzcOTdQJ9XRhsXkYi3+p97Z/CF8tC/6Ul51y1SB/CqiNsFCTOfYV9onH1lefcQCmz9dM/CClzQeiDsF5/WsHWF2u9okhoGbbZQEj//7n15KDgQ607SbpU00ultI+BIxaQJzwIfy7zAFLxu9y0Q5PsiHQtQD3b10Lc3wEEEBgPQX4+bKe551Zty/g+8YNo6oLqR6WvSmb2reLr3c9fj8fubGkj3QxeI6JAAIIzEygCBjlvK8ws6n3Ph3/fPLPQFcoZ0MAgdUFJn1/ScAofQFM+gSnp0eLngSeIumwJX15qRovp8S23gJTDRhdI1StcDWUwyXtExL5OWczrkrkqkkOKS2rpLKLpE+GA983LCXmN639dwcl/Doqvp7Tfxdt4sCTl0orLyMV97lRWNbM1Z+8+QGSw4i/6GJgmcdclyXS5hAwuluoQOSQn4N6L4kqCi0LGPlS8HJWx4Zg3qslPVPSHzKvkapmqYCRKy55u2TFfth9nAJeIvIBS4bmnw2+1tgQ6FqA+7euhTk+AgggsJ4C/HxZz/POrBFAAAEEEEAAAQQQQACBtgUmfX9JwCh9OUz6BKenR4ueBBy8OG5JX2eGJY56Gg7djFQgDgR8ISwB5oDKsm0MFYziQMrLQtDhj5nGcfUjB4VcVcVr+1Zt5b4cKnLFH2+uxvLcFkISmUOvbOal0p4Wlq5yoy9Leoyk75T2KLfz171E3DdWHcCK+8fGKx6q0e6u5uZKKF1sc6pg5N/hfL3byq+De5RK06cCRvFrz9eol7f6wYrosa8rIvn7gSt0+dNEt5HkErq+xt+zYj/sPk4Br8m+9ZKhOSDq5S3ZEOhagPu3roU5PgIIILCeAvx8Wc/zzqwRQAABBBBAAAEEEEAAgbYFJn1/ScAofTlM+gSnp0eLngS8jM25ib5uIumMnsZDN+MUiIMdOdV8PIsxBIzitY69/I2DQrlbHILICSddJVRJKlf8ckDC1Y+8dNoYto0lvUbSI8NgypWJ/PPXgQ4vn+ighwMitntXVIFmqHmsS8DI5i7puizQ1tY5cJWvbcLB2loizUsCvl2SA6wn6i/roP80GnAqYOSmxZKD/rsrz3ywwYR9LV81hGS3l/TgECiqOtR+kg5p0A+7jFvAJfzLIcryiK+b8bvQuGfJ6KYiwP3bVM4U40QAAQSmJcDPl2mdL0aLAAIIIIAAAggggAACCIxVYNL3lwSM0pfVpE9wenq06FHgLElbLOnPy6g5kMC2vgKu7uHlvRw4eV2ognNxgmMMASOHaI4M47x7olpXeTpxmOU5oeLJsinHVVuKdmMK58Rjd2jwrZJuF/7R59TLUF1UChf5y/uHCkyXjuDyj8/Jm8Pyd10P6zqSnidpK0l9VTDqek5Vx28rYBQvj7YonJcTMNpR0kmSXHnm5eF1vKz6mKtubRrCRF5ibQdJd5S0SQbmBZJcme0tYVm3jF1oMiGBJyV+hzlb0pYTmg9DnbYA92/TPn+MHgEEEBirAD9fxnpmGBcCCCCAAAIIIIAAAgggMC2BSd9fEjBKX2yTPsHp6dGiRwFXddlrSX/HSLpvj+Ohq/EJ7B0q2nhkuVU+hg4YXS4s0fRsSd8M1UvqVOKKQ1X/LOmojNOyqyRXBCq2fw/BnT4q0WQM7zJNHOB4U7QE4utDoOMgSTcILQ8LS11dWPfgHbWPA0Zdhn3i4ffVZ7yE15QrGF0pBIIcTPW2KNiXEzBymNFLmJ0jqRxus5XDRLeWdIewvJn/7n1yNlezOVzSV0J1vl9J+lPOjrSZpIC/J/t7c9Xm74P+GceGQB8C3L/1oUwfCCCAwPoJ8PNl/c45M0YAAQQQQAABBBBAAAEEuhCY9P0lAaP0JTHpE5yeHi16FPCSTu9L9Hd1SX4Tlm39BDaS5KDMo8NyWfeQ9PkMhqEDRvGSZbnLusXTeoikd4d/yKns4nCDwzmPD/t8VtLukn6SYTVUkzuHyjBFoCgeR1HVaCzhIo+tr7BP7NBXn3HA6OuSfP25ek/Xm5cve2eN6zw1nhuG5fRcHev4sBTfz0o75QSM4l22DhWJbhMCRcWSbqmx2O+LIUjkUNFjwnKF/xmWbeNnWkpw+l/3tfbLxDQeJOn9058qM5iIAPdvEzlRDBMBBBCYmAA/XyZ2whguAggggAACCCCAAAIIIDBSgUnfXxIwSl9Vkz7B6enRokeBq0r6daK/p0o6tMcx0dV4BLaX9GFJ15b0H+EN+tQbth59GwEjL2/kpY/Oa8BxY0nvlXQLSYeEpb4uyTxOXP3oVEkPlfT9Jfs6hOVlnJ4QtXGgwW9cn57o00tveYmmIcIO/lnrgKErFfn8FtvbwjJ4HteYtr7CPvGc++pzDgEjX0/+WXFwAHxaeO2Vf1+pGzCKQ1BV1+OXJDnU9zVJp0n6saT/ihrHvgSMxvSq7nYs+4ZrcFkvV5P0m26HwdER+B8B7t+4GBBAAAEEuhDg50sXqhwTAQQQQAABBBBAAAEEEFg/gUnfXxIwSl+wkz7B6enRomeBT0naaUmfX5W0bc9jorvhBRzueYGk54ShVAUGFo20jYDRLpI+KemjIcDjAEHuFi9XlrvEWXHsm4cllFyFxZUt9pT024qOHS56iaR9Fnw9x8vhiVdLOlDSW3oOGl1P0otDlZl4+D8M59wBrfLyVLn+XbSLwz5dHD91zC6XZZtDwMghtbdL2lmSqxbdT9LJC1DrBoy8nN9J4TgOvX0hVCbyz6VvhQBiKjxIwCh1dc/z6w6IuvJV1fbpxO8+81RhVkMKcP82pD59I4AAAvMV4OfLfM8tM0MAAQQQQAABBBBAAAEE+hSY9P0lAaP0pTLpE5yeHi16FvDSMQ43LNvuEr3J2/Pw6G4ggXgJrbrLNrURMIorl9QJd8QViL4XqvR8IzK8ZqhK5ConcfUuV7LwcmheDs7Vk7w9OSwRt+gUeFk0h4vcxtv/leRx2s3hCr95/QhJ5y45f8+W9NLw9btLOq6Hc30lSQ8IY3Vop2pzWOR5ks7pYUw5XaxLwMjhnHeEylY5Lqu0cZjOATxvOUsBLutrjxDMcxuH5p4p6Q8LdqgbMPISnV56zVXEXGmm/PtPzvwJGOUozauNvw+fmJjSv0h667ymzWxGLsD928hPEMNDAAEEJirAz5eJnjiGjQACCCCAAAIIIIAAAgiMTGDS95cEjNJX06RPcHp6tOhZwJVqXBnCgYmq7VhJrgrDth4C15L0Rkn3DdP1UjMODeS+ud92wKhOFaK4ksqiCkRx2GDZ2XxPCA+dv6DRNcJSUA4QefPr54mSvI/ftD48/Pte4e+L3PyzzgEe/3E4yQEjL/XU1eb+tglVqe4ddeLwmKstOYz1olJFI1czemV4E/7CrgaWedxNQzDMAany5rm5ypqrMn1MUqqiTWaXl2nmajk+dhdb7jXZRd/FMVcJGG0g6elhibQrSNpNkivjLdrqBozamDMBozYUp3WMYyTdZ8mQ/T3XQdIxVWmbljCjbSLA/VsTNfZBAAEEEEgJ8PMlJcTXEUAAAQQQQAABBBBAAAEEcgQmfX9JwCh9iid9gtPTo8UAAq+V9IREv3eTdMIAY6PLfgUcNDtI0uNDtx+RtLekX9QYRhsBo6dKelXos07AyNfph0JgzuNwlaHy98y42kp5Wg4L+fXwihD8KX99q1DVyIEgbw7h7Bf6dD+bS3qnpDtJ+nyoELOoCpCd3Y9DSnUrRNU4FX9u6jE5RPSoUpDwdZKeL6kIUVVVN/pKCCYdX1GVpu542mzvsJfn5u9fNvWSfr5uFlXPWdavf/fwnz+1ObjMY009YFRMc+NQCcnVu35fMXcCRpkXBc0aC3jJ16qAW3FQf+9zKJQNgT4FuH/rU5u+EEAAgfUR4OfL+pxrZooAAggggAACCCCAAAIIdCkw6ftLAkbpS2PSJzg9PVoMIHB7SV9M9OvqHXHlkwGGSZcdC5Qr8zg846XKHJSps7URMCqO4X5zlw/z8miuCOR9XaHiHhVj97JLXh4q3v4o6QeSzquogOOfTXcMoaBbhR2/K+lxYfnA4vuy2+0p6U2hjZdA85jKlTJuIOnocEy/thw0ipdsq+O9qK3H4aWlHNQqB4scGHIQx4HBRYEaB5JeUKpm5D68n4NXH10SIFl13Ln7O6jialH7R0vaed9PSnLFre/kHii085JKrtp1cqhE9YWWz0fN4fxPc1eYu0NYcszff5dVxWraR5/7ETDqU3s9+/L3p3slpu7XVJcV49ZTnlmnBLh/SwnxdQQQQACBJgL8fGmixj4IIIAAAggggAACCCCAAAJlgUnfXxIwSl/Qkz7B6enRYiABL4OWChA9QNIHBxof3XYnUCwxdWiovOOeHC5yFaP/qLE0WjHCVQNGcUWXn4Wlbk7NmL4DNe+SdLtQUciVitoI7biyz+5huTAvq+Pty6ECxqJxOajlsIqXinLQySEkjyv+3u0KR58IVXcOCUGZNpb2ciDF83d1joeVzByIeo2kt0lKLXn2NyH89KwF3xe+GQJU7w2BrIxT00oTX6cOZj1S0j6lYJErT704jCs1t/JgyksCFl93FRTP0cstuYJX7hKBbUzWrwF/P36ypB2iA/p1+dCa4YhrSjosLOXnsKDDUz8ZaHkoAkZtXB0co0rg/pI+kOBxAGnZ8mnoItCVAPdvXclyXAQQQGC9Bfj5st7nn9kjgAACCCCAAAIIIIAAAm0JTPr+koBR+jKY9AlOT48WAwncRZKXtlm2nSnp7wcaH912I1BeYsq9rBIu8v6rBoxcYegdkv4phCEc7vGYUlu89JmXzXJwZ9VQiH28jFi8hKCXYHNloGVjckWcI0Mgxu1cReikMAH/nPP+B4f/r7ME3CKDInjz4LAk2y1KjRy+OVDSWyT9KoVY+rrDVTuHKky3LX3N4SlbvDUErqqWxarZ5V81d9jGIZtHh9CNl0IrNs/tDZIcjiuWeqvbn7/3ObDk5fXiY8fHcdjIfg6FtRFaWzRGh7r8/fWBknwtO0wVbw6pvVLS12os5VauqBW7eU4Oln5G0o9rHLOub9yegNEqeuybEnCIcutEo7tKOjF1IL6OQAcC3L91gMohEUAAAQT+6n6XZ6pcFAgggAACCCCAAAIIIIAAAk0EJv38kpvh9Cmf9AlOT48WAwp8WNJ9E/07qPDsAcdI16sLLKsE4wonT5H01RW68fXhpcEcQHlSWAqsvERY1eFdgcfBIi8f5rCHq+34GKmqNFeTdESoGuTlsR4k6fQV5mAjL6Pj4EocrPH1X8xt2eE9D4ec3N6bKx49Jizd1cZYHUa5nqR7hkpFcZWbYlwONhUVi+oGi8pzc9DIb8x7+bF/XDBx9+VKP67442XGVq3GZL9twtxclaQctnGwyAEyn3NXuWpjc5DJ4SxXN/H1syhMWYSqvASez2nudV01Pp9HL0nnUJHn6epT8eZ5Omz36rCEX93A3FVDOM7Ht2fV5mDGf0p6X0vnr6ofAkZtXKkcY5HAy0IluGU6H5F0P/gQGEiA+7eB4OkWAQQQmLkAP19mfoKZHgIIIIAAAggggAACCCDQk8Ck7y8JGKWvkkmf4PT0aDGgwI5RlZVlw3Dw4ksDjpOu6ws4yLCpJFdr8dJZ5eXwHJx4naSXh6WU6vfwv3vsKslv5JY3XzO/qziwKwUtCkDsGUIkqfE4GOcghkNJDmM8U9IfUjtVfH0jSftJekZU0cZBD//bUTVCJT6OPYvqRw6k+Jg3DVV33H1ugMptrxKM7h7CKFXVxD4bgkVeCqjtqkK+jm4dKv54CbhFFX9s9TFJ7wnfJ/z/OcEYeznM5aCNr6FyqMgGXp7t9eE8VF1LDU/7ZXYrqgk5bOQKU+WqUMVYXIXKVZxyx+LjOmSzvaR7hYDYonn6HLoyk89h7rFT83aAyteeKzU5mOYqW4s2ny+/ft/eQWUqAkaps8TXmwjcXtIXM3b07zh+bbEhMIQA929DqNMnAgggMH8Bfr7M/xwzQwQQQAABBBBAAAEEEECgD4FJ318SMEpfIpM+wenp0WJgAS935KWIlm1eomfbnpbUGZhjFt27Yo4r2Tx8wWwcLHq/pFdIOiMzCJJC2Tj098hUw8TXD5P03MzqRW8MVWc8HwdfvPxTk+2WIWh1p2hnV3Vy5Z5TG/hcS5LHtqgymMfqyjKfTAx0szCmZdXFXEHonZLeLenbPb02rxmqgTiAs6iCUjEtuz1W0mkV83QFH1+f5dBb0dyBFy8P5j9tVA2qe12kli6zvat+uYLTos2vv0dI8jXlCkWLAkXez1WEfA4/EP7+p7oDrdm+CKwtC3R5bh8M5+cHNY+/qDkBoxYQOcRlBPz69PcYBx+XbQ5zuoocGwJDCXD/NpQ8/SKAAALzFuDny7zPL7NDAAEEEEAAAQQQQAABBPoSmPT9JQGj9GUy6ROcnh4tBhZwlRu/0e2QyLLtzZL2GnisdJ8v4GolR0bhBgcHvLyUq/747zkVZvJ7kzYJoRyHRpYtzRQf0+PwsmaudOSqMLlBGVc/ciUZhzjqVARaNB9X5DlI0uPDF18pyUvvOOTSdLtOWM7Ly27FmytGudJSavk3/1x0JScvy1X2anNZsqbzSy3zlTonnp8DOl6OrtgcvnL1Hu/rgFfKqOnY6+7nKkCuAuaqVEUg6tPh2ju34mBe7u0Fkp6z4OsOTDnA47meWaM6Vt1xp9p7jFuH6lEOjMXVsVLzSx07/joBozpatM0R8PdFBxiXba4C5mv65zkHpA0CHQlw/9YRLIdFAAEE1lyAny9rfgEwfQQQQAABBBBAAAEEEECgJYFJ318SMEpfBZM+wenp0WIEAn7z/LUZ43DAyEEjtvEL+Hurq+W4Qs+xklyF6pKBhn1lSVcKfbtKy29bqLjjYNCLwtyaVi8qOBxYKo71iRbG5uN6+S+/Xg7QX8JXb5G0v6TzM8+Bx+RKSK724+XHhj6HVcN22Oh6krwUkSvj3FHS7hkVpVzlxxWrfhMCN18ZUaho0Vw9Ty835mXzjgvVlZadSocbvGTcBsHi4zWXj8u8TFppVsztoWF5OL8WHEZsY/N59rKB15d0sqSXSLq4jQMvOYZDYYdI2lvSf4ZKbr/quE8O34+Ag0Xl4OWinp8YqsD1Myp6QWCxAPdvXBkIIIAAAl0I+Hfp4t7ax/fvvl3/ft3FPDgmAggggAACCCCAAAIIIIDAcAJ+7+r3Ufd/CO9nDTeimj0TMEqD8YA6bUSL1QWOl3S3jMPcVdKJGe1ogkDXAg5G+Ptj29WY2hz3FcNDX1fUqDtO/4D3D/W6+7U5/rrHcmUch8i6Xu6r7rj6bu/fbfzgf2oP+68QrrdL+wajPwQSAq4k5upaqc2B051Tjfg6Aj0IcP/WAzJdIIAAAmso8AtJXrq62Fw996dr6MCUEUAAAQQQQAABBBBAAAEEmgtsJilepeM8Sddqfrj+9yRglDbnAXXaiBarC7jSzamSHBBYtnnJES+/5eV92BBAAAEEEEAAgS4FvJzfSZK8pOuyzcG4bSV9o8vBcGwEMgW4f8uEohkCCCCAQC2Br4cqxcVO20tyNVg2BBBAAAEEEEAAAQQQQAABBHIFbhtWnSja+5n6rXJ3HkM7Akbps8AD6rQRLdoR2EPS4RmHchDJIaMLM9rSBAEEEEAAAQQQaCLg5SYdLnJwKLXt2eLyfqm++DoCKQHu31JCfB0BBBBAoInAMZLuE+3o5anf1eRA7IMAAggggAACCCCAAAIIILC2Ag+TdHQ0+2Ml7TolDQJG6bPFA+q0ES3aE3iDpL0zDje5bzYZc6IJAggggAACCIxHoPwmWtXI3pT5u8t4ZsZI5i7A/dvczzDzQwABBIYReLmkZ0RdHyjp2cMMhV4RQAABBBBAAAEEEEAAAQQmKvAySftHY3+FpGdOaS4EjNJniwfUaSNatCfg16QrFG2TccgPSbp/RjuaIIAAAggggAACdQQ+KGm3jB1OCxWOyr8vZ+xKEwQ6E+D+rTNaDowAAgistYArFh0VCXxa0k5rLcLkEUAAAQQQQAABBBBAAAEE6gqcIOmu0U4PL1U0qnu83tsTMEqT84A6bUSLdgVuGZYkuWrGYT8g6YEZ7WiCAAIIIIAAAgjkCLxf0gMyGv4mLNnqNaLZEBiTAPdvYzobjAUBBBCYj8AWks6KpuOfNxtKung+U2QmCCCAAAIIIIAAAggggAACHQpsIOkiSXFGZ0tJZ3fYZ+uHJmCUJuUBddqIFu0L3EPSxzMP6zcCH5TZlmYIIIAAAggggECVwPtqBJfvKekTUCIwQgHu30Z4UhgSAgggMBOBMyT9fTQXf+DLH/xiQwABBBBAAAEEEEAAAQQQQCAl4A/2+n39YvuupBundhrb1wkYpc8ID6jTRrToRmAPSYdnHtpv8D1Y0n9ltqcZAggggAACCCBQCFxZ0nslOeCcs+0p6YichrRBYAAB7t8GQKdLBBBAYE0EDpG0bzTXd0t62JrMnWkigACkmhqNAAAgAElEQVQCCCCAAAIIIIAAAgisJvAuSQ+NDnGopKeudsj+9yZglDbnAXXaiBbdCfybpBdkHv6UEDL6QWZ7miGAAAIIIIAAAjcM4aLtMimeJ+mFmW1phsAQAty/DaFOnwgggMB6COwYlrSPZ3ttST9fj+kzSwQQQAABBBBAAAEEEEAAgYYCm0r6WWnfO0v6TMPjDbYbAaM0PQ+o00a06FbgQEnPyuziHEkPkXRyZnuaIYAAAggggMD6Cmwv6T2SNs8kOEjS/pltaYbAUALcvw0lT78IIIDAegh8U9LNo6k+v8YHw9ZDiFkigAACCCCAAAIIIIAAAgiUBfzBXd8/Ftu3JN1iikwEjNJnjQfUaSNadC/wcknPyOzmYkl7S3p7ZnuaIYAAAggggMD6CTxS0hslbZA59VdIemZmW5ohMKQA929D6tM3AgggMH8Bl69/VTTN30i6HkvWz//EM0MEEEAAAQQQQAABBBBAoKHAlSX9WNJVo/33k+RluCe3ETBKnzIeUKeNaNGPwCslPa1GV6+WtE+N9jRFAAEEEEAAgfUQOEzSU2pM9WBJT6/RnqYIDCnA/duQ+vSNAAIIzF/A4eyfSrpaNFVXnn72/KfODBFAAAEEEEAAAQQQQAABBBoIvKy0MsCvJW0myUVDJrcRMEqfMh5Qp41o0Z+APyXnT8vlbp8L1Yy+nbsD7RBAAAEEEEBgtgI3DVWL/qHGDP27R52Ac41D0xSBTgS4f+uElYMigAACCEQCz5X04pLIbSSdhhICCCCAAAIIIIAAAggggAACkcA2kr5aEjlA0kumqkTAKH3meECdNqJFvwLPqflN5/eS9pL0zn6HSW8IIIAAAgggMCKBf5b0Jkl/W2NMfvPspTXa0xSBMQhw/zaGs8AYEEAAgXkL+Hnq2ZI2j6b5aUk7zXvazA4BBBBAAAEEEEAAAQQQQKCmwAmS7hrtc46kLSSVn2HWPOxwzQkYpe15QJ02okX/Ag4MvbFmt4fWrH5U8/A0RwABBBBAAIGRCngt531rjm3vEEiquRvNERhcgPu3wU8BA0AAAQTWQuDhCz7I5WC2A9psCCCAAAIIIIAAAggggAACCLhKkQuHxJs/CHzUlGkIGKXPHg+o00a0GEZgN0nvk3S5Gt1/JiyZdkaNfWiKAAIIIIAAAtMUuHEIJO9YY/h/lPQgSR+qsQ9NERiTAPdvYzobjAUBBBCYt8DRkh5WmuKjJR0572kzOwQQQAABBBBAAAEEEEAAgYTAoyS9rdTmXZJ2n7ocAaP0GeQBddqIFsMJ3DFUF7hZjSFcKGkfSUfU2IemCCCAAAIIIDAtgT0kHSZpoxrDPj0sq/qFGvvQFIGxCXD/NrYzwngQQACB+Qr8naRTJd2gNMX7SProfKfNzBBAAAEEEEAAAQQQQAABBJYI3FvSsaWv/1DStpJ+NXU5AkbpM8gD6rQRLYYV+NtQneARNYfxH6F091dr7kdzBBBAAAEEEBivgG9SXizpn2oO8R0hXHRxzf1ojsDYBLh/G9sZYTwIIIDAvAV2lnRcaYr+WbQrIaN5n3hmhwACCCCAAAIIIIAAAggsEHC46BhJ5RzOLpKOn4MYAaP0WeQBddqIFuMQcFWiQxsM5cAQNPpTg33ZBQEEEEAAAQTGIfA3krym8/4NhrNvqHbUYFd2QWB0Aty/je6UMCAEEEBg9gKPDdWlyxNlubTZn3omiAACCCCAAAIIIIAAAgj8j8CiZdH8xb0kvXkuTgSM0meSB9RpI1qMR2CHUM3oJjWHdFYIGb2n5n40RwABBBBAAIHhBR4SwkVb1hzKd8LNzedq7kdzBMYswP3bmM8OY0MAAQTmK/BMSQctmN5Lw/OW+c6cmSGAAAIIIIAAAggggAACCPjDv89ZwPAsSS+fEw8Bo/TZ5AF12ogW4xLYMISM/rnBsN4v6QBJ322wL7sggAACCCCAQL8Cfx+WQ3tgg27fKWlvSRc12JddEBizAPdvYz47jA0BBBCYt0BVyOjTkp4m6bR5T5/ZIYAAAggggAACCCCAAAJrJ7CNpIMl3XXBzGcXLvIcCRilr3EeUKeNaDFOgadKelXDoTlk5KQlGwIIIIAAAgiMU+C5IVzUZHT7STqkyY7sg8AEBLh/m8BJYogIIIDAjAWqlkvzlL1EvZ+1/NeM58/UEEAAAQQQQAABBBBAAIF1ELhyqFa7f8VkZ7UsWjxHAkbpy5sH1GkjWoxXYMdQzejGDYb4dUkvk8SyaQ3w2AUBBBBAAIGOBB4cSq3eqsHxzwhViz7TYF92QWAqAty/TeVMMU4EEEBgvgI7Szpc0g0WTPE3kg4Nz2p+Pl8CZoYAAggggAACCCCAAAIIzFJg0/CMfV9JV10wwx9K2lPS8bOcPRWMsk4rD6izmGg0YoErhaCQKxo12b4cSru9r8nO7IMAAggggAACrQg8KCytcbuGR3NVQ1c9urjh/uyGwFQEuH+byplinAgggMC8Bf5O0mskPWzJNN8tyUvVf4zf0eZ9MTA7BBBAAAEEEEAAAQQQmLTABpLuJemBkh66ZCbvkvRkSb+a9GwTg6eCUfrs/reky0fNriDp0vRutEBgdAJ3CKW4F60BmTPYL4WgkR9+sSGAAAIIIIBAPwK+aXmapNs37O7TIVj0xYb7sxsCUxLwfZvv34rN922+f2NDAAEEEEBgKIGHh2VtN18yAIdjT5TkD3h9Q9L3JZ0r6QKCR0OdNvpFAAEEEEAAAQQQQACBNRRwkGgTSdeRdCNJt5TkD/zeJVG45xxJB0g6ah3MCBilz7LXRd8oaub19C5M70YLBEYr8PgQNLpawxF+QZKrIHyg4f7shgACCCCAAAJpgQdI2k/SHdNNF7b4dQgWvb7h/uyGwBQFfN/m+7di832b79/YEEAAAQQQGFLAz1+fE0LjTZ/FDDl++kYAAQQQQAABBBBAAAEEEPhrAT+DP1jSSyWVq6rP1ouAUfrUnifpGlGza0nyv7EhMGWBq4eQ0V4rTOLzIWj0wRWOwa4IIIAAAgggcFmB+4dg0Z1WgHlTCBf9coVjsCsCUxS4pqRfRAM/X5L/jQ0BBBBAAIExCPjTsP7Q179IuvkYBsQYEEAAAQQQQAABBBBAAAEEagt8S9JbJPnDvRfX3nviOxAwSp9AlyXeMmq2taTvpXejBQKTENglBI1uu8JoPxeCRh9a4RjsigACCCCAwLoL7BaCRf+wAsRXQrDouBWOwa4ITFlgK0lnRhM4K5QznvKcGDsCCCCAwDwFdpTk3//uIenv5zlFZoUAAggggAACCCCAAAIIzEbgu5I+Icnvh39mNrNqMBECRmk0v1GzXdTs9mFN9PSetEBgOgLPCEGjK6ww5K9JemtIbMZLU6xwSHZFAAEEEEBg1gJeusmfYH+MpFuvMNP/DsGiV6xwDHZFYA4CXhP9S9FETpG0SpB+DibMAQEEEEBg/AJbSPLzRv8+eGNJN5C0qaSrSLrS+IfPCBFAAAEEEEAAAQQQQACBWQj8QdJvJf1c0g8lnSHJ73/7eePZs5hhC5MgYJRG/Hj4NFHRcldJx6Z3owUCkxPYXNIBkvZYceQuBVcEjfymDhsCCCCAAAIIXFbA4XWHihwu8lIZq2xHSHqxpHNWOQj7IjATgftIOiaaiz9VdM+ZzI1pIIAAAggggAACCCCAAAJjF/h/pQHyHuTYzxjjQwABBBBAoKYAP9zTYF4/z28AFdvjJL0xvRstEJiswE0lPS286bnqJD4dKhq9c9UDsT8CCCCAAAIzEHh4+Pm6Uwtz8e+oB0v6dgvH4hAIzEVgb0lviCbj0LuDfGwIIIAAAggggAACCCCAAALdCxAw6t6YHhBAAAEEEBhUgIBRmv+Fkv41avaSUOUlvSctEJi2wM1C0CgO2DWd0c9C0MhvhlJCrqki+yGAAAIITFHAS1444OA/125hAm+T9EpJp7dwLA6BwNwEXM3rudGkXiTp3+Y2SeaDAAIIIIAAAggggAACCIxUgIDRSE8Mw0IAAQQQQKAtAQJGaUkvF3V41OxoSf70ORsC6yJw8xA0enRLE/5ACBt5+UE2BBBAAAEE5irgZZkcKnpASxM8MlQs+mZLx+MwCMxR4ChJu0cT21OSlxFkQwABBBBAAAEEEEAAAQQQ6F6AgFH3xvSAAAIIIIDAoAIEjNL8d5V0QtTsZEm3S+9GCwRmJ3CLEDR6VEszO0vSByU5cPTllo7JYRBAAAEEEBhSwL8jOlB0f0lbtjSQt4dg0TdaOh6HQWDOAv6dcvtogl6O0Ev2siGAAAIIIIAAAggggAACCHQvQMCoe2N6QAABBBBAYFABAkZp/utI+knU7HeSrpLejRYIzFbgVpL2k/TIFmf4nShsdFqLx+VQCCCAAAIIdC2wTRQqukmLnb0jBIu+3uIxORQCcxf4raSNo0leV9K5c58080MAAQQQQAABBBBAAAEERiJAwGgkJ4JhIIAAAggg0JUAAaM82V9J2iRquoWkH+TtSisEZivgoJGXEPTyLxu1OEu/kVpUNjq9xeNyKAQQQAABBNoSuFkUKvLPw7a2C8Myol7SiWBRW6ocZ10Ebijp7GiyF0j6u3WZPPNEAAEEEEAAAQQQQAABBEYgQMBoBCeBISCAAAIIINClAAGjPN0TJd05auplLz6UtyutEJi9wAYhZOSg0bYtz/YrIWzkwNGZLR+bwyGAAAIIIFBHYOuw9Jl/D7xtnR0z2p4agkVvkXRxRnuaIIDAXwvsFn5vLL5ykqS7AIUAAggggAACCCCAAAIIINCbAAGj3qjpCAEEEEAAgWEECBjluR8qaZ+o6UskHZC3K60QWCuBnULY6OEdzPrzkj4s6TiqOnSgyyERQAABBBYJuDrRLpLuJ+lOHRAdFYJFJ3RwbA6JwLoJvFjSc6NJHyZp33VDYL4IIIAAAggggAACCCCAwIACBIwGxKdrBBBAAAEE+hAgYJSn/M+S3hE1PT682ZS3N60QWD+BzSQ9JoSNvKRg29uPJPl16D8OHP2y7Q44HgIIIIDAWgpcXdLO4fc8//f6HSh4Cae3hmDRTzs4PodEYF0F/DuhX7fF9ghJ71xXDOaNAAIIIIAAAggggAACCAwgQMBoAHS6RAABBBBAoE8BAkZ52luVlme6SNJGebvSCoG1F3hgCBvds0OJL0Zho8922A+HRgABBBCYn8AOUajoDh1O7+MhWPT+Dvvg0Aiss8CFkjaMALys4ffWGYS5I4AAAggggAACCCCAAAI9CxAw6hmc7hBAAAEEEOhbgIBRvviPJV03av4PkrxkExsCCOQJ3FzSoyTdX1IXVY2KUfymVN3IlSLYEEAAAQQQKAT8MyiuUnTVDmn8M+iDko6U9K0O++HQCKy7gJcw/FyE8BNJ11t3FOaPAAIIIIAAAggggAACCPQsQMCoZ3C6QwABBBBAoG8BAkb54kdJ2j1q/m+SXpS/Oy0RQCAS2FHSA0LYKA7udYF0eggcucrRlyWd00UnHBMBBBBAYLQCN5S0vSRXJ3Kw6GYdj9TBBoeKPiDpMx33xeERQOAvAv8q6YURxtGSHg4OAggggAACCCCAAAIIIIBArwIEjHrlpjMEEEAAAQT6FyBglG++h6TDo+ZehskhCTYEEFhNwG/2uqqRA0fXXO1QWXv7jV8HjYo/J0u6OGtPGiGAAAIIjF1gA0m3C4Ei/9d/ug6y2uS8KFR0/NiRGB8CMxRwmM/LHRbbnpKOmOE8mRICCCCAAAIIIIAAAgggMGYBAkZjPjuMDQEEEEAAgRYECBjlI15f0g9Lza8V3lDKPwotEUBgmcA9o7BRl0vWlMfwlVLg6ExOEwIIIIDAJAS2LoWJbtvjqL0kp6sUuVrRx3vsl64QQOCyAg6o/6KEcgNJPwIKAQQQQAABBBBAAAEEEECgVwECRr1y0xkCCCCAAAL9CxAwqmfuEMJ20S58MraeH60RqCNwvxA2cnWjjers2EJbv0kVVzj6BmHCFlQ5BAIIILCagEMEtywFihz27nO7MASKHCr6cJ8d0xcCCFQKlCvNniKpz7AhpwYBBBBAAAEEEEAAAQQQQOAvAgSMuBIQQAABBBCYuQABo3on+HmSnh/t8lFJ96l3CFojgEBNgctJupckL6XmPzepuX9bzR06+nb05/Tw9/Pb6oDjIIAAAgj8WeAakm4q6Wbhv/67//QdJipOx3ckedmz4yR9QtKlnCcEEBiVwLGS7h2NyPdrLxjVCBkMAggggAACCCCAAAIIILAeAgSM1uM8M0sEEEAAgTUWIGBU7+TfWtJppV1YJq2eIa0RWFVgqyhs5MDRxqsecMX9f14KHhUhJIJHK8KyOwIIzF6gCBIVAaLiv5sOPPPfRYEiB4u+P/B46B4BBKoFFi2Pto2kr4GGAAIIIIAAAggggAACCCDQuwABo97J6RABBBBAAIF+BQgY1ff+qiQ/tC62fSS9uv5h2AMBBFoSuHMIHO0i6XYtHbONw/wsCh79UNKPJP04/PenbXTAMRBAAIEJCGwm6fqSrhf+e4OoKtG1RzR+L4tZVCk6aUTjYigIILBc4CmSDoua+MMgtwENAQQQQAABBBBAAAEEEEBgEAECRoOw0ykCCCCAAAL9CRAwqm+9v6SXRbudPLJQQ/0ZsQcC8xHwp9iLpdT8X7+hPcbtv0PQyKGj4k8RPir+/8IxDpwxIYAAApHARiE05ABR8acIEhX/f4WRivl7rgNFxZ/zRjpOhoUAAssFHA7cPmrybEkHgoYAAggggAACCCCAAAIIIDCIAAGjQdjpFAEEEEAAgf4ECBjVt/YbZq5GEm//IOnz9Q/FHggg0LGAq43dPoQAXd3oxh331+bhfxmFj1zx6NeSLgh/Fv394jY751gIILCWAhtI2kTS1cJ/F/39OlE1oqtPSOkMSQ4iOBj+xQVL3k5oKgwVAQSCwJ0kfa6k4SppDmuzIYAAAggggAACCCCAAAII9C9AwKh/c3pEAAEEEECgVwECRs24PyTpftGub5X0L80OxV4IINCjwDXCp9wdNir+XKXH/rvsyhWPloWQ/LVLoj+uohT//6K/L2pzaZeT4NgIILBQ4PKSrhj9cVWg+P8X/X1RGweHloWHXJFoDttvQ5ioCBT5v+fPYWLMAQEELiPwFkmPif7lw5J2wwgBBBBAAAEEEEAAAQQQQGAwAQJGg9HTMQIIIIAAAv0IEDBq5ryrpI+UdvUn+l1lhA0BBKYlcMtS6OgW0xo+o0UAAQTWXuCbpUDRN9ZeBAAE5i+wmaRzS9O8r6Rj5j91ZogAAggggAACCCCAAAIIjFaAgNFoTw0DQwABBBBAoB0BAkbNHU+XdNNo95dIOqD54dgTAQRGInDVUN1oe0nbhdf5jUYyNoaBAAIIrLvA9yV9W9Ip0ZJnv1l3FOaPwBoKvFjSc6N5+/vCzdbQgSkjgAACCCCAAAIIIIAAAmMSIGA0prPBWBBAAAEEEOhAgIBRc9QnS3p1tPvvJPmTtF6miA0BBOYl8LchaORQYfyH4NG8zjOzQQCB8QgUQSKHBuI/vx/PEBkJAggMJODlHF05duOo/6dIes1A46FbBBBAAAEEEEAAAQQQQACBvwgQMOJKQAABBBBAYOYCBIyan+DLSfqZpGtEh/g3SS9qfkj2RACBiQlsWBE82nJi82C4CCCAwFACZ5UCREWY6KKhBkS/CCAweoF/lfTCaJTnS7q2pD+OfuQMEAEEEEAAAQQQQAABBBCYtwABo3mfX2aHAAIIIICACBitdhG4LL/L8xebqxhdX9JvVzsseyOAwMQF/Ml6Vzq6Sfie4O8L/nO98N8rT3x+DB8BBBDIFfgvST+S9OPwX//df74TgkVUfsyVpB0CCFjgKuF7SFy9yMtUe7lqNgQQQAABBBBAAAEEEEAAgWEFCBgN60/vCCCAAAIIdC5AwGg1Ylcv8Rtmm0SHOUjS/qsdlr0RQGDmAlePwkZx8KgIIl1n5vNnegggMB+Bc0vBoXKQ6FfzmSozQQCBEQgcKOlZ0TguCL9TUfVsBCeHISCAAAIIIIAAAggggMDaCxAwWvtLAAAEEEAAgbkLEDBa/Qw7TPSy0mG2lvS91Q/NERBAYE0FLh9VPrpuCDE6yOg/V6v4fy/byIYAAgisIuDlhfxm/a/Df8t/9//7j0NERZDo0lU6ZF8EEECghsBWks4stX+2JIeO2BBAAAEEEEAAAQQQQAABBIYXIGA0/DlgBAgggAACCHQqQMCoHd4fSNo8OtTRkh7ezqE5CgIIIJAl4CVDloWQ/o+kK0q6Qviv/171Z1kbgkxZp4NGCLQq4ODPJRV//nvJ14p9ijZerqwICcUhoiJI9JtWR83BEEAAgXYFjpK0e3TIcyTdsN0uOBoCCCCAAAIIIIAAAggggMAKAgSMVsBjVwQQQAABBKYgQMConbO0h6TDS4faVdKx7RyeoyCAAAIIIIAAAggggAACaytwH0nHlGa/p6Qj1laEiSOAAAIIIIAAAggggAAC4xMgYDS+c8KIEEAAAQQQaFWAgFF7nCdKunN0uNMl3by9w3MkBBBAAAEEEEAAAQQQQGAtBb4l6WbRzE+SdJe1lGDSCCCAAAIIIIAAAggggMB4BQgYjffcMDIEEEAAAQRaESBg1Arjnw+yg6TPlA53kKT92+uCIyGAAAIIIIAAAggggAACayVwoKRnlWa8o6TPrpUCk0UAAQQQQAABBBBAAAEExi9AwGj854gRIoAAAgggsJIAAaOV+P5q50Ml7VP617tJOqHdbjgaAggggAACCCCAAAIIIDB7gZ0kfao0y8Mk7Tv7mTNBBBBAAAEEEEAAAQQQQGB6AgSMpnfOGDECCCCAAAK1BAgY1eJKNr6ipG9L2jJq6aXSbi3p0uTeNEAAAQQQQAABBBBAAAEEELDA5SV9rbQ02lmSbirpEogQQAABBBBAAAEEEEAAAQRGJ0DAaHSnhAEhgAACCCDQrgABo3Y9fbRdJX2kdNg3S9qr/a44IgIIIIAAAggggAACCCAwS4E3SXpsaWb3lXTMLGfLpBBAAAEEEEAAAQQQQACB6QsQMJr+OWQGCCCAAAIILBUgYNTNBbJoqbTHSXpjN91xVAQQQAABBBBAAAEEEEBgNgJ7S3pDaTYsjTab08tEEEAAAQQQQAABBBBAYKYCBIxmemKZFgIIIIAAAoUAAaPuroWvSNqudPh/kPT57rrkyAgggAACCCCAAAIIIIDApAXuJOlzpRmcIum2k54Vg0cAAQQQQAABBBBAAAEE5i9AwGj+55gZIoAAAgisuQABo+4ugG0l+UF4vH1fkh+Yn9ddtxwZAQQQQAABBBBAAAEEEJikwDXDBzJuVBq9P7hx6iRnxKARQAABBBBAAAEEEEAAgfURIGC0PueamSKAAAIIrKkAAaNuT/wekg4vdXG8pF267ZajI4AAAggggAACCCCAAAKTEzhO0s6lUe8p6YjJzYQBI4AAAggggAACCCCAAALrJ0DAaP3OOTNGAAEEEFgzAQJG3Z/wV0p6Wqmbt0t6VPdd0wMCCCCAAAIIIIAAAgggMAmBIyU9sjTSgyU9fRKjZ5AIIIAAAggggAACCCCAAAIEjLgGEEAAAQQQmLkAAaN+TvCHJN2v1NWhkp7aT/f0ggACCCCAAAIIIIAAAgiMVuAQSfuWRvdhSbuNdsQMDAEEEEAAAQQQQAABBBBAoCxAwIhrAgEEEEAAgZkLEDDq5wRvKOkkSduVunuJpAP6GQK9IIAAAggggAACCCCAAAKjE3ixpOeWRnWKpDtLumh0o2VACCCAAAIIIIAAAggggAACVQIEjLg2EEAAAQQQmLkAAaP+TvAWkj4lafNSly+Q9Pz+hkFPCCCAAAIIIIAAAggggMAoBHwf9LzSSM6RdDdJZ49ihAwCAQQQQAABBBBAAAEEEEAgV4CAUa4U7RBAAAEEEJioAAGjfk/ctpI+KWmTUrdUMur3PNAbAggggAACCCCAAAIIDCuwqHLRBZLuLunUYYdG7wgggAACCCCAAAIIIIAAAg0ECBg1QGMXBBBAAAEEpiRAwKj/s7WDpE9I2qjU9aGSntr/cOgRAQQQQAABBBBAAAEEEOhV4BBJ+5Z6vFDSPSR9tteR0BkCCCCAAAIIIIAAAggggEBbAgSM2pLkOAgggAACCIxUgIDRMCfmrpKOXRAyerukRw0zJHpFAAEEEEAAAQQQQAABBDoXOFLSI0u9OFx0H0mf7rx3OkAAAQQQQAABBBBAAAEEEOhKgIBRV7IcFwEEEEAAgZEIEDAa7kS4ktGHFyyXdrykh0s6b7ih0TMCCCCAAAIIIIAAAggg0KrANSUdJWnn0lG9LNr9qFzUqjUHQwABBBBAAAEEEEAAAQSGECBgNIQ6fSKAAAIIINCjAAGjHrEXdLWtpPdL2rz0te9LerSkzw87PHpHAAEEEEAAAQQQQAABBFYWuJOkt0m6UelI50h6oKRTV+6BAyCAAAIIIIAAAggggAACCAwtQMBo6DNA/wgggAACCHQsQMCoY+CMw28h6T2StlvQ9nGS3phxDJoggAACCCCAAAIIIIAAAmMU2FvSGxYM7BRJD5F09hgHzZgQQAABBBBAAAEEEEAAAQRqCxAwqk3GDggggAACCExLgIDROM7XhmG5AC8NUN7eLOkJki4dx1AZBQIIIIAAAggggAACCCCQFLi8pNdJeuyCll4q2stCX5Q8Cg0QQAABBBBAAAEEEEAAAQSmIkDAaCpninEigAACCCDQUICAUUO4jnZ7paSnLTj26ZKeIumEjvrlsAgggAACCCCAAAIIIIBAWwI7SXq1pJstOODBkp7eVkccBwEEEEAAAQQQQAABBBBAYDQCBIxGcyoYCAIIIIAAAt0IEDDqxnWVo+4h6fCKAxwkaf9VDs6+CCCAAAIIIIAAAggggECHAgdKelbF8feUdESHfXNoBBBAAAEEEEAAAQQQQACB4QQIGA1nT88IIIAAAgj0IkDAqGc6Nf0AACAASURBVBfm2p1sK+kNkrZbsKerGT1b0rG1j8oOCCCAAAIIIIAAAggggEA3AveR9LKKqkWnSHqcpFO76ZqjIoAAAggggAACCCCAAAIIjECAgNEITgJDQAABBBBAoEsBAkZd6q5+7EMl7VNxmKMlPV/S91bvhiMggAACCCCAAAIIIIAAAo0Etgr3JbtX7H2YpH0bHZmdEEAAAQQQQAABBBBAAAEEpiRAwGhKZ4uxIoAAAggg0ECAgFEDtJ532VXSqyRtWdGvl03zJ4V/2/O46A4BBBBAAAEEEEAAAQTWV+AqobJq1XJoZ0naT9Ix60vEzBFAAAEEEEAAAQQQQACBtRIgYLRWp5vJIoAAAgisowABo2mc9StKevmSaka/k/TKEES6cBpTYpQIIIAAAggggAACCCAwQYGNQnDo6ZI2rhi/qxY9U9IlE5wfQ0YAAQQQQAABBBBAAAEEEGgmQMComRt7IYAAAgggMBkBAkaTOVV/HugOkl4k6c4Vw3bQ6DWSXifpp9OaGqNFAAEEEEAAAQQQQACBEQtsJukJkp68JFh0kqR/lfTZEc+DoSGAAAIIIIAAAggggAACCHQjQMCoG1eOigACCCCAwGgECBiN5lTUGsgekg6QtPmSvd4q6QhJn691ZBojgAACCCCAAAIIIIAAAv8rcCdJvv94zBKUcyS9ONx/YIcAAggggAACCCCAAAIIILCeAgSM1vO8M2sEEEAAgTUSIGA07ZO9v6RnSNpkyTROlnSUpHdLOm/a02X0CCCAAAIIIIAAAggg0IPANSU9VNLDJW2/pL8LJL1C0oE9jIkuEEAAAQQQQAABBBBAAAEExi1AwGjc54fRIYAAAgggsLIAAaOVCQc/wIaSnippH0nXSIzmo5I+LOlYwkaDnzcGgAACCCCAAAIIIIDAmAQcKrqPpPtJundiYOdLOkzSIZIuGtMkGAsCCCCAAAIIIIAAAggggMBgAgSMBqOnYwQQQAABBPoRIGDUj3MfvVxO0hMkPU7STTM6/Kyk4ySdwDJqGVo0QQABBBBAAAEEEEBgfgJe/mwnSbtI2iFjet+W9AZJr5P0x4z2NEEAAQQQQAABBBBAAAEEEFgfAQJG63OumSkCCCCAwJoKEDCa54nfVdJjwqePc2boTx1/QdKXJZ0q6WuSfpCzI20QQAABBBBAAAEEEEBgEgI3lHRrSdtKup2kO0pyNdSczVVQ3yrpmJzGtEEAAQQQQAABBBBAAAEEEFhLAQJGa3namTQCCCCAwDoJEDCa99m+vqTdJT1Y0jY1p/o7SWdI+n4IG/1Y0k/D0moXSPqtpAsl/UHSpTWPTXMEEEAAAQQQQAABBBBYXeDykq4kaSNJV5G0iSQvdbaZpOtJcqjoRpJuLGnjmt2dJum9ko6W9KOa+9IcAQQQQAABBBBAAAEEEEBg/QQIGK3fOWfGCCCAAAJrJkDAaH1OuD+tfF9J95a03fpMm5kigAACCCCAAAIIIIBApsApkj4q6SOhqmnmbjRDAAEEEEAAAQQQQAABBBBAQASMuAgQQAABBBCYuQABo5mf4IrpubLRLpJ2krSjpOuuJwOzRgABBBBAAAEEEEBgrQV+Iukzkk6QdByVitb6WmDyCCCAAAIIIIAAAggggMCqAgSMVhVkfwQQQAABBEYuQMBo5Ceop+FtJel2obKRKx3dIiyv0FP3dIMAAggggAACCCCAAAIdC3iZ42+GykSuVPRlSd/ruE8OjwACCCCAAAIIIIAAAgggsD4CBIzW51wzUwQQQACBNRUgYLSmJz5j2teRtLWkLSTdIFQ52lTSNSRdTdLGkjaUdCVJl884Hk0QQAABBBBAAAEEEECgXYFLJf1B0kWSfifp15LOl/RzSa5O9ENJZ0s6U9K57XbN0RBAAAEEEEAAAQQQQAABBBC4jAABIy4I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IAAAggggAACCCCAAAIIIIAAAggg0LEAAaOOgTk8AggggAACQwsQMBr6DNA/AggggAACCCCAAAIIIIAAAggggAACCCCAAAIIIIAAAtMWIGA07fPH6BFAAAEEEEgKEDBKEtEAAQQQQAABBBBAAAEEEEAAAQQQQAABBBBAAAEEEEAAAQSWCBAw4vJAAAEEEEBg5gIEjGZ+gpkeAggggAACCCCAAAIIIIAAAggggAACCCCAAAIIIIAAAh0LEDDqGJjDI4AAAgggMLQAAaOhzwD9I4AAAggggAACCCCAAAIIIIAAAggggAACCCCAAAIIIDBtAQJG0z5/jB4BBBBAAIGkAAGjJBENEEAAAQQQQAABBBBAAAEEEEAAAQQQQAABBBBAAAEEEEBgiQABIy4P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PD/27v/mH3vur77z9yhOJNSh7OFYWVYokJbFtBZSh0pmwOcJpDwQxkIaNmgUBQXoHXQ4qSF2xbIRCkUNqqAMJQfCSQ6gbmbhllKnUJGW1BDZVgZtE5mIXFSst45lqvmvK/7+n6v8ziv8/pe53Gcj+MfQvv+fI735/E+/2hyvfI5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t+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DwJ6bAAAIABJREFU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k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0lCAyAAAKNUlEQVR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8+o90CoVw46AAAAAElFTkSuQmCC"/>
          <p:cNvSpPr>
            <a:spLocks noChangeAspect="1" noChangeArrowheads="1"/>
          </p:cNvSpPr>
          <p:nvPr/>
        </p:nvSpPr>
        <p:spPr bwMode="auto">
          <a:xfrm>
            <a:off x="307975" y="-19129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338767"/>
            <a:ext cx="6150436" cy="477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58426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182</a:t>
            </a:fld>
            <a:endParaRPr lang="zh-TW" altLang="en-US" dirty="0"/>
          </a:p>
        </p:txBody>
      </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8" name="群組 7">
            <a:extLst>
              <a:ext uri="{FF2B5EF4-FFF2-40B4-BE49-F238E27FC236}">
                <a16:creationId xmlns:a16="http://schemas.microsoft.com/office/drawing/2014/main" id="{77A789D3-2528-B9B7-53BC-66CA4491EFBE}"/>
              </a:ext>
            </a:extLst>
          </p:cNvPr>
          <p:cNvGrpSpPr/>
          <p:nvPr/>
        </p:nvGrpSpPr>
        <p:grpSpPr>
          <a:xfrm>
            <a:off x="0" y="280943"/>
            <a:ext cx="1526714" cy="338554"/>
            <a:chOff x="0" y="280943"/>
            <a:chExt cx="1526714" cy="338554"/>
          </a:xfrm>
        </p:grpSpPr>
        <p:sp>
          <p:nvSpPr>
            <p:cNvPr id="9" name="Google Shape;1035;p43">
              <a:extLst>
                <a:ext uri="{FF2B5EF4-FFF2-40B4-BE49-F238E27FC236}">
                  <a16:creationId xmlns:a16="http://schemas.microsoft.com/office/drawing/2014/main" id="{33C4E438-B0C5-ED5C-A792-6099AB4A646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文字方塊 9">
              <a:extLst>
                <a:ext uri="{FF2B5EF4-FFF2-40B4-BE49-F238E27FC236}">
                  <a16:creationId xmlns:a16="http://schemas.microsoft.com/office/drawing/2014/main" id="{25C36C8F-CE33-8C07-1A4C-E7B5A263168E}"/>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5" name="Picture 2">
            <a:extLst>
              <a:ext uri="{FF2B5EF4-FFF2-40B4-BE49-F238E27FC236}">
                <a16:creationId xmlns:a16="http://schemas.microsoft.com/office/drawing/2014/main" id="{D22E512D-C364-27C0-0BE4-B01AEE315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673944"/>
            <a:ext cx="5856299" cy="44695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C2D0710-3FCC-AFA0-6809-D10A39E22794}"/>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9144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extLst>
              <p:ext uri="{D42A27DB-BD31-4B8C-83A1-F6EECF244321}">
                <p14:modId xmlns:p14="http://schemas.microsoft.com/office/powerpoint/2010/main" val="754198625"/>
              </p:ext>
            </p:extLst>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280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96F84D4C-C84B-1263-71A1-FCBA7F96C3E7}"/>
              </a:ext>
            </a:extLst>
          </p:cNvPr>
          <p:cNvSpPr>
            <a:spLocks noGrp="1"/>
          </p:cNvSpPr>
          <p:nvPr>
            <p:ph type="sldNum" sz="quarter" idx="4"/>
          </p:nvPr>
        </p:nvSpPr>
        <p:spPr/>
        <p:txBody>
          <a:bodyPr/>
          <a:lstStyle/>
          <a:p>
            <a:fld id="{F5177135-5710-4BA7-B942-1A074D9A1B12}" type="slidenum">
              <a:rPr lang="zh-TW" altLang="en-US" smtClean="0"/>
              <a:pPr/>
              <a:t>19</a:t>
            </a:fld>
            <a:endParaRPr lang="zh-TW" altLang="en-US" dirty="0"/>
          </a:p>
        </p:txBody>
      </p:sp>
    </p:spTree>
    <p:extLst>
      <p:ext uri="{BB962C8B-B14F-4D97-AF65-F5344CB8AC3E}">
        <p14:creationId xmlns:p14="http://schemas.microsoft.com/office/powerpoint/2010/main" val="298141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5"/>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系統開發背景</a:t>
            </a:r>
            <a:endParaRPr sz="3600" b="1"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E492220C-88D5-0B53-9362-513516BF2B9B}"/>
              </a:ext>
            </a:extLst>
          </p:cNvPr>
          <p:cNvPicPr>
            <a:picLocks noChangeAspect="1"/>
          </p:cNvPicPr>
          <p:nvPr/>
        </p:nvPicPr>
        <p:blipFill>
          <a:blip r:embed="rId3"/>
          <a:stretch>
            <a:fillRect/>
          </a:stretch>
        </p:blipFill>
        <p:spPr>
          <a:xfrm>
            <a:off x="142802" y="3308456"/>
            <a:ext cx="1383912" cy="1713124"/>
          </a:xfrm>
          <a:prstGeom prst="rect">
            <a:avLst/>
          </a:prstGeom>
        </p:spPr>
      </p:pic>
      <p:cxnSp>
        <p:nvCxnSpPr>
          <p:cNvPr id="5" name="Google Shape;923;p36">
            <a:extLst>
              <a:ext uri="{FF2B5EF4-FFF2-40B4-BE49-F238E27FC236}">
                <a16:creationId xmlns:a16="http://schemas.microsoft.com/office/drawing/2014/main" id="{823A3F58-1DCF-7799-CBDD-1A8C25EA47BA}"/>
              </a:ext>
            </a:extLst>
          </p:cNvPr>
          <p:cNvCxnSpPr>
            <a:cxnSpLocks/>
          </p:cNvCxnSpPr>
          <p:nvPr/>
        </p:nvCxnSpPr>
        <p:spPr>
          <a:xfrm>
            <a:off x="3261360" y="821110"/>
            <a:ext cx="2689860" cy="0"/>
          </a:xfrm>
          <a:prstGeom prst="straightConnector1">
            <a:avLst/>
          </a:prstGeom>
          <a:noFill/>
          <a:ln w="28575" cap="flat" cmpd="sng">
            <a:solidFill>
              <a:schemeClr val="accent3"/>
            </a:solidFill>
            <a:prstDash val="dash"/>
            <a:round/>
            <a:headEnd type="none" w="med" len="med"/>
            <a:tailEnd type="none" w="med" len="med"/>
          </a:ln>
        </p:spPr>
      </p:cxnSp>
      <p:sp>
        <p:nvSpPr>
          <p:cNvPr id="3" name="文字方塊 2">
            <a:extLst>
              <a:ext uri="{FF2B5EF4-FFF2-40B4-BE49-F238E27FC236}">
                <a16:creationId xmlns:a16="http://schemas.microsoft.com/office/drawing/2014/main" id="{2DE9CB24-3658-F495-ADAF-D589860C6243}"/>
              </a:ext>
            </a:extLst>
          </p:cNvPr>
          <p:cNvSpPr txBox="1"/>
          <p:nvPr/>
        </p:nvSpPr>
        <p:spPr>
          <a:xfrm>
            <a:off x="205740" y="1508761"/>
            <a:ext cx="8991600" cy="1569660"/>
          </a:xfrm>
          <a:prstGeom prst="rect">
            <a:avLst/>
          </a:prstGeom>
          <a:noFill/>
        </p:spPr>
        <p:txBody>
          <a:bodyPr wrap="square" rtlCol="0">
            <a:spAutoFit/>
          </a:bodyPr>
          <a:lstStyle/>
          <a:p>
            <a:pPr marL="342900" indent="-342900">
              <a:buAutoNum type="arabicPeriod"/>
            </a:pPr>
            <a:r>
              <a:rPr lang="zh-TW" altLang="en-US" sz="1600" dirty="0">
                <a:latin typeface="微軟正黑體" panose="020B0604030504040204" pitchFamily="34" charset="-120"/>
                <a:ea typeface="微軟正黑體" panose="020B0604030504040204" pitchFamily="34" charset="-120"/>
              </a:rPr>
              <a:t>因為疫情，實體販售的蛋糕店無法順利銷售，藉此開發線上系統</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外送，解決銷售蕭條時期。</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目前實體通路大多都是製作文宣型網站和手機軟體下單，較少有網頁版下單購買系統。</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提供預訂快取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節省排隊時間</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，例如星巴克的行動預點，可以依照自己當日行程提早規劃點餐、跳過排隊。</a:t>
            </a:r>
          </a:p>
        </p:txBody>
      </p:sp>
      <p:grpSp>
        <p:nvGrpSpPr>
          <p:cNvPr id="20" name="群組 19"/>
          <p:cNvGrpSpPr/>
          <p:nvPr/>
        </p:nvGrpSpPr>
        <p:grpSpPr>
          <a:xfrm>
            <a:off x="0" y="280943"/>
            <a:ext cx="1526714" cy="338554"/>
            <a:chOff x="0" y="280943"/>
            <a:chExt cx="1526714" cy="338554"/>
          </a:xfrm>
        </p:grpSpPr>
        <p:sp>
          <p:nvSpPr>
            <p:cNvPr id="2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id="{24ACFB54-6290-E87E-CB90-E0D5A0ACA77F}"/>
              </a:ext>
            </a:extLst>
          </p:cNvPr>
          <p:cNvSpPr>
            <a:spLocks noGrp="1"/>
          </p:cNvSpPr>
          <p:nvPr>
            <p:ph type="sldNum" sz="quarter" idx="4"/>
          </p:nvPr>
        </p:nvSpPr>
        <p:spPr/>
        <p:txBody>
          <a:bodyPr/>
          <a:lstStyle/>
          <a:p>
            <a:fld id="{F5177135-5710-4BA7-B942-1A074D9A1B12}" type="slidenum">
              <a:rPr lang="zh-TW" altLang="en-US" smtClean="0"/>
              <a:pPr/>
              <a:t>2</a:t>
            </a:fld>
            <a:endParaRPr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3133067" y="105180"/>
            <a:ext cx="3268350"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使用個案圖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3619500" y="753913"/>
            <a:ext cx="2362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20</a:t>
            </a:fld>
            <a:endParaRPr lang="zh-TW" altLang="en-US" dirty="0"/>
          </a:p>
        </p:txBody>
      </p:sp>
      <p:pic>
        <p:nvPicPr>
          <p:cNvPr id="3" name="圖片 2">
            <a:extLst>
              <a:ext uri="{FF2B5EF4-FFF2-40B4-BE49-F238E27FC236}">
                <a16:creationId xmlns:a16="http://schemas.microsoft.com/office/drawing/2014/main" id="{E1EDBEE8-552E-2AF1-2080-A19A6C4C06DE}"/>
              </a:ext>
            </a:extLst>
          </p:cNvPr>
          <p:cNvPicPr>
            <a:picLocks noChangeAspect="1"/>
          </p:cNvPicPr>
          <p:nvPr/>
        </p:nvPicPr>
        <p:blipFill>
          <a:blip r:embed="rId3"/>
          <a:stretch>
            <a:fillRect/>
          </a:stretch>
        </p:blipFill>
        <p:spPr>
          <a:xfrm>
            <a:off x="1092309" y="1172527"/>
            <a:ext cx="7127717" cy="34985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2250531" y="0"/>
            <a:ext cx="5148489" cy="1120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整體活動圖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3642360" y="619497"/>
            <a:ext cx="233934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21</a:t>
            </a:fld>
            <a:endParaRPr lang="zh-TW" altLang="en-US" dirty="0"/>
          </a:p>
        </p:txBody>
      </p:sp>
      <p:pic>
        <p:nvPicPr>
          <p:cNvPr id="13" name="Picture 2">
            <a:extLst>
              <a:ext uri="{FF2B5EF4-FFF2-40B4-BE49-F238E27FC236}">
                <a16:creationId xmlns:a16="http://schemas.microsoft.com/office/drawing/2014/main" id="{F5C4B9AE-6CC1-8FC7-1E79-D9AAB13BA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963" y="619497"/>
            <a:ext cx="6620682" cy="45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2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5402151" y="-28177"/>
            <a:ext cx="3502569" cy="6194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整體介面架構圖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5572286" y="639487"/>
            <a:ext cx="3124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22</a:t>
            </a:fld>
            <a:endParaRPr lang="zh-TW" altLang="en-US" dirty="0"/>
          </a:p>
        </p:txBody>
      </p:sp>
      <p:pic>
        <p:nvPicPr>
          <p:cNvPr id="2" name="圖片 1">
            <a:extLst>
              <a:ext uri="{FF2B5EF4-FFF2-40B4-BE49-F238E27FC236}">
                <a16:creationId xmlns:a16="http://schemas.microsoft.com/office/drawing/2014/main" id="{7F09D0C8-3F1A-3306-515D-E45E8863F67D}"/>
              </a:ext>
            </a:extLst>
          </p:cNvPr>
          <p:cNvPicPr>
            <a:picLocks noChangeAspect="1"/>
          </p:cNvPicPr>
          <p:nvPr/>
        </p:nvPicPr>
        <p:blipFill>
          <a:blip r:embed="rId3"/>
          <a:stretch>
            <a:fillRect/>
          </a:stretch>
        </p:blipFill>
        <p:spPr>
          <a:xfrm>
            <a:off x="1244683" y="105247"/>
            <a:ext cx="3860351" cy="4933006"/>
          </a:xfrm>
          <a:prstGeom prst="rect">
            <a:avLst/>
          </a:prstGeom>
        </p:spPr>
      </p:pic>
    </p:spTree>
    <p:extLst>
      <p:ext uri="{BB962C8B-B14F-4D97-AF65-F5344CB8AC3E}">
        <p14:creationId xmlns:p14="http://schemas.microsoft.com/office/powerpoint/2010/main" val="123482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331992964"/>
              </p:ext>
            </p:extLst>
          </p:nvPr>
        </p:nvGraphicFramePr>
        <p:xfrm>
          <a:off x="206453" y="1634166"/>
          <a:ext cx="8397920" cy="1478280"/>
        </p:xfrm>
        <a:graphic>
          <a:graphicData uri="http://schemas.openxmlformats.org/drawingml/2006/table">
            <a:tbl>
              <a:tblPr firstRow="1" bandRow="1">
                <a:tableStyleId>{F2DE63D5-997A-4646-A377-4702673A728D}</a:tableStyleId>
              </a:tblPr>
              <a:tblGrid>
                <a:gridCol w="1177074">
                  <a:extLst>
                    <a:ext uri="{9D8B030D-6E8A-4147-A177-3AD203B41FA5}">
                      <a16:colId xmlns:a16="http://schemas.microsoft.com/office/drawing/2014/main" val="3570025489"/>
                    </a:ext>
                  </a:extLst>
                </a:gridCol>
                <a:gridCol w="1558456">
                  <a:extLst>
                    <a:ext uri="{9D8B030D-6E8A-4147-A177-3AD203B41FA5}">
                      <a16:colId xmlns:a16="http://schemas.microsoft.com/office/drawing/2014/main" val="3633783703"/>
                    </a:ext>
                  </a:extLst>
                </a:gridCol>
                <a:gridCol w="1478942">
                  <a:extLst>
                    <a:ext uri="{9D8B030D-6E8A-4147-A177-3AD203B41FA5}">
                      <a16:colId xmlns:a16="http://schemas.microsoft.com/office/drawing/2014/main" val="1318945102"/>
                    </a:ext>
                  </a:extLst>
                </a:gridCol>
                <a:gridCol w="2194560">
                  <a:extLst>
                    <a:ext uri="{9D8B030D-6E8A-4147-A177-3AD203B41FA5}">
                      <a16:colId xmlns:a16="http://schemas.microsoft.com/office/drawing/2014/main" val="3978248598"/>
                    </a:ext>
                  </a:extLst>
                </a:gridCol>
                <a:gridCol w="1988888">
                  <a:extLst>
                    <a:ext uri="{9D8B030D-6E8A-4147-A177-3AD203B41FA5}">
                      <a16:colId xmlns:a16="http://schemas.microsoft.com/office/drawing/2014/main" val="20004"/>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表達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摘述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控制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647371278"/>
                  </a:ext>
                </a:extLst>
              </a:tr>
              <a:tr h="300872">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2.1</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新增訂購項目使用個案之</a:t>
                      </a:r>
                      <a:r>
                        <a:rPr lang="en-US" altLang="zh-TW" sz="1800" baseline="0" dirty="0">
                          <a:solidFill>
                            <a:schemeClr val="tx1"/>
                          </a:solidFill>
                          <a:latin typeface="微軟正黑體" panose="020B0604030504040204" pitchFamily="34" charset="-120"/>
                          <a:ea typeface="微軟正黑體" panose="020B0604030504040204" pitchFamily="34" charset="-120"/>
                        </a:rPr>
                        <a:t>UI</a:t>
                      </a:r>
                      <a:r>
                        <a:rPr lang="zh-TW" altLang="en-US" sz="1800" baseline="0" dirty="0">
                          <a:solidFill>
                            <a:schemeClr val="tx1"/>
                          </a:solidFill>
                          <a:latin typeface="微軟正黑體" panose="020B0604030504040204" pitchFamily="34" charset="-120"/>
                          <a:ea typeface="微軟正黑體" panose="020B0604030504040204" pitchFamily="34" charset="-120"/>
                        </a:rPr>
                        <a:t>循序圖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2.2</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2.3</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1363;p54">
            <a:extLst>
              <a:ext uri="{FF2B5EF4-FFF2-40B4-BE49-F238E27FC236}">
                <a16:creationId xmlns:a16="http://schemas.microsoft.com/office/drawing/2014/main" id="{EF25D154-4B91-E3CA-4E78-0962B6320CF9}"/>
              </a:ext>
            </a:extLst>
          </p:cNvPr>
          <p:cNvSpPr txBox="1">
            <a:spLocks/>
          </p:cNvSpPr>
          <p:nvPr/>
        </p:nvSpPr>
        <p:spPr>
          <a:xfrm>
            <a:off x="5402151" y="-28177"/>
            <a:ext cx="3502569" cy="619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TW" sz="3600" b="1" dirty="0">
                <a:solidFill>
                  <a:schemeClr val="lt2"/>
                </a:solidFill>
                <a:latin typeface="微軟正黑體" panose="020B0604030504040204" pitchFamily="34" charset="-120"/>
                <a:ea typeface="微軟正黑體" panose="020B0604030504040204" pitchFamily="34" charset="-120"/>
              </a:rPr>
              <a:t>PAC</a:t>
            </a:r>
            <a:r>
              <a:rPr lang="zh-TW" altLang="en-US" sz="3600" b="1" dirty="0">
                <a:solidFill>
                  <a:schemeClr val="lt2"/>
                </a:solidFill>
                <a:latin typeface="微軟正黑體" panose="020B0604030504040204" pitchFamily="34" charset="-120"/>
                <a:ea typeface="微軟正黑體" panose="020B0604030504040204" pitchFamily="34" charset="-120"/>
              </a:rPr>
              <a:t>表範例</a:t>
            </a:r>
          </a:p>
        </p:txBody>
      </p:sp>
      <p:cxnSp>
        <p:nvCxnSpPr>
          <p:cNvPr id="4" name="Google Shape;923;p36">
            <a:extLst>
              <a:ext uri="{FF2B5EF4-FFF2-40B4-BE49-F238E27FC236}">
                <a16:creationId xmlns:a16="http://schemas.microsoft.com/office/drawing/2014/main" id="{F55BBA3D-601B-EF5E-D029-4265903B3390}"/>
              </a:ext>
            </a:extLst>
          </p:cNvPr>
          <p:cNvCxnSpPr>
            <a:cxnSpLocks/>
          </p:cNvCxnSpPr>
          <p:nvPr/>
        </p:nvCxnSpPr>
        <p:spPr>
          <a:xfrm>
            <a:off x="6003561" y="619497"/>
            <a:ext cx="2256019" cy="0"/>
          </a:xfrm>
          <a:prstGeom prst="straightConnector1">
            <a:avLst/>
          </a:prstGeom>
          <a:noFill/>
          <a:ln w="28575" cap="flat" cmpd="sng">
            <a:solidFill>
              <a:schemeClr val="accent3"/>
            </a:solidFill>
            <a:prstDash val="dash"/>
            <a:round/>
            <a:headEnd type="none" w="med" len="med"/>
            <a:tailEnd type="none" w="med" len="med"/>
          </a:ln>
        </p:spPr>
      </p:cxnSp>
      <p:grpSp>
        <p:nvGrpSpPr>
          <p:cNvPr id="5" name="群組 4">
            <a:extLst>
              <a:ext uri="{FF2B5EF4-FFF2-40B4-BE49-F238E27FC236}">
                <a16:creationId xmlns:a16="http://schemas.microsoft.com/office/drawing/2014/main" id="{D8CEC851-2C21-AEDD-E660-DFFD18CEA40F}"/>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358A6E97-0779-A184-19E9-A5DC386D0ADF}"/>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210A433C-9527-3539-2576-27C43C87A6E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99493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24</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3749824"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4786976" y="873639"/>
              <a:ext cx="3309571"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3" y="338767"/>
            <a:ext cx="6029999" cy="466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25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25</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5607479" y="0"/>
            <a:ext cx="4157121" cy="677535"/>
            <a:chOff x="3544997" y="214450"/>
            <a:chExt cx="4959077"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544997" y="214450"/>
              <a:ext cx="4959077"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整體類別圖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4685278" y="873639"/>
              <a:ext cx="267851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7" name="圖片 16">
            <a:extLst>
              <a:ext uri="{FF2B5EF4-FFF2-40B4-BE49-F238E27FC236}">
                <a16:creationId xmlns:a16="http://schemas.microsoft.com/office/drawing/2014/main" id="{CF81B558-51D3-1063-DFD1-0ED92ACBBA2E}"/>
              </a:ext>
            </a:extLst>
          </p:cNvPr>
          <p:cNvPicPr>
            <a:picLocks noChangeAspect="1"/>
          </p:cNvPicPr>
          <p:nvPr/>
        </p:nvPicPr>
        <p:blipFill>
          <a:blip r:embed="rId2"/>
          <a:stretch>
            <a:fillRect/>
          </a:stretch>
        </p:blipFill>
        <p:spPr>
          <a:xfrm>
            <a:off x="1969424" y="0"/>
            <a:ext cx="5205152" cy="5143500"/>
          </a:xfrm>
          <a:prstGeom prst="rect">
            <a:avLst/>
          </a:prstGeom>
        </p:spPr>
      </p:pic>
    </p:spTree>
    <p:extLst>
      <p:ext uri="{BB962C8B-B14F-4D97-AF65-F5344CB8AC3E}">
        <p14:creationId xmlns:p14="http://schemas.microsoft.com/office/powerpoint/2010/main" val="406490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26</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4348663" y="-91440"/>
            <a:ext cx="5064414" cy="677535"/>
            <a:chOff x="1685996" y="214450"/>
            <a:chExt cx="6041397"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1685996" y="214450"/>
              <a:ext cx="6041397"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符合</a:t>
              </a:r>
              <a:r>
                <a:rPr lang="en-US" altLang="zh-TW" sz="3600" b="1" dirty="0">
                  <a:solidFill>
                    <a:schemeClr val="tx2"/>
                  </a:solidFill>
                  <a:latin typeface="微軟正黑體" panose="020B0604030504040204" pitchFamily="34" charset="-120"/>
                  <a:ea typeface="微軟正黑體" panose="020B0604030504040204" pitchFamily="34" charset="-120"/>
                </a:rPr>
                <a:t>3ONF</a:t>
              </a:r>
              <a:r>
                <a:rPr lang="zh-TW" altLang="en-US" sz="3600" b="1" dirty="0">
                  <a:solidFill>
                    <a:schemeClr val="tx2"/>
                  </a:solidFill>
                  <a:latin typeface="微軟正黑體" panose="020B0604030504040204" pitchFamily="34" charset="-120"/>
                  <a:ea typeface="微軟正黑體" panose="020B0604030504040204" pitchFamily="34" charset="-120"/>
                </a:rPr>
                <a:t>系統類別圖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flipV="1">
              <a:off x="2052213" y="873639"/>
              <a:ext cx="5311581" cy="1"/>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 name="Picture 2">
            <a:extLst>
              <a:ext uri="{FF2B5EF4-FFF2-40B4-BE49-F238E27FC236}">
                <a16:creationId xmlns:a16="http://schemas.microsoft.com/office/drawing/2014/main" id="{C75706D7-64D8-7F85-364A-EADF644A8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84" y="527098"/>
            <a:ext cx="6363323" cy="461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788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6" name="Google Shape;956;p39"/>
          <p:cNvSpPr/>
          <p:nvPr/>
        </p:nvSpPr>
        <p:spPr>
          <a:xfrm>
            <a:off x="574505" y="12651"/>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txBox="1">
            <a:spLocks noGrp="1"/>
          </p:cNvSpPr>
          <p:nvPr>
            <p:ph type="ctrTitle"/>
          </p:nvPr>
        </p:nvSpPr>
        <p:spPr>
          <a:xfrm>
            <a:off x="1024794" y="2340087"/>
            <a:ext cx="4460100" cy="120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描述使用個案</a:t>
            </a:r>
            <a:endParaRPr b="1" dirty="0">
              <a:latin typeface="微軟正黑體" panose="020B0604030504040204" pitchFamily="34" charset="-120"/>
              <a:ea typeface="微軟正黑體" panose="020B0604030504040204" pitchFamily="34" charset="-120"/>
            </a:endParaRPr>
          </a:p>
        </p:txBody>
      </p:sp>
      <p:sp>
        <p:nvSpPr>
          <p:cNvPr id="959" name="Google Shape;959;p39"/>
          <p:cNvSpPr txBox="1">
            <a:spLocks noGrp="1"/>
          </p:cNvSpPr>
          <p:nvPr>
            <p:ph type="title" idx="2"/>
          </p:nvPr>
        </p:nvSpPr>
        <p:spPr>
          <a:xfrm>
            <a:off x="1024794" y="1435881"/>
            <a:ext cx="2183700" cy="9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960" name="Google Shape;960;p39"/>
          <p:cNvCxnSpPr>
            <a:cxnSpLocks/>
          </p:cNvCxnSpPr>
          <p:nvPr/>
        </p:nvCxnSpPr>
        <p:spPr>
          <a:xfrm>
            <a:off x="1131181" y="3542187"/>
            <a:ext cx="3945882" cy="0"/>
          </a:xfrm>
          <a:prstGeom prst="straightConnector1">
            <a:avLst/>
          </a:prstGeom>
          <a:noFill/>
          <a:ln w="28575" cap="flat" cmpd="sng">
            <a:solidFill>
              <a:schemeClr val="lt2"/>
            </a:solidFill>
            <a:prstDash val="dash"/>
            <a:round/>
            <a:headEnd type="none" w="med" len="med"/>
            <a:tailEnd type="none" w="med" len="med"/>
          </a:ln>
        </p:spPr>
      </p:cxnSp>
      <p:grpSp>
        <p:nvGrpSpPr>
          <p:cNvPr id="961" name="Google Shape;961;p39"/>
          <p:cNvGrpSpPr/>
          <p:nvPr/>
        </p:nvGrpSpPr>
        <p:grpSpPr>
          <a:xfrm rot="-1705845">
            <a:off x="-592077" y="-372503"/>
            <a:ext cx="2056834" cy="1605996"/>
            <a:chOff x="8827921" y="727574"/>
            <a:chExt cx="2056818" cy="1605983"/>
          </a:xfrm>
        </p:grpSpPr>
        <p:sp>
          <p:nvSpPr>
            <p:cNvPr id="962" name="Google Shape;962;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9"/>
          <p:cNvGrpSpPr/>
          <p:nvPr/>
        </p:nvGrpSpPr>
        <p:grpSpPr>
          <a:xfrm>
            <a:off x="1765255" y="-765283"/>
            <a:ext cx="2056818" cy="1605983"/>
            <a:chOff x="8827921" y="727574"/>
            <a:chExt cx="2056818" cy="1605983"/>
          </a:xfrm>
        </p:grpSpPr>
        <p:sp>
          <p:nvSpPr>
            <p:cNvPr id="974" name="Google Shape;974;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95;p44">
            <a:extLst>
              <a:ext uri="{FF2B5EF4-FFF2-40B4-BE49-F238E27FC236}">
                <a16:creationId xmlns:a16="http://schemas.microsoft.com/office/drawing/2014/main" id="{87724DB9-CD57-5AE5-A276-7C1E8134BD0A}"/>
              </a:ext>
            </a:extLst>
          </p:cNvPr>
          <p:cNvGrpSpPr/>
          <p:nvPr/>
        </p:nvGrpSpPr>
        <p:grpSpPr>
          <a:xfrm rot="763382">
            <a:off x="179442" y="2749120"/>
            <a:ext cx="780996" cy="671489"/>
            <a:chOff x="1706078" y="2092648"/>
            <a:chExt cx="660913" cy="575241"/>
          </a:xfrm>
        </p:grpSpPr>
        <p:sp>
          <p:nvSpPr>
            <p:cNvPr id="21" name="Google Shape;1096;p44">
              <a:extLst>
                <a:ext uri="{FF2B5EF4-FFF2-40B4-BE49-F238E27FC236}">
                  <a16:creationId xmlns:a16="http://schemas.microsoft.com/office/drawing/2014/main" id="{7B323BD8-DC43-673F-2F18-55638F70F7F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7;p44">
              <a:extLst>
                <a:ext uri="{FF2B5EF4-FFF2-40B4-BE49-F238E27FC236}">
                  <a16:creationId xmlns:a16="http://schemas.microsoft.com/office/drawing/2014/main" id="{D839059E-A9D5-E2D8-E866-6E9BD4B6EEFF}"/>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8;p44">
              <a:extLst>
                <a:ext uri="{FF2B5EF4-FFF2-40B4-BE49-F238E27FC236}">
                  <a16:creationId xmlns:a16="http://schemas.microsoft.com/office/drawing/2014/main" id="{669A2332-EC26-8F4D-2338-38DA44BB8544}"/>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06;p57">
            <a:extLst>
              <a:ext uri="{FF2B5EF4-FFF2-40B4-BE49-F238E27FC236}">
                <a16:creationId xmlns:a16="http://schemas.microsoft.com/office/drawing/2014/main" id="{1541B953-45FD-3247-43EA-2C42E7E5986E}"/>
              </a:ext>
            </a:extLst>
          </p:cNvPr>
          <p:cNvGrpSpPr/>
          <p:nvPr/>
        </p:nvGrpSpPr>
        <p:grpSpPr>
          <a:xfrm>
            <a:off x="5919915" y="1050157"/>
            <a:ext cx="2571700" cy="2494257"/>
            <a:chOff x="5776925" y="2850750"/>
            <a:chExt cx="281100" cy="272650"/>
          </a:xfrm>
        </p:grpSpPr>
        <p:sp>
          <p:nvSpPr>
            <p:cNvPr id="3" name="Google Shape;1507;p57">
              <a:extLst>
                <a:ext uri="{FF2B5EF4-FFF2-40B4-BE49-F238E27FC236}">
                  <a16:creationId xmlns:a16="http://schemas.microsoft.com/office/drawing/2014/main" id="{56068AD9-A1BB-AA14-1272-17EDE9C4C8D2}"/>
                </a:ext>
              </a:extLst>
            </p:cNvPr>
            <p:cNvSpPr/>
            <p:nvPr/>
          </p:nvSpPr>
          <p:spPr>
            <a:xfrm>
              <a:off x="5902300" y="2850750"/>
              <a:ext cx="30925" cy="35425"/>
            </a:xfrm>
            <a:custGeom>
              <a:avLst/>
              <a:gdLst/>
              <a:ahLst/>
              <a:cxnLst/>
              <a:rect l="l" t="t" r="r" b="b"/>
              <a:pathLst>
                <a:path w="1237" h="1417" extrusionOk="0">
                  <a:moveTo>
                    <a:pt x="630" y="0"/>
                  </a:moveTo>
                  <a:cubicBezTo>
                    <a:pt x="270" y="0"/>
                    <a:pt x="0" y="270"/>
                    <a:pt x="0" y="607"/>
                  </a:cubicBezTo>
                  <a:lnTo>
                    <a:pt x="0" y="1417"/>
                  </a:lnTo>
                  <a:lnTo>
                    <a:pt x="1237" y="1417"/>
                  </a:lnTo>
                  <a:lnTo>
                    <a:pt x="1237" y="607"/>
                  </a:lnTo>
                  <a:cubicBezTo>
                    <a:pt x="1237" y="270"/>
                    <a:pt x="967" y="0"/>
                    <a:pt x="630"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08;p57">
              <a:extLst>
                <a:ext uri="{FF2B5EF4-FFF2-40B4-BE49-F238E27FC236}">
                  <a16:creationId xmlns:a16="http://schemas.microsoft.com/office/drawing/2014/main" id="{B8EFDE4B-CE13-0A9A-0D01-4D20B4D8E6B0}"/>
                </a:ext>
              </a:extLst>
            </p:cNvPr>
            <p:cNvSpPr/>
            <p:nvPr/>
          </p:nvSpPr>
          <p:spPr>
            <a:xfrm>
              <a:off x="5791000" y="2875475"/>
              <a:ext cx="253550" cy="158550"/>
            </a:xfrm>
            <a:custGeom>
              <a:avLst/>
              <a:gdLst/>
              <a:ahLst/>
              <a:cxnLst/>
              <a:rect l="l" t="t" r="r" b="b"/>
              <a:pathLst>
                <a:path w="10142" h="6342" extrusionOk="0">
                  <a:moveTo>
                    <a:pt x="2271" y="1"/>
                  </a:moveTo>
                  <a:cubicBezTo>
                    <a:pt x="1012" y="1"/>
                    <a:pt x="0" y="1035"/>
                    <a:pt x="0" y="2272"/>
                  </a:cubicBezTo>
                  <a:lnTo>
                    <a:pt x="0" y="5779"/>
                  </a:lnTo>
                  <a:lnTo>
                    <a:pt x="787" y="6342"/>
                  </a:lnTo>
                  <a:lnTo>
                    <a:pt x="9354" y="6342"/>
                  </a:lnTo>
                  <a:lnTo>
                    <a:pt x="10141" y="5779"/>
                  </a:lnTo>
                  <a:lnTo>
                    <a:pt x="10141" y="2294"/>
                  </a:lnTo>
                  <a:cubicBezTo>
                    <a:pt x="10141" y="1035"/>
                    <a:pt x="9129" y="1"/>
                    <a:pt x="7870"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9;p57">
              <a:extLst>
                <a:ext uri="{FF2B5EF4-FFF2-40B4-BE49-F238E27FC236}">
                  <a16:creationId xmlns:a16="http://schemas.microsoft.com/office/drawing/2014/main" id="{0AB659EA-FDCD-B5C8-2471-C6C4EDF11CB2}"/>
                </a:ext>
              </a:extLst>
            </p:cNvPr>
            <p:cNvSpPr/>
            <p:nvPr/>
          </p:nvSpPr>
          <p:spPr>
            <a:xfrm>
              <a:off x="5791000" y="2875475"/>
              <a:ext cx="73650" cy="158550"/>
            </a:xfrm>
            <a:custGeom>
              <a:avLst/>
              <a:gdLst/>
              <a:ahLst/>
              <a:cxnLst/>
              <a:rect l="l" t="t" r="r" b="b"/>
              <a:pathLst>
                <a:path w="2946" h="6342" extrusionOk="0">
                  <a:moveTo>
                    <a:pt x="2271" y="1"/>
                  </a:moveTo>
                  <a:cubicBezTo>
                    <a:pt x="1012" y="1"/>
                    <a:pt x="0" y="1035"/>
                    <a:pt x="0" y="2294"/>
                  </a:cubicBezTo>
                  <a:lnTo>
                    <a:pt x="0" y="5779"/>
                  </a:lnTo>
                  <a:lnTo>
                    <a:pt x="787" y="6342"/>
                  </a:lnTo>
                  <a:lnTo>
                    <a:pt x="1462" y="6342"/>
                  </a:lnTo>
                  <a:lnTo>
                    <a:pt x="675" y="5779"/>
                  </a:lnTo>
                  <a:lnTo>
                    <a:pt x="675" y="2294"/>
                  </a:lnTo>
                  <a:cubicBezTo>
                    <a:pt x="675" y="1035"/>
                    <a:pt x="1687" y="1"/>
                    <a:pt x="2946"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7">
              <a:extLst>
                <a:ext uri="{FF2B5EF4-FFF2-40B4-BE49-F238E27FC236}">
                  <a16:creationId xmlns:a16="http://schemas.microsoft.com/office/drawing/2014/main" id="{7E62802A-1450-99E4-567B-E7F21FC9D7BB}"/>
                </a:ext>
              </a:extLst>
            </p:cNvPr>
            <p:cNvSpPr/>
            <p:nvPr/>
          </p:nvSpPr>
          <p:spPr>
            <a:xfrm>
              <a:off x="5823600" y="3021625"/>
              <a:ext cx="188350" cy="101775"/>
            </a:xfrm>
            <a:custGeom>
              <a:avLst/>
              <a:gdLst/>
              <a:ahLst/>
              <a:cxnLst/>
              <a:rect l="l" t="t" r="r" b="b"/>
              <a:pathLst>
                <a:path w="7534" h="4071" extrusionOk="0">
                  <a:moveTo>
                    <a:pt x="3058" y="1"/>
                  </a:moveTo>
                  <a:cubicBezTo>
                    <a:pt x="3148" y="496"/>
                    <a:pt x="3193" y="990"/>
                    <a:pt x="3171" y="1485"/>
                  </a:cubicBezTo>
                  <a:cubicBezTo>
                    <a:pt x="3148" y="1845"/>
                    <a:pt x="3058" y="2182"/>
                    <a:pt x="2856" y="2497"/>
                  </a:cubicBezTo>
                  <a:cubicBezTo>
                    <a:pt x="2586" y="2879"/>
                    <a:pt x="2181" y="2924"/>
                    <a:pt x="1754" y="2969"/>
                  </a:cubicBezTo>
                  <a:cubicBezTo>
                    <a:pt x="1417" y="3014"/>
                    <a:pt x="1102" y="3104"/>
                    <a:pt x="787" y="3239"/>
                  </a:cubicBezTo>
                  <a:cubicBezTo>
                    <a:pt x="562" y="3329"/>
                    <a:pt x="338" y="3441"/>
                    <a:pt x="158" y="3599"/>
                  </a:cubicBezTo>
                  <a:cubicBezTo>
                    <a:pt x="0" y="3778"/>
                    <a:pt x="90" y="4048"/>
                    <a:pt x="338" y="4071"/>
                  </a:cubicBezTo>
                  <a:lnTo>
                    <a:pt x="7173" y="4071"/>
                  </a:lnTo>
                  <a:cubicBezTo>
                    <a:pt x="7421" y="4071"/>
                    <a:pt x="7533" y="3778"/>
                    <a:pt x="7376" y="3599"/>
                  </a:cubicBezTo>
                  <a:cubicBezTo>
                    <a:pt x="7173" y="3441"/>
                    <a:pt x="6948" y="3329"/>
                    <a:pt x="6724" y="3239"/>
                  </a:cubicBezTo>
                  <a:cubicBezTo>
                    <a:pt x="6409" y="3104"/>
                    <a:pt x="6094" y="3014"/>
                    <a:pt x="5779" y="2969"/>
                  </a:cubicBezTo>
                  <a:cubicBezTo>
                    <a:pt x="5352" y="2924"/>
                    <a:pt x="4925" y="2879"/>
                    <a:pt x="4655" y="2497"/>
                  </a:cubicBezTo>
                  <a:cubicBezTo>
                    <a:pt x="4475" y="2182"/>
                    <a:pt x="4363" y="1845"/>
                    <a:pt x="4363" y="1485"/>
                  </a:cubicBezTo>
                  <a:cubicBezTo>
                    <a:pt x="4318" y="990"/>
                    <a:pt x="4363" y="496"/>
                    <a:pt x="4475" y="1"/>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7">
              <a:extLst>
                <a:ext uri="{FF2B5EF4-FFF2-40B4-BE49-F238E27FC236}">
                  <a16:creationId xmlns:a16="http://schemas.microsoft.com/office/drawing/2014/main" id="{14E68792-3B04-5D36-7AB4-5825CDB85BFA}"/>
                </a:ext>
              </a:extLst>
            </p:cNvPr>
            <p:cNvSpPr/>
            <p:nvPr/>
          </p:nvSpPr>
          <p:spPr>
            <a:xfrm>
              <a:off x="5833150" y="2904150"/>
              <a:ext cx="169225" cy="65800"/>
            </a:xfrm>
            <a:custGeom>
              <a:avLst/>
              <a:gdLst/>
              <a:ahLst/>
              <a:cxnLst/>
              <a:rect l="l" t="t" r="r" b="b"/>
              <a:pathLst>
                <a:path w="6769" h="2632" extrusionOk="0">
                  <a:moveTo>
                    <a:pt x="743" y="0"/>
                  </a:moveTo>
                  <a:lnTo>
                    <a:pt x="1" y="248"/>
                  </a:lnTo>
                  <a:lnTo>
                    <a:pt x="1" y="2631"/>
                  </a:lnTo>
                  <a:lnTo>
                    <a:pt x="6769" y="2631"/>
                  </a:lnTo>
                  <a:lnTo>
                    <a:pt x="6769" y="248"/>
                  </a:lnTo>
                  <a:lnTo>
                    <a:pt x="5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7">
              <a:extLst>
                <a:ext uri="{FF2B5EF4-FFF2-40B4-BE49-F238E27FC236}">
                  <a16:creationId xmlns:a16="http://schemas.microsoft.com/office/drawing/2014/main" id="{B49FFC73-C255-2E27-ECD5-CAE785192E46}"/>
                </a:ext>
              </a:extLst>
            </p:cNvPr>
            <p:cNvSpPr/>
            <p:nvPr/>
          </p:nvSpPr>
          <p:spPr>
            <a:xfrm>
              <a:off x="5833150" y="2895675"/>
              <a:ext cx="169225" cy="32100"/>
            </a:xfrm>
            <a:custGeom>
              <a:avLst/>
              <a:gdLst/>
              <a:ahLst/>
              <a:cxnLst/>
              <a:rect l="l" t="t" r="r" b="b"/>
              <a:pathLst>
                <a:path w="6769" h="1284" extrusionOk="0">
                  <a:moveTo>
                    <a:pt x="4743" y="1220"/>
                  </a:moveTo>
                  <a:cubicBezTo>
                    <a:pt x="4743" y="1241"/>
                    <a:pt x="4744" y="1262"/>
                    <a:pt x="4745" y="1284"/>
                  </a:cubicBezTo>
                  <a:cubicBezTo>
                    <a:pt x="4745" y="1262"/>
                    <a:pt x="4744" y="1241"/>
                    <a:pt x="4743" y="1220"/>
                  </a:cubicBezTo>
                  <a:close/>
                  <a:moveTo>
                    <a:pt x="549" y="1"/>
                  </a:moveTo>
                  <a:cubicBezTo>
                    <a:pt x="250" y="1"/>
                    <a:pt x="1" y="263"/>
                    <a:pt x="1" y="587"/>
                  </a:cubicBezTo>
                  <a:cubicBezTo>
                    <a:pt x="1" y="969"/>
                    <a:pt x="293" y="1284"/>
                    <a:pt x="698" y="1284"/>
                  </a:cubicBezTo>
                  <a:cubicBezTo>
                    <a:pt x="664" y="800"/>
                    <a:pt x="1012" y="559"/>
                    <a:pt x="1361" y="559"/>
                  </a:cubicBezTo>
                  <a:cubicBezTo>
                    <a:pt x="1709" y="559"/>
                    <a:pt x="2058" y="800"/>
                    <a:pt x="2024" y="1284"/>
                  </a:cubicBezTo>
                  <a:cubicBezTo>
                    <a:pt x="2058" y="857"/>
                    <a:pt x="2384" y="643"/>
                    <a:pt x="2710" y="643"/>
                  </a:cubicBezTo>
                  <a:cubicBezTo>
                    <a:pt x="3036" y="643"/>
                    <a:pt x="3362" y="857"/>
                    <a:pt x="3396" y="1284"/>
                  </a:cubicBezTo>
                  <a:cubicBezTo>
                    <a:pt x="3385" y="823"/>
                    <a:pt x="3722" y="592"/>
                    <a:pt x="4062" y="592"/>
                  </a:cubicBezTo>
                  <a:cubicBezTo>
                    <a:pt x="4386" y="592"/>
                    <a:pt x="4713" y="801"/>
                    <a:pt x="4743" y="1220"/>
                  </a:cubicBezTo>
                  <a:lnTo>
                    <a:pt x="4743" y="1220"/>
                  </a:lnTo>
                  <a:cubicBezTo>
                    <a:pt x="4743" y="779"/>
                    <a:pt x="5076" y="559"/>
                    <a:pt x="5408" y="559"/>
                  </a:cubicBezTo>
                  <a:cubicBezTo>
                    <a:pt x="5757" y="559"/>
                    <a:pt x="6105" y="800"/>
                    <a:pt x="6072" y="1284"/>
                  </a:cubicBezTo>
                  <a:cubicBezTo>
                    <a:pt x="6454" y="1284"/>
                    <a:pt x="6769" y="969"/>
                    <a:pt x="6769" y="587"/>
                  </a:cubicBezTo>
                  <a:cubicBezTo>
                    <a:pt x="6769" y="263"/>
                    <a:pt x="6520" y="1"/>
                    <a:pt x="6221" y="1"/>
                  </a:cubicBezTo>
                  <a:cubicBezTo>
                    <a:pt x="6209" y="1"/>
                    <a:pt x="6196" y="1"/>
                    <a:pt x="6184" y="2"/>
                  </a:cubicBezTo>
                  <a:lnTo>
                    <a:pt x="585" y="2"/>
                  </a:lnTo>
                  <a:cubicBezTo>
                    <a:pt x="573" y="1"/>
                    <a:pt x="561" y="1"/>
                    <a:pt x="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7">
              <a:extLst>
                <a:ext uri="{FF2B5EF4-FFF2-40B4-BE49-F238E27FC236}">
                  <a16:creationId xmlns:a16="http://schemas.microsoft.com/office/drawing/2014/main" id="{1470210D-691F-F8A7-CFA3-5A7C6E56055F}"/>
                </a:ext>
              </a:extLst>
            </p:cNvPr>
            <p:cNvSpPr/>
            <p:nvPr/>
          </p:nvSpPr>
          <p:spPr>
            <a:xfrm>
              <a:off x="5810675" y="2962600"/>
              <a:ext cx="214200" cy="71425"/>
            </a:xfrm>
            <a:custGeom>
              <a:avLst/>
              <a:gdLst/>
              <a:ahLst/>
              <a:cxnLst/>
              <a:rect l="l" t="t" r="r" b="b"/>
              <a:pathLst>
                <a:path w="8568" h="2857" extrusionOk="0">
                  <a:moveTo>
                    <a:pt x="945" y="1"/>
                  </a:moveTo>
                  <a:lnTo>
                    <a:pt x="0" y="316"/>
                  </a:lnTo>
                  <a:lnTo>
                    <a:pt x="0" y="2857"/>
                  </a:lnTo>
                  <a:lnTo>
                    <a:pt x="8567" y="2857"/>
                  </a:lnTo>
                  <a:lnTo>
                    <a:pt x="8567" y="316"/>
                  </a:lnTo>
                  <a:lnTo>
                    <a:pt x="7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7">
              <a:extLst>
                <a:ext uri="{FF2B5EF4-FFF2-40B4-BE49-F238E27FC236}">
                  <a16:creationId xmlns:a16="http://schemas.microsoft.com/office/drawing/2014/main" id="{1894BF48-3E8D-5C89-08E9-39C650F1B658}"/>
                </a:ext>
              </a:extLst>
            </p:cNvPr>
            <p:cNvSpPr/>
            <p:nvPr/>
          </p:nvSpPr>
          <p:spPr>
            <a:xfrm>
              <a:off x="5810675" y="2951900"/>
              <a:ext cx="213625" cy="40525"/>
            </a:xfrm>
            <a:custGeom>
              <a:avLst/>
              <a:gdLst/>
              <a:ahLst/>
              <a:cxnLst/>
              <a:rect l="l" t="t" r="r" b="b"/>
              <a:pathLst>
                <a:path w="8545" h="1621" extrusionOk="0">
                  <a:moveTo>
                    <a:pt x="704" y="1"/>
                  </a:moveTo>
                  <a:cubicBezTo>
                    <a:pt x="316" y="1"/>
                    <a:pt x="0" y="330"/>
                    <a:pt x="0" y="744"/>
                  </a:cubicBezTo>
                  <a:cubicBezTo>
                    <a:pt x="0" y="1216"/>
                    <a:pt x="382" y="1621"/>
                    <a:pt x="877" y="1621"/>
                  </a:cubicBezTo>
                  <a:cubicBezTo>
                    <a:pt x="877" y="1058"/>
                    <a:pt x="1299" y="777"/>
                    <a:pt x="1720" y="777"/>
                  </a:cubicBezTo>
                  <a:cubicBezTo>
                    <a:pt x="2142" y="777"/>
                    <a:pt x="2563" y="1058"/>
                    <a:pt x="2563" y="1621"/>
                  </a:cubicBezTo>
                  <a:cubicBezTo>
                    <a:pt x="2563" y="1047"/>
                    <a:pt x="2991" y="761"/>
                    <a:pt x="3418" y="761"/>
                  </a:cubicBezTo>
                  <a:cubicBezTo>
                    <a:pt x="3845" y="761"/>
                    <a:pt x="4272" y="1047"/>
                    <a:pt x="4272" y="1621"/>
                  </a:cubicBezTo>
                  <a:cubicBezTo>
                    <a:pt x="4272" y="1047"/>
                    <a:pt x="4700" y="761"/>
                    <a:pt x="5127" y="761"/>
                  </a:cubicBezTo>
                  <a:cubicBezTo>
                    <a:pt x="5554" y="761"/>
                    <a:pt x="5981" y="1047"/>
                    <a:pt x="5981" y="1621"/>
                  </a:cubicBezTo>
                  <a:cubicBezTo>
                    <a:pt x="5981" y="1058"/>
                    <a:pt x="6403" y="777"/>
                    <a:pt x="6825" y="777"/>
                  </a:cubicBezTo>
                  <a:cubicBezTo>
                    <a:pt x="7246" y="777"/>
                    <a:pt x="7668" y="1058"/>
                    <a:pt x="7668" y="1621"/>
                  </a:cubicBezTo>
                  <a:cubicBezTo>
                    <a:pt x="8162" y="1621"/>
                    <a:pt x="8545" y="1216"/>
                    <a:pt x="8545" y="744"/>
                  </a:cubicBezTo>
                  <a:cubicBezTo>
                    <a:pt x="8545" y="339"/>
                    <a:pt x="8230" y="2"/>
                    <a:pt x="7825" y="2"/>
                  </a:cubicBezTo>
                  <a:lnTo>
                    <a:pt x="742" y="2"/>
                  </a:lnTo>
                  <a:cubicBezTo>
                    <a:pt x="729" y="1"/>
                    <a:pt x="717"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7">
              <a:extLst>
                <a:ext uri="{FF2B5EF4-FFF2-40B4-BE49-F238E27FC236}">
                  <a16:creationId xmlns:a16="http://schemas.microsoft.com/office/drawing/2014/main" id="{63B3BE61-D3C1-F9E5-4EA7-7EFF58B3548A}"/>
                </a:ext>
              </a:extLst>
            </p:cNvPr>
            <p:cNvSpPr/>
            <p:nvPr/>
          </p:nvSpPr>
          <p:spPr>
            <a:xfrm>
              <a:off x="5900600" y="3022200"/>
              <a:ext cx="34325" cy="42750"/>
            </a:xfrm>
            <a:custGeom>
              <a:avLst/>
              <a:gdLst/>
              <a:ahLst/>
              <a:cxnLst/>
              <a:rect l="l" t="t" r="r" b="b"/>
              <a:pathLst>
                <a:path w="1373" h="1710" extrusionOk="0">
                  <a:moveTo>
                    <a:pt x="1" y="0"/>
                  </a:moveTo>
                  <a:cubicBezTo>
                    <a:pt x="91" y="473"/>
                    <a:pt x="113" y="967"/>
                    <a:pt x="91" y="1462"/>
                  </a:cubicBezTo>
                  <a:cubicBezTo>
                    <a:pt x="91" y="1552"/>
                    <a:pt x="91" y="1619"/>
                    <a:pt x="68" y="1709"/>
                  </a:cubicBezTo>
                  <a:lnTo>
                    <a:pt x="1305" y="1709"/>
                  </a:lnTo>
                  <a:cubicBezTo>
                    <a:pt x="1305" y="1619"/>
                    <a:pt x="1283" y="1552"/>
                    <a:pt x="1283" y="1462"/>
                  </a:cubicBezTo>
                  <a:cubicBezTo>
                    <a:pt x="1238" y="967"/>
                    <a:pt x="1283" y="473"/>
                    <a:pt x="1372" y="0"/>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7">
              <a:extLst>
                <a:ext uri="{FF2B5EF4-FFF2-40B4-BE49-F238E27FC236}">
                  <a16:creationId xmlns:a16="http://schemas.microsoft.com/office/drawing/2014/main" id="{F6DD7F96-0E8E-F205-5E65-82556288F97B}"/>
                </a:ext>
              </a:extLst>
            </p:cNvPr>
            <p:cNvSpPr/>
            <p:nvPr/>
          </p:nvSpPr>
          <p:spPr>
            <a:xfrm>
              <a:off x="5776925" y="3019950"/>
              <a:ext cx="281100" cy="27600"/>
            </a:xfrm>
            <a:custGeom>
              <a:avLst/>
              <a:gdLst/>
              <a:ahLst/>
              <a:cxnLst/>
              <a:rect l="l" t="t" r="r" b="b"/>
              <a:pathLst>
                <a:path w="11244" h="1104" extrusionOk="0">
                  <a:moveTo>
                    <a:pt x="563" y="0"/>
                  </a:moveTo>
                  <a:cubicBezTo>
                    <a:pt x="248" y="0"/>
                    <a:pt x="1" y="248"/>
                    <a:pt x="1" y="563"/>
                  </a:cubicBezTo>
                  <a:cubicBezTo>
                    <a:pt x="1" y="864"/>
                    <a:pt x="228" y="1104"/>
                    <a:pt x="523" y="1104"/>
                  </a:cubicBezTo>
                  <a:cubicBezTo>
                    <a:pt x="537" y="1104"/>
                    <a:pt x="550" y="1103"/>
                    <a:pt x="563" y="1102"/>
                  </a:cubicBezTo>
                  <a:lnTo>
                    <a:pt x="10704" y="1102"/>
                  </a:lnTo>
                  <a:cubicBezTo>
                    <a:pt x="10997" y="1102"/>
                    <a:pt x="11244" y="855"/>
                    <a:pt x="11244" y="563"/>
                  </a:cubicBezTo>
                  <a:cubicBezTo>
                    <a:pt x="11244" y="270"/>
                    <a:pt x="11019" y="0"/>
                    <a:pt x="10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7">
              <a:extLst>
                <a:ext uri="{FF2B5EF4-FFF2-40B4-BE49-F238E27FC236}">
                  <a16:creationId xmlns:a16="http://schemas.microsoft.com/office/drawing/2014/main" id="{8E4D7552-BD6A-3B2A-B27D-C07ECAEAE7A7}"/>
                </a:ext>
              </a:extLst>
            </p:cNvPr>
            <p:cNvSpPr/>
            <p:nvPr/>
          </p:nvSpPr>
          <p:spPr>
            <a:xfrm>
              <a:off x="5776925" y="3019950"/>
              <a:ext cx="30950" cy="27575"/>
            </a:xfrm>
            <a:custGeom>
              <a:avLst/>
              <a:gdLst/>
              <a:ahLst/>
              <a:cxnLst/>
              <a:rect l="l" t="t" r="r" b="b"/>
              <a:pathLst>
                <a:path w="1238" h="1103" extrusionOk="0">
                  <a:moveTo>
                    <a:pt x="563" y="0"/>
                  </a:moveTo>
                  <a:cubicBezTo>
                    <a:pt x="248" y="0"/>
                    <a:pt x="1" y="248"/>
                    <a:pt x="1" y="563"/>
                  </a:cubicBezTo>
                  <a:cubicBezTo>
                    <a:pt x="1" y="855"/>
                    <a:pt x="248" y="1102"/>
                    <a:pt x="563" y="1102"/>
                  </a:cubicBezTo>
                  <a:lnTo>
                    <a:pt x="1238" y="1102"/>
                  </a:lnTo>
                  <a:cubicBezTo>
                    <a:pt x="945" y="1102"/>
                    <a:pt x="698" y="855"/>
                    <a:pt x="698" y="563"/>
                  </a:cubicBezTo>
                  <a:cubicBezTo>
                    <a:pt x="698" y="248"/>
                    <a:pt x="945"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投影片編號版面配置區 14">
            <a:extLst>
              <a:ext uri="{FF2B5EF4-FFF2-40B4-BE49-F238E27FC236}">
                <a16:creationId xmlns:a16="http://schemas.microsoft.com/office/drawing/2014/main" id="{78DCBEAA-0EA0-10F2-A155-0CBDF838E16E}"/>
              </a:ext>
            </a:extLst>
          </p:cNvPr>
          <p:cNvSpPr>
            <a:spLocks noGrp="1"/>
          </p:cNvSpPr>
          <p:nvPr>
            <p:ph type="sldNum" sz="quarter" idx="4"/>
          </p:nvPr>
        </p:nvSpPr>
        <p:spPr/>
        <p:txBody>
          <a:bodyPr/>
          <a:lstStyle/>
          <a:p>
            <a:fld id="{F5177135-5710-4BA7-B942-1A074D9A1B12}" type="slidenum">
              <a:rPr lang="zh-TW" altLang="en-US" smtClean="0"/>
              <a:pPr/>
              <a:t>27</a:t>
            </a:fld>
            <a:endParaRPr lang="zh-TW" altLang="en-US" dirty="0"/>
          </a:p>
        </p:txBody>
      </p:sp>
    </p:spTree>
    <p:extLst>
      <p:ext uri="{BB962C8B-B14F-4D97-AF65-F5344CB8AC3E}">
        <p14:creationId xmlns:p14="http://schemas.microsoft.com/office/powerpoint/2010/main" val="3662337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3F4BC938-6AE2-0F98-B890-DA7E1EDFE45D}"/>
              </a:ext>
            </a:extLst>
          </p:cNvPr>
          <p:cNvGrpSpPr/>
          <p:nvPr/>
        </p:nvGrpSpPr>
        <p:grpSpPr>
          <a:xfrm>
            <a:off x="0" y="280943"/>
            <a:ext cx="2547492" cy="338554"/>
            <a:chOff x="0" y="280943"/>
            <a:chExt cx="2547492" cy="338554"/>
          </a:xfrm>
        </p:grpSpPr>
        <p:sp>
          <p:nvSpPr>
            <p:cNvPr id="13" name="Google Shape;1035;p43">
              <a:extLst>
                <a:ext uri="{FF2B5EF4-FFF2-40B4-BE49-F238E27FC236}">
                  <a16:creationId xmlns:a16="http://schemas.microsoft.com/office/drawing/2014/main" id="{066434A3-33B9-89D8-D1B1-211061D0E24A}"/>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F05E9936-E668-C45B-3DD9-32BBD38458FB}"/>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5" name="Google Shape;989;p40">
            <a:extLst>
              <a:ext uri="{FF2B5EF4-FFF2-40B4-BE49-F238E27FC236}">
                <a16:creationId xmlns:a16="http://schemas.microsoft.com/office/drawing/2014/main" id="{9B3585BF-7F23-5CE4-61C7-722D061CFEDA}"/>
              </a:ext>
            </a:extLst>
          </p:cNvPr>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5;p35">
            <a:extLst>
              <a:ext uri="{FF2B5EF4-FFF2-40B4-BE49-F238E27FC236}">
                <a16:creationId xmlns:a16="http://schemas.microsoft.com/office/drawing/2014/main" id="{8E70C35B-D9E8-17E6-FE6A-0BA8C61588E7}"/>
              </a:ext>
            </a:extLst>
          </p:cNvPr>
          <p:cNvSpPr txBox="1">
            <a:spLocks/>
          </p:cNvSpPr>
          <p:nvPr/>
        </p:nvSpPr>
        <p:spPr>
          <a:xfrm>
            <a:off x="2151820" y="130636"/>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客戶登入</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使用個案</a:t>
            </a:r>
            <a:r>
              <a:rPr lang="en-US" altLang="zh-TW" sz="3600" b="1" dirty="0">
                <a:latin typeface="微軟正黑體" panose="020B0604030504040204" pitchFamily="34" charset="-120"/>
                <a:ea typeface="微軟正黑體" panose="020B0604030504040204" pitchFamily="34" charset="-120"/>
              </a:rPr>
              <a:t>(1)</a:t>
            </a:r>
            <a:endParaRPr lang="zh-TW" altLang="en-US" sz="3600" b="1" dirty="0">
              <a:latin typeface="微軟正黑體" panose="020B0604030504040204" pitchFamily="34" charset="-120"/>
              <a:ea typeface="微軟正黑體" panose="020B0604030504040204" pitchFamily="34" charset="-120"/>
            </a:endParaRPr>
          </a:p>
        </p:txBody>
      </p:sp>
      <p:cxnSp>
        <p:nvCxnSpPr>
          <p:cNvPr id="17" name="Google Shape;923;p36">
            <a:extLst>
              <a:ext uri="{FF2B5EF4-FFF2-40B4-BE49-F238E27FC236}">
                <a16:creationId xmlns:a16="http://schemas.microsoft.com/office/drawing/2014/main" id="{B19E9687-96D2-42E0-DF4A-F1614B17EB9F}"/>
              </a:ext>
            </a:extLst>
          </p:cNvPr>
          <p:cNvCxnSpPr>
            <a:cxnSpLocks/>
          </p:cNvCxnSpPr>
          <p:nvPr/>
        </p:nvCxnSpPr>
        <p:spPr>
          <a:xfrm>
            <a:off x="2773828" y="835334"/>
            <a:ext cx="4450837"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1" name="表格 22">
            <a:extLst>
              <a:ext uri="{FF2B5EF4-FFF2-40B4-BE49-F238E27FC236}">
                <a16:creationId xmlns:a16="http://schemas.microsoft.com/office/drawing/2014/main" id="{14A60FCC-C03D-868A-EF8D-BD0277B257F0}"/>
              </a:ext>
            </a:extLst>
          </p:cNvPr>
          <p:cNvGraphicFramePr>
            <a:graphicFrameLocks noGrp="1"/>
          </p:cNvGraphicFramePr>
          <p:nvPr/>
        </p:nvGraphicFramePr>
        <p:xfrm>
          <a:off x="313721" y="1156318"/>
          <a:ext cx="8516558" cy="3500694"/>
        </p:xfrm>
        <a:graphic>
          <a:graphicData uri="http://schemas.openxmlformats.org/drawingml/2006/table">
            <a:tbl>
              <a:tblPr firstRow="1" bandRow="1">
                <a:tableStyleId>{17292A2E-F333-43FB-9621-5CBBE7FDCDCB}</a:tableStyleId>
              </a:tblPr>
              <a:tblGrid>
                <a:gridCol w="5915063">
                  <a:extLst>
                    <a:ext uri="{9D8B030D-6E8A-4147-A177-3AD203B41FA5}">
                      <a16:colId xmlns:a16="http://schemas.microsoft.com/office/drawing/2014/main" val="67158318"/>
                    </a:ext>
                  </a:extLst>
                </a:gridCol>
                <a:gridCol w="2601495">
                  <a:extLst>
                    <a:ext uri="{9D8B030D-6E8A-4147-A177-3AD203B41FA5}">
                      <a16:colId xmlns:a16="http://schemas.microsoft.com/office/drawing/2014/main" val="2222428629"/>
                    </a:ext>
                  </a:extLst>
                </a:gridCol>
              </a:tblGrid>
              <a:tr h="635574">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使用個案名稱：客戶登入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1897919"/>
                  </a:ext>
                </a:extLst>
              </a:tr>
              <a:tr h="1912620">
                <a:tc>
                  <a:txBody>
                    <a:bodyPr/>
                    <a:lstStyle/>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行為者：客戶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目標：使客戶能以會員身分進入蛋糕販賣系統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前提：客戶尚未登入系統成為會員身分。</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結束狀態：系統驗證身分成功，客戶進入蛋糕販賣系統。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一系列事件：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正常程序</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1.</a:t>
                      </a:r>
                      <a:r>
                        <a:rPr lang="zh-TW" altLang="en-US" sz="1400" dirty="0">
                          <a:solidFill>
                            <a:sysClr val="windowText" lastClr="000000"/>
                          </a:solidFill>
                          <a:latin typeface="微軟正黑體" panose="020B0604030504040204" pitchFamily="34" charset="-120"/>
                          <a:ea typeface="微軟正黑體" panose="020B0604030504040204" pitchFamily="34" charset="-120"/>
                        </a:rPr>
                        <a:t>客戶透過瀏覽器上網，至</a:t>
                      </a:r>
                      <a:r>
                        <a:rPr lang="en-US" altLang="zh-TW" sz="14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400" dirty="0">
                          <a:solidFill>
                            <a:sysClr val="windowText" lastClr="000000"/>
                          </a:solidFill>
                          <a:latin typeface="微軟正黑體" panose="020B0604030504040204" pitchFamily="34" charset="-120"/>
                          <a:ea typeface="微軟正黑體" panose="020B0604030504040204" pitchFamily="34" charset="-120"/>
                        </a:rPr>
                        <a:t>專家網路系統登入帳號、密碼。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    </a:t>
                      </a:r>
                      <a:r>
                        <a:rPr lang="en-US" altLang="zh-TW" sz="1400" dirty="0">
                          <a:solidFill>
                            <a:sysClr val="windowText" lastClr="000000"/>
                          </a:solidFill>
                          <a:latin typeface="微軟正黑體" panose="020B0604030504040204" pitchFamily="34" charset="-120"/>
                          <a:ea typeface="微軟正黑體" panose="020B0604030504040204" pitchFamily="34" charset="-120"/>
                        </a:rPr>
                        <a:t>(</a:t>
                      </a:r>
                      <a:r>
                        <a:rPr lang="zh-TW" altLang="en-US" sz="1400" dirty="0">
                          <a:solidFill>
                            <a:sysClr val="windowText" lastClr="000000"/>
                          </a:solidFill>
                          <a:latin typeface="微軟正黑體" panose="020B0604030504040204" pitchFamily="34" charset="-120"/>
                          <a:ea typeface="微軟正黑體" panose="020B0604030504040204" pitchFamily="34" charset="-120"/>
                        </a:rPr>
                        <a:t>如表</a:t>
                      </a:r>
                      <a:r>
                        <a:rPr lang="en-US" altLang="zh-TW" sz="1400" dirty="0">
                          <a:solidFill>
                            <a:sysClr val="windowText" lastClr="000000"/>
                          </a:solidFill>
                          <a:latin typeface="微軟正黑體" panose="020B0604030504040204" pitchFamily="34" charset="-120"/>
                          <a:ea typeface="微軟正黑體" panose="020B0604030504040204" pitchFamily="34" charset="-120"/>
                        </a:rPr>
                        <a:t>1-1a</a:t>
                      </a:r>
                      <a:r>
                        <a:rPr lang="zh-TW" altLang="en-US" sz="1400" dirty="0">
                          <a:solidFill>
                            <a:sysClr val="windowText" lastClr="000000"/>
                          </a:solidFill>
                          <a:latin typeface="微軟正黑體" panose="020B0604030504040204" pitchFamily="34" charset="-120"/>
                          <a:ea typeface="微軟正黑體" panose="020B0604030504040204" pitchFamily="34" charset="-120"/>
                        </a:rPr>
                        <a:t>及</a:t>
                      </a:r>
                      <a:r>
                        <a:rPr lang="en-US" altLang="zh-TW" sz="1400" dirty="0">
                          <a:solidFill>
                            <a:sysClr val="windowText" lastClr="000000"/>
                          </a:solidFill>
                          <a:latin typeface="微軟正黑體" panose="020B0604030504040204" pitchFamily="34" charset="-120"/>
                          <a:ea typeface="微軟正黑體" panose="020B0604030504040204" pitchFamily="34" charset="-120"/>
                        </a:rPr>
                        <a:t>1-1b)</a:t>
                      </a: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2.</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系統驗證客戶輸入之帳號與密碼。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3.</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系統驗證客戶登入成功。</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例外狀況</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系統驗證不成功，客戶登入失敗。</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0" indent="0" algn="l">
                        <a:buFont typeface="Arial" panose="020B0604020202020204" pitchFamily="34" charset="0"/>
                        <a:buNone/>
                      </a:pP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：客戶＋登入＋網站</a:t>
                      </a:r>
                      <a:endParaRPr lang="en-US" altLang="zh-TW" sz="1400"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94379708"/>
                  </a:ext>
                </a:extLst>
              </a:tr>
            </a:tbl>
          </a:graphicData>
        </a:graphic>
      </p:graphicFrame>
      <p:cxnSp>
        <p:nvCxnSpPr>
          <p:cNvPr id="23" name="直線接點 22">
            <a:extLst>
              <a:ext uri="{FF2B5EF4-FFF2-40B4-BE49-F238E27FC236}">
                <a16:creationId xmlns:a16="http://schemas.microsoft.com/office/drawing/2014/main" id="{43AF3045-2F12-9C4E-9DDE-1C6B1BB7100F}"/>
              </a:ext>
            </a:extLst>
          </p:cNvPr>
          <p:cNvCxnSpPr>
            <a:cxnSpLocks/>
          </p:cNvCxnSpPr>
          <p:nvPr/>
        </p:nvCxnSpPr>
        <p:spPr>
          <a:xfrm>
            <a:off x="1167895" y="4080207"/>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1576CF9-F385-C8A8-EEB0-443E9E083612}"/>
              </a:ext>
            </a:extLst>
          </p:cNvPr>
          <p:cNvCxnSpPr>
            <a:cxnSpLocks/>
          </p:cNvCxnSpPr>
          <p:nvPr/>
        </p:nvCxnSpPr>
        <p:spPr>
          <a:xfrm>
            <a:off x="1167895" y="3004530"/>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6A7F5CFF-07DC-C7F5-FBE7-4AFB898AC109}"/>
              </a:ext>
            </a:extLst>
          </p:cNvPr>
          <p:cNvSpPr txBox="1"/>
          <p:nvPr/>
        </p:nvSpPr>
        <p:spPr>
          <a:xfrm>
            <a:off x="605128" y="4353573"/>
            <a:ext cx="4602542" cy="307777"/>
          </a:xfrm>
          <a:prstGeom prst="rect">
            <a:avLst/>
          </a:prstGeom>
          <a:noFill/>
        </p:spPr>
        <p:txBody>
          <a:bodyPr wrap="none" rtlCol="0">
            <a:spAutoFit/>
          </a:bodyPr>
          <a:lstStyle/>
          <a:p>
            <a:pPr marL="285750" indent="-285750">
              <a:buFont typeface="Wingdings" pitchFamily="2" charset="2"/>
              <a:buChar char="Ø"/>
            </a:pPr>
            <a:r>
              <a:rPr lang="zh-TW" altLang="en-US" sz="1400" dirty="0">
                <a:solidFill>
                  <a:sysClr val="windowText" lastClr="000000"/>
                </a:solidFill>
                <a:latin typeface="微軟正黑體" panose="020B0604030504040204" pitchFamily="34" charset="-120"/>
                <a:ea typeface="微軟正黑體" panose="020B0604030504040204" pitchFamily="34" charset="-120"/>
              </a:rPr>
              <a:t>客戶輸入之帳號與密碼不正確，系統無法驗證成功。</a:t>
            </a:r>
          </a:p>
        </p:txBody>
      </p:sp>
      <p:sp>
        <p:nvSpPr>
          <p:cNvPr id="3" name="投影片編號版面配置區 2">
            <a:extLst>
              <a:ext uri="{FF2B5EF4-FFF2-40B4-BE49-F238E27FC236}">
                <a16:creationId xmlns:a16="http://schemas.microsoft.com/office/drawing/2014/main" id="{DB2B9EAB-47F9-2E0F-1179-656CFFD54671}"/>
              </a:ext>
            </a:extLst>
          </p:cNvPr>
          <p:cNvSpPr>
            <a:spLocks noGrp="1"/>
          </p:cNvSpPr>
          <p:nvPr>
            <p:ph type="sldNum" sz="quarter" idx="10"/>
          </p:nvPr>
        </p:nvSpPr>
        <p:spPr/>
        <p:txBody>
          <a:bodyPr/>
          <a:lstStyle/>
          <a:p>
            <a:fld id="{F5177135-5710-4BA7-B942-1A074D9A1B12}" type="slidenum">
              <a:rPr lang="zh-TW" altLang="en-US" smtClean="0"/>
              <a:pPr/>
              <a:t>28</a:t>
            </a:fld>
            <a:endParaRPr lang="zh-TW" altLang="en-US" dirty="0"/>
          </a:p>
        </p:txBody>
      </p:sp>
    </p:spTree>
    <p:extLst>
      <p:ext uri="{BB962C8B-B14F-4D97-AF65-F5344CB8AC3E}">
        <p14:creationId xmlns:p14="http://schemas.microsoft.com/office/powerpoint/2010/main" val="745762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47035" y="757206"/>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1392306"/>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86913253"/>
              </p:ext>
            </p:extLst>
          </p:nvPr>
        </p:nvGraphicFramePr>
        <p:xfrm>
          <a:off x="1185249" y="1705522"/>
          <a:ext cx="6910661" cy="2548194"/>
        </p:xfrm>
        <a:graphic>
          <a:graphicData uri="http://schemas.openxmlformats.org/drawingml/2006/table">
            <a:tbl>
              <a:tblPr firstRow="1" bandRow="1">
                <a:tableStyleId>{17292A2E-F333-43FB-9621-5CBBE7FDCDCB}</a:tableStyleId>
              </a:tblPr>
              <a:tblGrid>
                <a:gridCol w="1382132">
                  <a:extLst>
                    <a:ext uri="{9D8B030D-6E8A-4147-A177-3AD203B41FA5}">
                      <a16:colId xmlns:a16="http://schemas.microsoft.com/office/drawing/2014/main" val="67158318"/>
                    </a:ext>
                  </a:extLst>
                </a:gridCol>
                <a:gridCol w="1382132">
                  <a:extLst>
                    <a:ext uri="{9D8B030D-6E8A-4147-A177-3AD203B41FA5}">
                      <a16:colId xmlns:a16="http://schemas.microsoft.com/office/drawing/2014/main" val="1330435213"/>
                    </a:ext>
                  </a:extLst>
                </a:gridCol>
                <a:gridCol w="993679">
                  <a:extLst>
                    <a:ext uri="{9D8B030D-6E8A-4147-A177-3AD203B41FA5}">
                      <a16:colId xmlns:a16="http://schemas.microsoft.com/office/drawing/2014/main" val="2017387183"/>
                    </a:ext>
                  </a:extLst>
                </a:gridCol>
                <a:gridCol w="388453">
                  <a:extLst>
                    <a:ext uri="{9D8B030D-6E8A-4147-A177-3AD203B41FA5}">
                      <a16:colId xmlns:a16="http://schemas.microsoft.com/office/drawing/2014/main" val="1693929362"/>
                    </a:ext>
                  </a:extLst>
                </a:gridCol>
                <a:gridCol w="589321">
                  <a:extLst>
                    <a:ext uri="{9D8B030D-6E8A-4147-A177-3AD203B41FA5}">
                      <a16:colId xmlns:a16="http://schemas.microsoft.com/office/drawing/2014/main" val="3489375889"/>
                    </a:ext>
                  </a:extLst>
                </a:gridCol>
                <a:gridCol w="2174944">
                  <a:extLst>
                    <a:ext uri="{9D8B030D-6E8A-4147-A177-3AD203B41FA5}">
                      <a16:colId xmlns:a16="http://schemas.microsoft.com/office/drawing/2014/main" val="3190472364"/>
                    </a:ext>
                  </a:extLst>
                </a:gridCol>
              </a:tblGrid>
              <a:tr h="635574">
                <a:tc gridSpan="6">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5">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hMerge="1">
                  <a:txBody>
                    <a:bodyPr/>
                    <a:lstStyle/>
                    <a:p>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a998123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2547492" cy="338554"/>
            <a:chOff x="0" y="280943"/>
            <a:chExt cx="2547492" cy="338554"/>
          </a:xfrm>
        </p:grpSpPr>
        <p:sp>
          <p:nvSpPr>
            <p:cNvPr id="10" name="Google Shape;1035;p43"/>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3" name="文字方塊 2">
            <a:extLst>
              <a:ext uri="{FF2B5EF4-FFF2-40B4-BE49-F238E27FC236}">
                <a16:creationId xmlns:a16="http://schemas.microsoft.com/office/drawing/2014/main" id="{8D559367-D2D8-2299-C409-868F1BC15806}"/>
              </a:ext>
            </a:extLst>
          </p:cNvPr>
          <p:cNvSpPr txBox="1"/>
          <p:nvPr/>
        </p:nvSpPr>
        <p:spPr>
          <a:xfrm>
            <a:off x="4192729" y="4495133"/>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9B4B5858-6F53-611D-03D7-40978DB226D7}"/>
              </a:ext>
            </a:extLst>
          </p:cNvPr>
          <p:cNvSpPr>
            <a:spLocks noGrp="1"/>
          </p:cNvSpPr>
          <p:nvPr>
            <p:ph type="sldNum" sz="quarter" idx="10"/>
          </p:nvPr>
        </p:nvSpPr>
        <p:spPr/>
        <p:txBody>
          <a:bodyPr/>
          <a:lstStyle/>
          <a:p>
            <a:fld id="{F5177135-5710-4BA7-B942-1A074D9A1B12}" type="slidenum">
              <a:rPr lang="zh-TW" altLang="en-US" smtClean="0"/>
              <a:pPr/>
              <a:t>29</a:t>
            </a:fld>
            <a:endParaRPr lang="zh-TW" altLang="en-US" dirty="0"/>
          </a:p>
        </p:txBody>
      </p:sp>
    </p:spTree>
    <p:extLst>
      <p:ext uri="{BB962C8B-B14F-4D97-AF65-F5344CB8AC3E}">
        <p14:creationId xmlns:p14="http://schemas.microsoft.com/office/powerpoint/2010/main" val="168016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2" name="圖片 1">
            <a:extLst>
              <a:ext uri="{FF2B5EF4-FFF2-40B4-BE49-F238E27FC236}">
                <a16:creationId xmlns:a16="http://schemas.microsoft.com/office/drawing/2014/main"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id="{DDC5A1D0-DE35-10CB-8459-2B501C751843}"/>
              </a:ext>
            </a:extLst>
          </p:cNvPr>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系統目標</a:t>
            </a:r>
            <a:endParaRPr sz="3600" b="1" dirty="0">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A05CB30D-E641-AF36-8177-A3DA73756DB6}"/>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A2FCE482-7B49-7D80-AC51-47C99BC45DE3}"/>
              </a:ext>
            </a:extLst>
          </p:cNvPr>
          <p:cNvSpPr txBox="1"/>
          <p:nvPr/>
        </p:nvSpPr>
        <p:spPr>
          <a:xfrm>
            <a:off x="809625" y="1671282"/>
            <a:ext cx="7524750" cy="1323439"/>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建立一套</a:t>
            </a:r>
            <a:r>
              <a:rPr lang="en-US" altLang="zh-TW" sz="2000" dirty="0">
                <a:latin typeface="微軟正黑體" panose="020B0604030504040204" pitchFamily="34" charset="-120"/>
                <a:ea typeface="微軟正黑體" panose="020B0604030504040204" pitchFamily="34" charset="-120"/>
              </a:rPr>
              <a:t>RWD</a:t>
            </a:r>
            <a:r>
              <a:rPr lang="zh-TW" altLang="en-US" sz="20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此</a:t>
            </a:r>
            <a:r>
              <a:rPr lang="en-US" altLang="zh-TW" sz="2000" dirty="0">
                <a:latin typeface="微軟正黑體" panose="020B0604030504040204" pitchFamily="34" charset="-120"/>
                <a:ea typeface="微軟正黑體" panose="020B0604030504040204" pitchFamily="34" charset="-120"/>
              </a:rPr>
              <a:t>CAKE</a:t>
            </a:r>
            <a:r>
              <a:rPr lang="zh-TW" altLang="en-US" sz="2000" dirty="0">
                <a:latin typeface="微軟正黑體" panose="020B0604030504040204" pitchFamily="34" charset="-120"/>
                <a:ea typeface="微軟正黑體" panose="020B0604030504040204" pitchFamily="34" charset="-120"/>
              </a:rPr>
              <a:t>專家網路訂購系統提供客戶資料維護的功能。</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id="{38AE0545-3FCB-F416-7BF0-137B1D13B837}"/>
              </a:ext>
            </a:extLst>
          </p:cNvPr>
          <p:cNvSpPr>
            <a:spLocks noGrp="1"/>
          </p:cNvSpPr>
          <p:nvPr>
            <p:ph type="sldNum" sz="quarter" idx="4"/>
          </p:nvPr>
        </p:nvSpPr>
        <p:spPr/>
        <p:txBody>
          <a:bodyPr/>
          <a:lstStyle/>
          <a:p>
            <a:fld id="{F5177135-5710-4BA7-B942-1A074D9A1B12}" type="slidenum">
              <a:rPr lang="zh-TW" altLang="en-US" smtClean="0"/>
              <a:pPr/>
              <a:t>3</a:t>
            </a:fld>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844002" y="924511"/>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2026277" y="1575652"/>
            <a:ext cx="5506206"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nvGraphicFramePr>
        <p:xfrm>
          <a:off x="312420" y="1927369"/>
          <a:ext cx="8519160" cy="237236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4188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E</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a998123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597735"/>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9" name="群組 8">
            <a:extLst>
              <a:ext uri="{FF2B5EF4-FFF2-40B4-BE49-F238E27FC236}">
                <a16:creationId xmlns:a16="http://schemas.microsoft.com/office/drawing/2014/main" id="{B9736F43-2959-F366-1D95-36E4F2C7B2E3}"/>
              </a:ext>
            </a:extLst>
          </p:cNvPr>
          <p:cNvGrpSpPr/>
          <p:nvPr/>
        </p:nvGrpSpPr>
        <p:grpSpPr>
          <a:xfrm>
            <a:off x="0" y="280943"/>
            <a:ext cx="2547492" cy="338554"/>
            <a:chOff x="0" y="280943"/>
            <a:chExt cx="2547492" cy="338554"/>
          </a:xfrm>
        </p:grpSpPr>
        <p:sp>
          <p:nvSpPr>
            <p:cNvPr id="14" name="Google Shape;1035;p43">
              <a:extLst>
                <a:ext uri="{FF2B5EF4-FFF2-40B4-BE49-F238E27FC236}">
                  <a16:creationId xmlns:a16="http://schemas.microsoft.com/office/drawing/2014/main" id="{8672A481-10C7-7445-6A03-C7E4A9473331}"/>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98D52380-3615-F195-A6DF-7EADA14A1C3A}"/>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5" name="文字方塊 4">
            <a:extLst>
              <a:ext uri="{FF2B5EF4-FFF2-40B4-BE49-F238E27FC236}">
                <a16:creationId xmlns:a16="http://schemas.microsoft.com/office/drawing/2014/main" id="{D60B3B9E-F2D2-771E-1175-CC61465D97BF}"/>
              </a:ext>
            </a:extLst>
          </p:cNvPr>
          <p:cNvSpPr txBox="1"/>
          <p:nvPr/>
        </p:nvSpPr>
        <p:spPr>
          <a:xfrm>
            <a:off x="4192729" y="457095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1-1b</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id="{6CA9AC44-47D1-0E67-01C9-E4DA7EDE2534}"/>
              </a:ext>
            </a:extLst>
          </p:cNvPr>
          <p:cNvSpPr>
            <a:spLocks noGrp="1"/>
          </p:cNvSpPr>
          <p:nvPr>
            <p:ph type="sldNum" sz="quarter" idx="4"/>
          </p:nvPr>
        </p:nvSpPr>
        <p:spPr/>
        <p:txBody>
          <a:bodyPr/>
          <a:lstStyle/>
          <a:p>
            <a:fld id="{F5177135-5710-4BA7-B942-1A074D9A1B12}" type="slidenum">
              <a:rPr lang="zh-TW" altLang="en-US" smtClean="0"/>
              <a:pPr/>
              <a:t>30</a:t>
            </a:fld>
            <a:endParaRPr lang="zh-TW" altLang="en-US" dirty="0"/>
          </a:p>
        </p:txBody>
      </p:sp>
    </p:spTree>
    <p:extLst>
      <p:ext uri="{BB962C8B-B14F-4D97-AF65-F5344CB8AC3E}">
        <p14:creationId xmlns:p14="http://schemas.microsoft.com/office/powerpoint/2010/main" val="66536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5" name="群組 14">
            <a:extLst>
              <a:ext uri="{FF2B5EF4-FFF2-40B4-BE49-F238E27FC236}">
                <a16:creationId xmlns:a16="http://schemas.microsoft.com/office/drawing/2014/main" id="{A3626100-7F74-DCC2-4F75-3F16762D3DE0}"/>
              </a:ext>
            </a:extLst>
          </p:cNvPr>
          <p:cNvGrpSpPr/>
          <p:nvPr/>
        </p:nvGrpSpPr>
        <p:grpSpPr>
          <a:xfrm>
            <a:off x="476640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971800" y="1192883"/>
              <a:ext cx="31927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31</a:t>
            </a:fld>
            <a:endParaRPr lang="zh-TW" altLang="en-US" dirty="0"/>
          </a:p>
        </p:txBody>
      </p:sp>
      <p:pic>
        <p:nvPicPr>
          <p:cNvPr id="21" name="圖片 20">
            <a:extLst>
              <a:ext uri="{FF2B5EF4-FFF2-40B4-BE49-F238E27FC236}">
                <a16:creationId xmlns:a16="http://schemas.microsoft.com/office/drawing/2014/main" id="{97FB8579-5B4E-4FA5-8FE6-1C43CE662266}"/>
              </a:ext>
            </a:extLst>
          </p:cNvPr>
          <p:cNvPicPr>
            <a:picLocks noChangeAspect="1"/>
          </p:cNvPicPr>
          <p:nvPr/>
        </p:nvPicPr>
        <p:blipFill>
          <a:blip r:embed="rId3"/>
          <a:stretch>
            <a:fillRect/>
          </a:stretch>
        </p:blipFill>
        <p:spPr>
          <a:xfrm>
            <a:off x="3091083" y="480060"/>
            <a:ext cx="2562984" cy="4526122"/>
          </a:xfrm>
          <a:prstGeom prst="rect">
            <a:avLst/>
          </a:prstGeom>
        </p:spPr>
      </p:pic>
    </p:spTree>
    <p:extLst>
      <p:ext uri="{BB962C8B-B14F-4D97-AF65-F5344CB8AC3E}">
        <p14:creationId xmlns:p14="http://schemas.microsoft.com/office/powerpoint/2010/main" val="3005908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32</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354402406"/>
              </p:ext>
            </p:extLst>
          </p:nvPr>
        </p:nvGraphicFramePr>
        <p:xfrm>
          <a:off x="434695" y="1310677"/>
          <a:ext cx="8274610" cy="352346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val="547147960"/>
                    </a:ext>
                  </a:extLst>
                </a:gridCol>
                <a:gridCol w="2488557">
                  <a:extLst>
                    <a:ext uri="{9D8B030D-6E8A-4147-A177-3AD203B41FA5}">
                      <a16:colId xmlns:a16="http://schemas.microsoft.com/office/drawing/2014/main" val="2828932720"/>
                    </a:ext>
                  </a:extLst>
                </a:gridCol>
                <a:gridCol w="2558005">
                  <a:extLst>
                    <a:ext uri="{9D8B030D-6E8A-4147-A177-3AD203B41FA5}">
                      <a16:colId xmlns:a16="http://schemas.microsoft.com/office/drawing/2014/main" val="2724387813"/>
                    </a:ext>
                  </a:extLst>
                </a:gridCol>
                <a:gridCol w="2435827">
                  <a:extLst>
                    <a:ext uri="{9D8B030D-6E8A-4147-A177-3AD203B41FA5}">
                      <a16:colId xmlns:a16="http://schemas.microsoft.com/office/drawing/2014/main" val="2115170610"/>
                    </a:ext>
                  </a:extLst>
                </a:gridCol>
              </a:tblGrid>
              <a:tr h="408220">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90362">
                <a:tc rowSpan="3">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3">
                  <a:txBody>
                    <a:bodyPr/>
                    <a:lstStyle/>
                    <a:p>
                      <a:pPr algn="l"/>
                      <a:r>
                        <a:rPr lang="zh-TW" altLang="en-US" sz="1800" dirty="0">
                          <a:latin typeface="微軟正黑體" panose="020B0604030504040204" pitchFamily="34" charset="-120"/>
                          <a:ea typeface="微軟正黑體" panose="020B0604030504040204" pitchFamily="34" charset="-120"/>
                        </a:rPr>
                        <a:t>客戶登入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490362">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1153794">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驗證</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222089"/>
                  </a:ext>
                </a:extLst>
              </a:tr>
            </a:tbl>
          </a:graphicData>
        </a:graphic>
      </p:graphicFrame>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3115833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33</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2566179210"/>
              </p:ext>
            </p:extLst>
          </p:nvPr>
        </p:nvGraphicFramePr>
        <p:xfrm>
          <a:off x="178233" y="2039683"/>
          <a:ext cx="8787534" cy="1681480"/>
        </p:xfrm>
        <a:graphic>
          <a:graphicData uri="http://schemas.openxmlformats.org/drawingml/2006/table">
            <a:tbl>
              <a:tblPr firstRow="1" bandRow="1">
                <a:tableStyleId>{F2DE63D5-997A-4646-A377-4702673A728D}</a:tableStyleId>
              </a:tblPr>
              <a:tblGrid>
                <a:gridCol w="3164587">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marL="342900" marR="0" lvl="0" indent="-3429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客戶透過瀏覽器，至</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CAKE</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專家網路系統之「客戶登入</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UI</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」輸入帳號密碼後提交給系統，若登入成功即進入系統。</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r>
                        <a:rPr lang="en-US" altLang="zh-TW" sz="1600" kern="1200" dirty="0" err="1">
                          <a:solidFill>
                            <a:srgbClr val="C00000"/>
                          </a:solidFill>
                          <a:latin typeface="微軟正黑體" panose="020B0604030504040204" pitchFamily="34" charset="-120"/>
                          <a:ea typeface="微軟正黑體" panose="020B0604030504040204" pitchFamily="34" charset="-120"/>
                          <a:cs typeface="+mn-cs"/>
                        </a:rPr>
                        <a:t>Opt</a:t>
                      </a:r>
                      <a:r>
                        <a:rPr lang="zh-TW" altLang="en-US" sz="1600" kern="1200" dirty="0">
                          <a:solidFill>
                            <a:srgbClr val="C00000"/>
                          </a:solidFill>
                          <a:latin typeface="微軟正黑體" panose="020B0604030504040204" pitchFamily="34" charset="-120"/>
                          <a:ea typeface="微軟正黑體" panose="020B0604030504040204" pitchFamily="34" charset="-120"/>
                          <a:cs typeface="+mn-cs"/>
                        </a:rPr>
                        <a:t>框架</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endParaRPr lang="zh-TW" altLang="en-US" sz="1200" b="0" i="0" u="none" strike="noStrike"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a:t>
                      </a:r>
                      <a:r>
                        <a:rPr lang="en-US" altLang="zh-TW" sz="1600" dirty="0">
                          <a:solidFill>
                            <a:schemeClr val="tx1"/>
                          </a:solidFill>
                          <a:latin typeface="微軟正黑體" panose="020B0604030504040204" pitchFamily="34" charset="-120"/>
                          <a:ea typeface="微軟正黑體" panose="020B0604030504040204" pitchFamily="34" charset="-120"/>
                        </a:rPr>
                        <a:t> 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 </a:t>
                      </a:r>
                      <a:r>
                        <a:rPr lang="en-US" altLang="zh-TW" sz="1600" dirty="0">
                          <a:solidFill>
                            <a:schemeClr val="tx1"/>
                          </a:solidFill>
                          <a:latin typeface="微軟正黑體" panose="020B0604030504040204" pitchFamily="34" charset="-120"/>
                          <a:ea typeface="微軟正黑體" panose="020B0604030504040204" pitchFamily="34" charset="-120"/>
                        </a:rPr>
                        <a:t>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微軟正黑體" panose="020B0604030504040204" pitchFamily="34" charset="-120"/>
                          <a:ea typeface="微軟正黑體" panose="020B0604030504040204" pitchFamily="34" charset="-120"/>
                        </a:rPr>
                        <a:t>AC</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415356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34</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id="{4867F4B6-F471-7983-0598-0D44C4C728FA}"/>
              </a:ext>
            </a:extLst>
          </p:cNvPr>
          <p:cNvPicPr>
            <a:picLocks noChangeAspect="1"/>
          </p:cNvPicPr>
          <p:nvPr/>
        </p:nvPicPr>
        <p:blipFill>
          <a:blip r:embed="rId2"/>
          <a:stretch>
            <a:fillRect/>
          </a:stretch>
        </p:blipFill>
        <p:spPr>
          <a:xfrm>
            <a:off x="855552" y="1118850"/>
            <a:ext cx="7432895" cy="3723864"/>
          </a:xfrm>
          <a:prstGeom prst="rect">
            <a:avLst/>
          </a:prstGeom>
        </p:spPr>
      </p:pic>
    </p:spTree>
    <p:extLst>
      <p:ext uri="{BB962C8B-B14F-4D97-AF65-F5344CB8AC3E}">
        <p14:creationId xmlns:p14="http://schemas.microsoft.com/office/powerpoint/2010/main" val="304722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35</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234814" y="1796811"/>
          <a:ext cx="8674372" cy="2693687"/>
        </p:xfrm>
        <a:graphic>
          <a:graphicData uri="http://schemas.openxmlformats.org/drawingml/2006/table">
            <a:tbl>
              <a:tblPr firstRow="1" bandRow="1">
                <a:tableStyleId>{F2DE63D5-997A-4646-A377-4702673A728D}</a:tableStyleId>
              </a:tblPr>
              <a:tblGrid>
                <a:gridCol w="1155840">
                  <a:extLst>
                    <a:ext uri="{9D8B030D-6E8A-4147-A177-3AD203B41FA5}">
                      <a16:colId xmlns:a16="http://schemas.microsoft.com/office/drawing/2014/main" val="547147960"/>
                    </a:ext>
                  </a:extLst>
                </a:gridCol>
                <a:gridCol w="1972970">
                  <a:extLst>
                    <a:ext uri="{9D8B030D-6E8A-4147-A177-3AD203B41FA5}">
                      <a16:colId xmlns:a16="http://schemas.microsoft.com/office/drawing/2014/main" val="2828932720"/>
                    </a:ext>
                  </a:extLst>
                </a:gridCol>
                <a:gridCol w="2616194">
                  <a:extLst>
                    <a:ext uri="{9D8B030D-6E8A-4147-A177-3AD203B41FA5}">
                      <a16:colId xmlns:a16="http://schemas.microsoft.com/office/drawing/2014/main" val="2724387813"/>
                    </a:ext>
                  </a:extLst>
                </a:gridCol>
                <a:gridCol w="2929368">
                  <a:extLst>
                    <a:ext uri="{9D8B030D-6E8A-4147-A177-3AD203B41FA5}">
                      <a16:colId xmlns:a16="http://schemas.microsoft.com/office/drawing/2014/main" val="2115170610"/>
                    </a:ext>
                  </a:extLst>
                </a:gridCol>
              </a:tblGrid>
              <a:tr h="443995">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56242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客戶資料</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dirty="0"/>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540180"/>
                  </a:ext>
                </a:extLst>
              </a:tr>
              <a:tr h="562423">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latin typeface="微軟正黑體" panose="020B0604030504040204" pitchFamily="34" charset="-120"/>
                          <a:ea typeface="微軟正黑體" panose="020B0604030504040204" pitchFamily="34" charset="-120"/>
                        </a:rPr>
                        <a:t>客戶密碼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126942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36</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80404" y="1612930"/>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客戶透過「客戶登入</a:t>
                      </a:r>
                      <a:r>
                        <a:rPr lang="en-US" altLang="zh-TW" sz="1600" dirty="0">
                          <a:latin typeface="微軟正黑體" panose="020B0604030504040204" pitchFamily="34" charset="-120"/>
                          <a:ea typeface="微軟正黑體" panose="020B0604030504040204" pitchFamily="34" charset="-120"/>
                        </a:rPr>
                        <a:t> UI</a:t>
                      </a:r>
                      <a:r>
                        <a:rPr lang="zh-TW" altLang="en-US" sz="1600" dirty="0">
                          <a:latin typeface="微軟正黑體" panose="020B0604030504040204" pitchFamily="34" charset="-120"/>
                          <a:ea typeface="微軟正黑體" panose="020B0604030504040204" pitchFamily="34" charset="-120"/>
                        </a:rPr>
                        <a:t>」輸入帳號密碼後點選登入，提交給「登入」控制物件。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 登入</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「登入」控制物件經由「客戶資料」實體物件讀取客戶資料後，並透過「登入」控制物件驗證客戶帳號與密碼是否正確，若登入成功即進入系統。</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EC70EBF3-6539-6B68-94C2-8993CBEE12C5}"/>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5A5E1FC4-0B09-EE5D-48B3-90C0F814910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6CC08F96-CC06-9222-839F-5DA6C419C6F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631937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37</a:t>
            </a:fld>
            <a:endParaRPr lang="zh-TW" altLang="en-US" dirty="0"/>
          </a:p>
        </p:txBody>
      </p:sp>
      <p:grpSp>
        <p:nvGrpSpPr>
          <p:cNvPr id="5" name="群組 4">
            <a:extLst>
              <a:ext uri="{FF2B5EF4-FFF2-40B4-BE49-F238E27FC236}">
                <a16:creationId xmlns:a16="http://schemas.microsoft.com/office/drawing/2014/main"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3" name="圖片 2">
            <a:extLst>
              <a:ext uri="{FF2B5EF4-FFF2-40B4-BE49-F238E27FC236}">
                <a16:creationId xmlns:a16="http://schemas.microsoft.com/office/drawing/2014/main" id="{DCD0A7C8-7133-4AB4-27BC-3B54C13B3612}"/>
              </a:ext>
            </a:extLst>
          </p:cNvPr>
          <p:cNvPicPr>
            <a:picLocks noChangeAspect="1"/>
          </p:cNvPicPr>
          <p:nvPr/>
        </p:nvPicPr>
        <p:blipFill>
          <a:blip r:embed="rId2"/>
          <a:stretch>
            <a:fillRect/>
          </a:stretch>
        </p:blipFill>
        <p:spPr>
          <a:xfrm>
            <a:off x="1507281" y="750075"/>
            <a:ext cx="6121401" cy="4112482"/>
          </a:xfrm>
          <a:prstGeom prst="rect">
            <a:avLst/>
          </a:prstGeom>
        </p:spPr>
      </p:pic>
    </p:spTree>
    <p:extLst>
      <p:ext uri="{BB962C8B-B14F-4D97-AF65-F5344CB8AC3E}">
        <p14:creationId xmlns:p14="http://schemas.microsoft.com/office/powerpoint/2010/main" val="138698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09" y="2301216"/>
          <a:ext cx="8462379" cy="1605874"/>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執行時機：客戶在客戶登入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中輸入帳號與密碼後，點選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①系統依客戶輸入之帳號密碼至資料庫中搜尋該客戶資料。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②讀取客戶資料後驗證該帳號密碼，正確無誤即進入系統。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38</a:t>
            </a:fld>
            <a:endParaRPr lang="zh-TW" altLang="en-US" dirty="0"/>
          </a:p>
        </p:txBody>
      </p:sp>
      <p:grpSp>
        <p:nvGrpSpPr>
          <p:cNvPr id="3" name="群組 2">
            <a:extLst>
              <a:ext uri="{FF2B5EF4-FFF2-40B4-BE49-F238E27FC236}">
                <a16:creationId xmlns:a16="http://schemas.microsoft.com/office/drawing/2014/main"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2037102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39</a:t>
            </a:fld>
            <a:endParaRPr lang="zh-TW" altLang="en-US" dirty="0"/>
          </a:p>
        </p:txBody>
      </p:sp>
      <p:grpSp>
        <p:nvGrpSpPr>
          <p:cNvPr id="5" name="群組 4">
            <a:extLst>
              <a:ext uri="{FF2B5EF4-FFF2-40B4-BE49-F238E27FC236}">
                <a16:creationId xmlns:a16="http://schemas.microsoft.com/office/drawing/2014/main"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9" name="圖片 8">
            <a:extLst>
              <a:ext uri="{FF2B5EF4-FFF2-40B4-BE49-F238E27FC236}">
                <a16:creationId xmlns:a16="http://schemas.microsoft.com/office/drawing/2014/main" id="{08D85BE2-A11F-84B8-8BE9-CFDE96712946}"/>
              </a:ext>
            </a:extLst>
          </p:cNvPr>
          <p:cNvPicPr>
            <a:picLocks noChangeAspect="1"/>
          </p:cNvPicPr>
          <p:nvPr/>
        </p:nvPicPr>
        <p:blipFill>
          <a:blip r:embed="rId2"/>
          <a:stretch>
            <a:fillRect/>
          </a:stretch>
        </p:blipFill>
        <p:spPr>
          <a:xfrm>
            <a:off x="685800" y="2100531"/>
            <a:ext cx="7772400" cy="2229371"/>
          </a:xfrm>
          <a:prstGeom prst="rect">
            <a:avLst/>
          </a:prstGeom>
        </p:spPr>
      </p:pic>
      <p:grpSp>
        <p:nvGrpSpPr>
          <p:cNvPr id="10" name="群組 9">
            <a:extLst>
              <a:ext uri="{FF2B5EF4-FFF2-40B4-BE49-F238E27FC236}">
                <a16:creationId xmlns:a16="http://schemas.microsoft.com/office/drawing/2014/main" id="{BA162506-3E79-F475-3590-97F8C4657F6C}"/>
              </a:ext>
            </a:extLst>
          </p:cNvPr>
          <p:cNvGrpSpPr/>
          <p:nvPr/>
        </p:nvGrpSpPr>
        <p:grpSpPr>
          <a:xfrm>
            <a:off x="3743325" y="214860"/>
            <a:ext cx="5400675" cy="1158533"/>
            <a:chOff x="3731750" y="-101448"/>
            <a:chExt cx="5400675" cy="1158533"/>
          </a:xfrm>
        </p:grpSpPr>
        <p:sp>
          <p:nvSpPr>
            <p:cNvPr id="11" name="Google Shape;915;p35">
              <a:extLst>
                <a:ext uri="{FF2B5EF4-FFF2-40B4-BE49-F238E27FC236}">
                  <a16:creationId xmlns:a16="http://schemas.microsoft.com/office/drawing/2014/main" id="{A9034842-77BA-B195-272D-AA611327D41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3" name="Google Shape;923;p36">
              <a:extLst>
                <a:ext uri="{FF2B5EF4-FFF2-40B4-BE49-F238E27FC236}">
                  <a16:creationId xmlns:a16="http://schemas.microsoft.com/office/drawing/2014/main" id="{F3F84FC0-B197-7C67-F811-1F4C0C2B96B6}"/>
                </a:ext>
              </a:extLst>
            </p:cNvPr>
            <p:cNvCxnSpPr>
              <a:cxnSpLocks/>
            </p:cNvCxnSpPr>
            <p:nvPr/>
          </p:nvCxnSpPr>
          <p:spPr>
            <a:xfrm>
              <a:off x="4349340" y="105708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531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系統限制</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22" name="文字方塊 21">
            <a:extLst>
              <a:ext uri="{FF2B5EF4-FFF2-40B4-BE49-F238E27FC236}">
                <a16:creationId xmlns:a16="http://schemas.microsoft.com/office/drawing/2014/main" id="{55AE7A63-34A3-2F40-189D-A1383D5E5B95}"/>
              </a:ext>
            </a:extLst>
          </p:cNvPr>
          <p:cNvSpPr txBox="1"/>
          <p:nvPr/>
        </p:nvSpPr>
        <p:spPr>
          <a:xfrm>
            <a:off x="1427071" y="1446888"/>
            <a:ext cx="6479895" cy="1631216"/>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限制商品訂購數量。</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客戶不論用何種瀏覽器都能使用所有的操作功能。</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 雙方訂單成交後，客戶未於時限內取貨，將無法退款。</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E1634747-AFA8-9B65-EBB3-86FF92994C59}"/>
              </a:ext>
            </a:extLst>
          </p:cNvPr>
          <p:cNvPicPr>
            <a:picLocks noChangeAspect="1"/>
          </p:cNvPicPr>
          <p:nvPr/>
        </p:nvPicPr>
        <p:blipFill>
          <a:blip r:embed="rId3"/>
          <a:stretch>
            <a:fillRect/>
          </a:stretch>
        </p:blipFill>
        <p:spPr>
          <a:xfrm>
            <a:off x="7388505" y="3304695"/>
            <a:ext cx="1341723" cy="1569660"/>
          </a:xfrm>
          <a:prstGeom prst="rect">
            <a:avLst/>
          </a:prstGeom>
        </p:spPr>
      </p:pic>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投影片編號版面配置區 4">
            <a:extLst>
              <a:ext uri="{FF2B5EF4-FFF2-40B4-BE49-F238E27FC236}">
                <a16:creationId xmlns:a16="http://schemas.microsoft.com/office/drawing/2014/main" id="{86CFD746-B1D5-0F74-F18E-8E727E67A651}"/>
              </a:ext>
            </a:extLst>
          </p:cNvPr>
          <p:cNvSpPr>
            <a:spLocks noGrp="1"/>
          </p:cNvSpPr>
          <p:nvPr>
            <p:ph type="sldNum" sz="quarter" idx="10"/>
          </p:nvPr>
        </p:nvSpPr>
        <p:spPr/>
        <p:txBody>
          <a:bodyPr/>
          <a:lstStyle/>
          <a:p>
            <a:fld id="{F5177135-5710-4BA7-B942-1A074D9A1B12}" type="slidenum">
              <a:rPr lang="zh-TW" altLang="en-US" smtClean="0"/>
              <a:pPr/>
              <a:t>4</a:t>
            </a:fld>
            <a:endParaRPr lang="zh-TW"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40</a:t>
            </a:fld>
            <a:endParaRPr lang="zh-TW" altLang="en-US" dirty="0"/>
          </a:p>
        </p:txBody>
      </p:sp>
      <p:grpSp>
        <p:nvGrpSpPr>
          <p:cNvPr id="3" name="群組 2">
            <a:extLst>
              <a:ext uri="{FF2B5EF4-FFF2-40B4-BE49-F238E27FC236}">
                <a16:creationId xmlns:a16="http://schemas.microsoft.com/office/drawing/2014/main"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2" name="圖片 11">
            <a:extLst>
              <a:ext uri="{FF2B5EF4-FFF2-40B4-BE49-F238E27FC236}">
                <a16:creationId xmlns:a16="http://schemas.microsoft.com/office/drawing/2014/main" id="{59C0DE61-3AD5-18C1-EEF0-3713FDA86E3B}"/>
              </a:ext>
            </a:extLst>
          </p:cNvPr>
          <p:cNvPicPr>
            <a:picLocks noChangeAspect="1"/>
          </p:cNvPicPr>
          <p:nvPr/>
        </p:nvPicPr>
        <p:blipFill>
          <a:blip r:embed="rId3"/>
          <a:stretch>
            <a:fillRect/>
          </a:stretch>
        </p:blipFill>
        <p:spPr>
          <a:xfrm>
            <a:off x="1452033" y="1864316"/>
            <a:ext cx="6239933" cy="2979190"/>
          </a:xfrm>
          <a:prstGeom prst="rect">
            <a:avLst/>
          </a:prstGeom>
        </p:spPr>
      </p:pic>
      <p:grpSp>
        <p:nvGrpSpPr>
          <p:cNvPr id="13" name="群組 12">
            <a:extLst>
              <a:ext uri="{FF2B5EF4-FFF2-40B4-BE49-F238E27FC236}">
                <a16:creationId xmlns:a16="http://schemas.microsoft.com/office/drawing/2014/main" id="{0A4B9B35-8805-AFC6-384F-8E978891E323}"/>
              </a:ext>
            </a:extLst>
          </p:cNvPr>
          <p:cNvGrpSpPr/>
          <p:nvPr/>
        </p:nvGrpSpPr>
        <p:grpSpPr>
          <a:xfrm>
            <a:off x="3743325" y="214860"/>
            <a:ext cx="5400675" cy="1150913"/>
            <a:chOff x="3731750" y="-101448"/>
            <a:chExt cx="5400675" cy="1150913"/>
          </a:xfrm>
        </p:grpSpPr>
        <p:sp>
          <p:nvSpPr>
            <p:cNvPr id="14" name="Google Shape;915;p35">
              <a:extLst>
                <a:ext uri="{FF2B5EF4-FFF2-40B4-BE49-F238E27FC236}">
                  <a16:creationId xmlns:a16="http://schemas.microsoft.com/office/drawing/2014/main" id="{B56ED487-D2E1-8451-0EBF-5C90EEF50548}"/>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5" name="Google Shape;923;p36">
              <a:extLst>
                <a:ext uri="{FF2B5EF4-FFF2-40B4-BE49-F238E27FC236}">
                  <a16:creationId xmlns:a16="http://schemas.microsoft.com/office/drawing/2014/main" id="{FC178440-2401-5D6A-2162-2B1A025B5A58}"/>
                </a:ext>
              </a:extLst>
            </p:cNvPr>
            <p:cNvCxnSpPr>
              <a:cxnSpLocks/>
            </p:cNvCxnSpPr>
            <p:nvPr/>
          </p:nvCxnSpPr>
          <p:spPr>
            <a:xfrm>
              <a:off x="4349340" y="104946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19390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E04051-975D-3869-8198-75628D4FF8A9}"/>
              </a:ext>
            </a:extLst>
          </p:cNvPr>
          <p:cNvSpPr>
            <a:spLocks noGrp="1"/>
          </p:cNvSpPr>
          <p:nvPr>
            <p:ph type="sldNum" sz="quarter" idx="4"/>
          </p:nvPr>
        </p:nvSpPr>
        <p:spPr/>
        <p:txBody>
          <a:bodyPr/>
          <a:lstStyle/>
          <a:p>
            <a:fld id="{F5177135-5710-4BA7-B942-1A074D9A1B12}" type="slidenum">
              <a:rPr lang="zh-TW" altLang="en-US" smtClean="0"/>
              <a:pPr/>
              <a:t>41</a:t>
            </a:fld>
            <a:endParaRPr lang="zh-TW" altLang="en-US" dirty="0"/>
          </a:p>
        </p:txBody>
      </p:sp>
      <p:grpSp>
        <p:nvGrpSpPr>
          <p:cNvPr id="3" name="群組 2">
            <a:extLst>
              <a:ext uri="{FF2B5EF4-FFF2-40B4-BE49-F238E27FC236}">
                <a16:creationId xmlns:a16="http://schemas.microsoft.com/office/drawing/2014/main" id="{700FF37C-E9E9-AA8F-7538-DFE0E1391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4DD4D09-D4C3-671D-554B-CF85927E7BD2}"/>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E4B843C-F59F-FB81-9A3C-17DA46F7E08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6" name="群組 5">
            <a:extLst>
              <a:ext uri="{FF2B5EF4-FFF2-40B4-BE49-F238E27FC236}">
                <a16:creationId xmlns:a16="http://schemas.microsoft.com/office/drawing/2014/main" id="{96C53E09-0C32-39AE-303E-90D65AD4C783}"/>
              </a:ext>
            </a:extLst>
          </p:cNvPr>
          <p:cNvGrpSpPr/>
          <p:nvPr/>
        </p:nvGrpSpPr>
        <p:grpSpPr>
          <a:xfrm>
            <a:off x="3743325" y="122780"/>
            <a:ext cx="5400675" cy="993433"/>
            <a:chOff x="3731750" y="120215"/>
            <a:chExt cx="5400675" cy="993433"/>
          </a:xfrm>
        </p:grpSpPr>
        <p:sp>
          <p:nvSpPr>
            <p:cNvPr id="7" name="Google Shape;915;p35">
              <a:extLst>
                <a:ext uri="{FF2B5EF4-FFF2-40B4-BE49-F238E27FC236}">
                  <a16:creationId xmlns:a16="http://schemas.microsoft.com/office/drawing/2014/main" id="{E80008B0-1D79-04B4-74B5-2B7C4E33F9BB}"/>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介面藍圖</a:t>
              </a:r>
            </a:p>
          </p:txBody>
        </p:sp>
        <p:cxnSp>
          <p:nvCxnSpPr>
            <p:cNvPr id="8" name="Google Shape;923;p36">
              <a:extLst>
                <a:ext uri="{FF2B5EF4-FFF2-40B4-BE49-F238E27FC236}">
                  <a16:creationId xmlns:a16="http://schemas.microsoft.com/office/drawing/2014/main" id="{7CC0AE64-26F5-1F9B-9BFB-B6F8B3DB2317}"/>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pic>
        <p:nvPicPr>
          <p:cNvPr id="19" name="圖片 18" descr="一張含有 文字, 電子用品, 螢幕擷取畫面 的圖片&#10;&#10;自動產生的描述">
            <a:extLst>
              <a:ext uri="{FF2B5EF4-FFF2-40B4-BE49-F238E27FC236}">
                <a16:creationId xmlns:a16="http://schemas.microsoft.com/office/drawing/2014/main" id="{7C39865E-C895-EA07-239E-D8238CC91B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1237382" y="-350144"/>
            <a:ext cx="6669235" cy="7202773"/>
          </a:xfrm>
          <a:prstGeom prst="rect">
            <a:avLst/>
          </a:prstGeom>
        </p:spPr>
      </p:pic>
      <p:sp>
        <p:nvSpPr>
          <p:cNvPr id="20" name="文字方塊 19">
            <a:extLst>
              <a:ext uri="{FF2B5EF4-FFF2-40B4-BE49-F238E27FC236}">
                <a16:creationId xmlns:a16="http://schemas.microsoft.com/office/drawing/2014/main" id="{DAB88618-0AE3-0FB3-98EA-2A629D423517}"/>
              </a:ext>
            </a:extLst>
          </p:cNvPr>
          <p:cNvSpPr txBox="1"/>
          <p:nvPr/>
        </p:nvSpPr>
        <p:spPr>
          <a:xfrm>
            <a:off x="3014082" y="2064370"/>
            <a:ext cx="3115834" cy="400110"/>
          </a:xfrm>
          <a:prstGeom prst="rect">
            <a:avLst/>
          </a:prstGeom>
          <a:noFill/>
        </p:spPr>
        <p:txBody>
          <a:bodyPr wrap="square" rtlCol="0">
            <a:spAutoFit/>
          </a:bodyPr>
          <a:lstStyle/>
          <a:p>
            <a:r>
              <a:rPr kumimoji="1" lang="en-US" altLang="zh-TW"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CAKE</a:t>
            </a:r>
            <a:r>
              <a:rPr kumimoji="1" lang="zh-TW" altLang="en-US"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專家網路訂購系統</a:t>
            </a:r>
          </a:p>
        </p:txBody>
      </p:sp>
    </p:spTree>
    <p:extLst>
      <p:ext uri="{BB962C8B-B14F-4D97-AF65-F5344CB8AC3E}">
        <p14:creationId xmlns:p14="http://schemas.microsoft.com/office/powerpoint/2010/main" val="129678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5E1D9C-A54B-60C7-64EE-83808D1CB22E}"/>
              </a:ext>
            </a:extLst>
          </p:cNvPr>
          <p:cNvSpPr>
            <a:spLocks noGrp="1"/>
          </p:cNvSpPr>
          <p:nvPr>
            <p:ph type="sldNum" sz="quarter" idx="4"/>
          </p:nvPr>
        </p:nvSpPr>
        <p:spPr/>
        <p:txBody>
          <a:bodyPr/>
          <a:lstStyle/>
          <a:p>
            <a:fld id="{F5177135-5710-4BA7-B942-1A074D9A1B12}" type="slidenum">
              <a:rPr lang="zh-TW" altLang="en-US" smtClean="0"/>
              <a:pPr/>
              <a:t>42</a:t>
            </a:fld>
            <a:endParaRPr lang="zh-TW" altLang="en-US" dirty="0"/>
          </a:p>
        </p:txBody>
      </p:sp>
      <p:grpSp>
        <p:nvGrpSpPr>
          <p:cNvPr id="12" name="群組 11">
            <a:extLst>
              <a:ext uri="{FF2B5EF4-FFF2-40B4-BE49-F238E27FC236}">
                <a16:creationId xmlns:a16="http://schemas.microsoft.com/office/drawing/2014/main" id="{0854A202-E554-88F2-E7F2-95AA8578DDAC}"/>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1FC13764-AC2B-A7D6-1F5D-8CD21709731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BE55E695-1173-528F-310F-8D55D2AA287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15" name="群組 14">
            <a:extLst>
              <a:ext uri="{FF2B5EF4-FFF2-40B4-BE49-F238E27FC236}">
                <a16:creationId xmlns:a16="http://schemas.microsoft.com/office/drawing/2014/main" id="{79A25DEE-CCD6-3E2A-6B9D-8981307C4408}"/>
              </a:ext>
            </a:extLst>
          </p:cNvPr>
          <p:cNvGrpSpPr/>
          <p:nvPr/>
        </p:nvGrpSpPr>
        <p:grpSpPr>
          <a:xfrm>
            <a:off x="3743325" y="122780"/>
            <a:ext cx="5400675" cy="993433"/>
            <a:chOff x="3731750" y="120215"/>
            <a:chExt cx="5400675" cy="993433"/>
          </a:xfrm>
        </p:grpSpPr>
        <p:sp>
          <p:nvSpPr>
            <p:cNvPr id="16" name="Google Shape;915;p35">
              <a:extLst>
                <a:ext uri="{FF2B5EF4-FFF2-40B4-BE49-F238E27FC236}">
                  <a16:creationId xmlns:a16="http://schemas.microsoft.com/office/drawing/2014/main" id="{BE4204C7-1F82-9EE0-A38C-F37D8ACBE638}"/>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介面詞彙</a:t>
              </a:r>
            </a:p>
          </p:txBody>
        </p:sp>
        <p:cxnSp>
          <p:nvCxnSpPr>
            <p:cNvPr id="17" name="Google Shape;923;p36">
              <a:extLst>
                <a:ext uri="{FF2B5EF4-FFF2-40B4-BE49-F238E27FC236}">
                  <a16:creationId xmlns:a16="http://schemas.microsoft.com/office/drawing/2014/main" id="{762707D8-60E2-5DFB-B439-99202752D0F1}"/>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8" name="表格 18">
            <a:extLst>
              <a:ext uri="{FF2B5EF4-FFF2-40B4-BE49-F238E27FC236}">
                <a16:creationId xmlns:a16="http://schemas.microsoft.com/office/drawing/2014/main" id="{9C5225D6-9A0D-7854-A7FA-3B3D3D319765}"/>
              </a:ext>
            </a:extLst>
          </p:cNvPr>
          <p:cNvGraphicFramePr>
            <a:graphicFrameLocks noGrp="1"/>
          </p:cNvGraphicFramePr>
          <p:nvPr>
            <p:extLst>
              <p:ext uri="{D42A27DB-BD31-4B8C-83A1-F6EECF244321}">
                <p14:modId xmlns:p14="http://schemas.microsoft.com/office/powerpoint/2010/main" val="3480313456"/>
              </p:ext>
            </p:extLst>
          </p:nvPr>
        </p:nvGraphicFramePr>
        <p:xfrm>
          <a:off x="508865" y="925356"/>
          <a:ext cx="8126270" cy="4095364"/>
        </p:xfrm>
        <a:graphic>
          <a:graphicData uri="http://schemas.openxmlformats.org/drawingml/2006/table">
            <a:tbl>
              <a:tblPr firstRow="1" bandRow="1">
                <a:tableStyleId>{A456E5F7-DCF2-4F9C-AE1B-8167118C69D7}</a:tableStyleId>
              </a:tblPr>
              <a:tblGrid>
                <a:gridCol w="1232211">
                  <a:extLst>
                    <a:ext uri="{9D8B030D-6E8A-4147-A177-3AD203B41FA5}">
                      <a16:colId xmlns:a16="http://schemas.microsoft.com/office/drawing/2014/main" val="90377452"/>
                    </a:ext>
                  </a:extLst>
                </a:gridCol>
                <a:gridCol w="1447800">
                  <a:extLst>
                    <a:ext uri="{9D8B030D-6E8A-4147-A177-3AD203B41FA5}">
                      <a16:colId xmlns:a16="http://schemas.microsoft.com/office/drawing/2014/main" val="862038421"/>
                    </a:ext>
                  </a:extLst>
                </a:gridCol>
                <a:gridCol w="893337">
                  <a:extLst>
                    <a:ext uri="{9D8B030D-6E8A-4147-A177-3AD203B41FA5}">
                      <a16:colId xmlns:a16="http://schemas.microsoft.com/office/drawing/2014/main" val="4068991731"/>
                    </a:ext>
                  </a:extLst>
                </a:gridCol>
                <a:gridCol w="893337">
                  <a:extLst>
                    <a:ext uri="{9D8B030D-6E8A-4147-A177-3AD203B41FA5}">
                      <a16:colId xmlns:a16="http://schemas.microsoft.com/office/drawing/2014/main" val="2404637780"/>
                    </a:ext>
                  </a:extLst>
                </a:gridCol>
                <a:gridCol w="208280">
                  <a:extLst>
                    <a:ext uri="{9D8B030D-6E8A-4147-A177-3AD203B41FA5}">
                      <a16:colId xmlns:a16="http://schemas.microsoft.com/office/drawing/2014/main" val="1758078879"/>
                    </a:ext>
                  </a:extLst>
                </a:gridCol>
                <a:gridCol w="1664631">
                  <a:extLst>
                    <a:ext uri="{9D8B030D-6E8A-4147-A177-3AD203B41FA5}">
                      <a16:colId xmlns:a16="http://schemas.microsoft.com/office/drawing/2014/main" val="1401487988"/>
                    </a:ext>
                  </a:extLst>
                </a:gridCol>
                <a:gridCol w="1786674">
                  <a:extLst>
                    <a:ext uri="{9D8B030D-6E8A-4147-A177-3AD203B41FA5}">
                      <a16:colId xmlns:a16="http://schemas.microsoft.com/office/drawing/2014/main" val="753033451"/>
                    </a:ext>
                  </a:extLst>
                </a:gridCol>
              </a:tblGrid>
              <a:tr h="0">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介面代號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r>
                        <a:rPr lang="en-US" altLang="zh-TW" sz="1400" dirty="0">
                          <a:latin typeface="Microsoft JhengHei" panose="020B0604030504040204" pitchFamily="34" charset="-120"/>
                          <a:ea typeface="Microsoft JhengHei" panose="020B0604030504040204" pitchFamily="34" charset="-120"/>
                        </a:rPr>
                        <a:t>1.1</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介面名稱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r>
                        <a:rPr lang="zh-TW" altLang="en-US" dirty="0"/>
                        <a:t>客戶登入</a:t>
                      </a:r>
                      <a:r>
                        <a:rPr lang="en-US" altLang="zh-TW" dirty="0"/>
                        <a:t> UI</a:t>
                      </a:r>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TW" altLang="en-US" sz="1400" dirty="0">
                          <a:latin typeface="Microsoft JhengHei" panose="020B0604030504040204" pitchFamily="34" charset="-120"/>
                          <a:ea typeface="Microsoft JhengHei" panose="020B0604030504040204" pitchFamily="34" charset="-120"/>
                        </a:rPr>
                        <a:t>客戶登入</a:t>
                      </a:r>
                      <a:r>
                        <a:rPr lang="en-US" altLang="zh-TW" sz="1400" dirty="0">
                          <a:latin typeface="Microsoft JhengHei" panose="020B0604030504040204" pitchFamily="34" charset="-120"/>
                          <a:ea typeface="Microsoft JhengHei" panose="020B0604030504040204" pitchFamily="34" charset="-120"/>
                        </a:rPr>
                        <a:t> UI</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extLst>
                  <a:ext uri="{0D108BD9-81ED-4DB2-BD59-A6C34878D82A}">
                    <a16:rowId xmlns:a16="http://schemas.microsoft.com/office/drawing/2014/main" val="220059619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介面說明</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客戶可以此介面輸入帳號密碼後，進入系統進行瀏覽與訂購</a:t>
                      </a:r>
                    </a:p>
                  </a:txBody>
                  <a:tcP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hMerge="1">
                  <a:txBody>
                    <a:bodyPr/>
                    <a:lstStyle/>
                    <a:p>
                      <a:endParaRPr lang="zh-TW" altLang="en-US"/>
                    </a:p>
                  </a:txBody>
                  <a:tcPr>
                    <a:noFill/>
                  </a:tcPr>
                </a:tc>
                <a:tc hMerge="1">
                  <a:txBody>
                    <a:bodyPr/>
                    <a:lstStyle/>
                    <a:p>
                      <a:endParaRPr lang="zh-TW" altLang="en-US"/>
                    </a:p>
                  </a:txBody>
                  <a:tcPr>
                    <a:lnT w="12700" cap="flat" cmpd="sng" algn="ctr">
                      <a:solidFill>
                        <a:srgbClr val="70513A"/>
                      </a:solidFill>
                      <a:prstDash val="solid"/>
                      <a:round/>
                      <a:headEnd type="none" w="med" len="med"/>
                      <a:tailEnd type="none" w="med" len="med"/>
                    </a:lnT>
                    <a:noFill/>
                  </a:tcPr>
                </a:tc>
                <a:tc hMerge="1">
                  <a:txBody>
                    <a:bodyPr/>
                    <a:lstStyle/>
                    <a:p>
                      <a:endParaRPr lang="zh-TW" altLang="en-US"/>
                    </a:p>
                  </a:txBody>
                  <a:tcPr>
                    <a:lnT w="12700" cap="flat" cmpd="sng" algn="ctr">
                      <a:solidFill>
                        <a:srgbClr val="70513A"/>
                      </a:solidFill>
                      <a:prstDash val="solid"/>
                      <a:round/>
                      <a:headEnd type="none" w="med" len="med"/>
                      <a:tailEnd type="none" w="med" len="med"/>
                    </a:lnT>
                  </a:tcPr>
                </a:tc>
                <a:tc hMerge="1">
                  <a:txBody>
                    <a:bodyPr/>
                    <a:lstStyle/>
                    <a:p>
                      <a:endParaRPr lang="zh-TW" altLang="en-US" dirty="0"/>
                    </a:p>
                  </a:txBody>
                  <a:tcPr>
                    <a:noFill/>
                  </a:tcPr>
                </a:tc>
                <a:extLst>
                  <a:ext uri="{0D108BD9-81ED-4DB2-BD59-A6C34878D82A}">
                    <a16:rowId xmlns:a16="http://schemas.microsoft.com/office/drawing/2014/main" val="65154960"/>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元件名稱</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元件類型</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元件功能</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及概念說明</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資料庫之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資料表欄位</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a:p>
                  </a:txBody>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資料型態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（長度）</a:t>
                      </a: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extLst>
                  <a:ext uri="{0D108BD9-81ED-4DB2-BD59-A6C34878D82A}">
                    <a16:rowId xmlns:a16="http://schemas.microsoft.com/office/drawing/2014/main" val="201025832"/>
                  </a:ext>
                </a:extLst>
              </a:tr>
              <a:tr h="322801">
                <a:tc>
                  <a:txBody>
                    <a:bodyPr/>
                    <a:lstStyle/>
                    <a:p>
                      <a:r>
                        <a:rPr lang="en-US" altLang="zh-TW" sz="1400" dirty="0">
                          <a:latin typeface="Microsoft JhengHei" panose="020B0604030504040204" pitchFamily="34" charset="-120"/>
                          <a:ea typeface="Microsoft JhengHei" panose="020B0604030504040204" pitchFamily="34" charset="-120"/>
                        </a:rPr>
                        <a:t>CAKE</a:t>
                      </a:r>
                      <a:r>
                        <a:rPr lang="zh-TW" altLang="en-US" sz="1400" dirty="0">
                          <a:latin typeface="Microsoft JhengHei" panose="020B0604030504040204" pitchFamily="34" charset="-120"/>
                          <a:ea typeface="Microsoft JhengHei" panose="020B0604030504040204" pitchFamily="34" charset="-120"/>
                        </a:rPr>
                        <a:t>專家網路訂購系統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Label</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用以顯示系統名稱</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49816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帳號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表示輸入帳號之處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Customer_ID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3562551"/>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密碼</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表示輸入密碼之處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Customer_Pswd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93850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登入</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Button</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按下此</a:t>
                      </a:r>
                      <a:r>
                        <a:rPr lang="en-US" altLang="zh-TW" sz="1400" dirty="0">
                          <a:latin typeface="Microsoft JhengHei" panose="020B0604030504040204" pitchFamily="34" charset="-120"/>
                          <a:ea typeface="Microsoft JhengHei" panose="020B0604030504040204" pitchFamily="34" charset="-120"/>
                        </a:rPr>
                        <a:t>Button</a:t>
                      </a:r>
                      <a:r>
                        <a:rPr lang="zh-TW" altLang="en-US" sz="1400" dirty="0">
                          <a:latin typeface="Microsoft JhengHei" panose="020B0604030504040204" pitchFamily="34" charset="-120"/>
                          <a:ea typeface="Microsoft JhengHei" panose="020B0604030504040204" pitchFamily="34" charset="-120"/>
                        </a:rPr>
                        <a:t>即可對輸入的帳號密碼作驗證</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166322"/>
                  </a:ext>
                </a:extLst>
              </a:tr>
              <a:tr h="322801">
                <a:tc gridSpan="7">
                  <a:txBody>
                    <a:bodyPr/>
                    <a:lstStyle/>
                    <a:p>
                      <a:r>
                        <a:rPr lang="zh-TW" altLang="en-US" sz="1400" dirty="0">
                          <a:latin typeface="Microsoft JhengHei" panose="020B0604030504040204" pitchFamily="34" charset="-120"/>
                          <a:ea typeface="Microsoft JhengHei" panose="020B0604030504040204" pitchFamily="34" charset="-120"/>
                        </a:rPr>
                        <a:t>函式定義</a:t>
                      </a:r>
                      <a:endParaRPr lang="en-US" altLang="zh-TW" sz="1400" dirty="0">
                        <a:latin typeface="Microsoft JhengHei" panose="020B0604030504040204" pitchFamily="34" charset="-120"/>
                        <a:ea typeface="Microsoft JhengHei" panose="020B0604030504040204" pitchFamily="34" charset="-120"/>
                      </a:endParaRPr>
                    </a:p>
                    <a:p>
                      <a:endParaRPr lang="en-US" altLang="zh-TW" sz="1400" dirty="0">
                        <a:latin typeface="Microsoft JhengHei" panose="020B0604030504040204" pitchFamily="34" charset="-120"/>
                        <a:ea typeface="Microsoft JhengHei" panose="020B0604030504040204" pitchFamily="34" charset="-120"/>
                      </a:endParaRPr>
                    </a:p>
                    <a:p>
                      <a:r>
                        <a:rPr lang="en-US" altLang="zh-TW" sz="1400" dirty="0" err="1">
                          <a:latin typeface="Microsoft JhengHei" panose="020B0604030504040204" pitchFamily="34" charset="-120"/>
                          <a:ea typeface="Microsoft JhengHei" panose="020B0604030504040204" pitchFamily="34" charset="-120"/>
                        </a:rPr>
                        <a:t>LoginSystem</a:t>
                      </a:r>
                      <a:r>
                        <a:rPr lang="en-US" altLang="zh-TW" sz="1400" dirty="0">
                          <a:latin typeface="Microsoft JhengHei" panose="020B0604030504040204" pitchFamily="34" charset="-120"/>
                          <a:ea typeface="Microsoft JhengHei" panose="020B0604030504040204" pitchFamily="34" charset="-120"/>
                        </a:rPr>
                        <a:t>(</a:t>
                      </a:r>
                      <a:r>
                        <a:rPr lang="en-US" altLang="zh-TW" sz="1400" dirty="0" err="1">
                          <a:latin typeface="Microsoft JhengHei" panose="020B0604030504040204" pitchFamily="34" charset="-120"/>
                          <a:ea typeface="Microsoft JhengHei" panose="020B0604030504040204" pitchFamily="34" charset="-120"/>
                        </a:rPr>
                        <a:t>Customer_ID</a:t>
                      </a:r>
                      <a:r>
                        <a:rPr lang="en-US" altLang="zh-TW" sz="1400" dirty="0">
                          <a:latin typeface="Microsoft JhengHei" panose="020B0604030504040204" pitchFamily="34" charset="-120"/>
                          <a:ea typeface="Microsoft JhengHei" panose="020B0604030504040204" pitchFamily="34" charset="-120"/>
                        </a:rPr>
                        <a:t>, </a:t>
                      </a:r>
                      <a:r>
                        <a:rPr lang="en-US" altLang="zh-TW" sz="1400" dirty="0" err="1">
                          <a:latin typeface="Microsoft JhengHei" panose="020B0604030504040204" pitchFamily="34" charset="-120"/>
                          <a:ea typeface="Microsoft JhengHei" panose="020B0604030504040204" pitchFamily="34" charset="-120"/>
                        </a:rPr>
                        <a:t>Customer_Pswd</a:t>
                      </a:r>
                      <a:r>
                        <a:rPr lang="en-US" altLang="zh-TW" sz="1400" dirty="0">
                          <a:latin typeface="Microsoft JhengHei" panose="020B0604030504040204" pitchFamily="34" charset="-120"/>
                          <a:ea typeface="Microsoft JhengHei" panose="020B0604030504040204" pitchFamily="34" charset="-120"/>
                        </a:rPr>
                        <a:t>)</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07796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限制與註解</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若客戶未輸入正確的帳號與密碼，則回到此介面，並無法進入系統</a:t>
                      </a: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153671"/>
                  </a:ext>
                </a:extLst>
              </a:tr>
            </a:tbl>
          </a:graphicData>
        </a:graphic>
      </p:graphicFrame>
    </p:spTree>
    <p:extLst>
      <p:ext uri="{BB962C8B-B14F-4D97-AF65-F5344CB8AC3E}">
        <p14:creationId xmlns:p14="http://schemas.microsoft.com/office/powerpoint/2010/main" val="113929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43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757910" y="83315"/>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5270F5DD-D74C-936A-CD5F-7DDD577B2D66}"/>
              </a:ext>
            </a:extLst>
          </p:cNvPr>
          <p:cNvGrpSpPr/>
          <p:nvPr/>
        </p:nvGrpSpPr>
        <p:grpSpPr>
          <a:xfrm>
            <a:off x="0" y="280943"/>
            <a:ext cx="2775284" cy="338554"/>
            <a:chOff x="0" y="280943"/>
            <a:chExt cx="2775284" cy="338554"/>
          </a:xfrm>
        </p:grpSpPr>
        <p:sp>
          <p:nvSpPr>
            <p:cNvPr id="11" name="Google Shape;1035;p43">
              <a:extLst>
                <a:ext uri="{FF2B5EF4-FFF2-40B4-BE49-F238E27FC236}">
                  <a16:creationId xmlns:a16="http://schemas.microsoft.com/office/drawing/2014/main" id="{BE22D863-FCDC-7B4C-F63A-82A5B4F249A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A75DBE14-C409-B055-461A-AEDFBA109F5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4" name="圖片 13">
            <a:extLst>
              <a:ext uri="{FF2B5EF4-FFF2-40B4-BE49-F238E27FC236}">
                <a16:creationId xmlns:a16="http://schemas.microsoft.com/office/drawing/2014/main" id="{305AAD68-6F34-210F-6CE4-A7B541A0CE8A}"/>
              </a:ext>
            </a:extLst>
          </p:cNvPr>
          <p:cNvPicPr>
            <a:picLocks noChangeAspect="1"/>
          </p:cNvPicPr>
          <p:nvPr/>
        </p:nvPicPr>
        <p:blipFill>
          <a:blip r:embed="rId2"/>
          <a:stretch>
            <a:fillRect/>
          </a:stretch>
        </p:blipFill>
        <p:spPr>
          <a:xfrm>
            <a:off x="2995169" y="396216"/>
            <a:ext cx="3585528" cy="4609965"/>
          </a:xfrm>
          <a:prstGeom prst="rect">
            <a:avLst/>
          </a:prstGeom>
        </p:spPr>
      </p:pic>
    </p:spTree>
    <p:extLst>
      <p:ext uri="{BB962C8B-B14F-4D97-AF65-F5344CB8AC3E}">
        <p14:creationId xmlns:p14="http://schemas.microsoft.com/office/powerpoint/2010/main" val="1026685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44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701B9B3C-1E84-77C5-CB2A-6A78D19EED2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E5B63769-6862-18F9-6D42-7BDC2799A7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B4D3CAB2-A546-BCDB-73B6-A4C0E8DB3C3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3" name="圖片 12">
            <a:extLst>
              <a:ext uri="{FF2B5EF4-FFF2-40B4-BE49-F238E27FC236}">
                <a16:creationId xmlns:a16="http://schemas.microsoft.com/office/drawing/2014/main" id="{F4F71D9E-AC06-0C86-4E9B-E0386265A4A5}"/>
              </a:ext>
            </a:extLst>
          </p:cNvPr>
          <p:cNvPicPr>
            <a:picLocks noChangeAspect="1"/>
          </p:cNvPicPr>
          <p:nvPr/>
        </p:nvPicPr>
        <p:blipFill>
          <a:blip r:embed="rId2"/>
          <a:stretch>
            <a:fillRect/>
          </a:stretch>
        </p:blipFill>
        <p:spPr>
          <a:xfrm>
            <a:off x="407114" y="1434448"/>
            <a:ext cx="8329771" cy="3256450"/>
          </a:xfrm>
          <a:prstGeom prst="rect">
            <a:avLst/>
          </a:prstGeom>
        </p:spPr>
      </p:pic>
      <p:sp>
        <p:nvSpPr>
          <p:cNvPr id="3" name="矩形 2">
            <a:extLst>
              <a:ext uri="{FF2B5EF4-FFF2-40B4-BE49-F238E27FC236}">
                <a16:creationId xmlns:a16="http://schemas.microsoft.com/office/drawing/2014/main" id="{BA05C627-FEFB-1461-2C52-A824D5DB3648}"/>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55225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817469" y="1224967"/>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3"/>
          <p:cNvGraphicFramePr>
            <a:graphicFrameLocks noGrp="1"/>
          </p:cNvGraphicFramePr>
          <p:nvPr/>
        </p:nvGraphicFramePr>
        <p:xfrm>
          <a:off x="513347" y="1398975"/>
          <a:ext cx="8349917" cy="3369567"/>
        </p:xfrm>
        <a:graphic>
          <a:graphicData uri="http://schemas.openxmlformats.org/drawingml/2006/table">
            <a:tbl>
              <a:tblPr firstRow="1" bandRow="1">
                <a:tableStyleId>{17292A2E-F333-43FB-9621-5CBBE7FDCDCB}</a:tableStyleId>
              </a:tblPr>
              <a:tblGrid>
                <a:gridCol w="4580022">
                  <a:extLst>
                    <a:ext uri="{9D8B030D-6E8A-4147-A177-3AD203B41FA5}">
                      <a16:colId xmlns:a16="http://schemas.microsoft.com/office/drawing/2014/main" val="20000"/>
                    </a:ext>
                  </a:extLst>
                </a:gridCol>
                <a:gridCol w="3769895">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740866">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使客戶能在線上瀏覽蛋糕產品並進行訂購。</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客戶須以會員身分登入網站，進入訂購蛋糕。</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客戶讀取以置入蛋糕訂購項目之購物車內容，並離開不繼續訂購。</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endParaRPr lang="en-US" altLang="zh-TW" sz="1600" dirty="0">
                        <a:latin typeface="微軟正黑體" panose="020B0604030504040204" pitchFamily="34" charset="-120"/>
                        <a:ea typeface="微軟正黑體" panose="020B0604030504040204" pitchFamily="34" charset="-120"/>
                      </a:endParaRP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45</a:t>
            </a:fld>
            <a:endParaRPr lang="zh-TW" altLang="en-US" dirty="0"/>
          </a:p>
        </p:txBody>
      </p:sp>
    </p:spTree>
    <p:extLst>
      <p:ext uri="{BB962C8B-B14F-4D97-AF65-F5344CB8AC3E}">
        <p14:creationId xmlns:p14="http://schemas.microsoft.com/office/powerpoint/2010/main" val="1275337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090175" y="74630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105913" y="140321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141335434"/>
              </p:ext>
            </p:extLst>
          </p:nvPr>
        </p:nvGraphicFramePr>
        <p:xfrm>
          <a:off x="239279" y="1683784"/>
          <a:ext cx="8576990" cy="3123510"/>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val="20000"/>
                    </a:ext>
                  </a:extLst>
                </a:gridCol>
                <a:gridCol w="3664807">
                  <a:extLst>
                    <a:ext uri="{9D8B030D-6E8A-4147-A177-3AD203B41FA5}">
                      <a16:colId xmlns:a16="http://schemas.microsoft.com/office/drawing/2014/main" val="20001"/>
                    </a:ext>
                  </a:extLst>
                </a:gridCol>
              </a:tblGrid>
              <a:tr h="59367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389361">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客戶透過瀏覽器上網，瀏覽蛋糕型錄</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2-1a , 2-1b)</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客戶如欲得知一蛋糕之詳細資料，可查看其蛋糕細部說明</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2-2a , 2-2b)</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客戶若有意訂購蛋糕，可於設定訂購數量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後，將欲訂購之蛋糕項目置入購物車內</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客戶可一次訂購一至多個蛋糕，最大訂購數量限制為</a:t>
                      </a:r>
                      <a:r>
                        <a:rPr lang="en-US" altLang="zh-TW" sz="1600" dirty="0">
                          <a:latin typeface="微軟正黑體" panose="020B0604030504040204" pitchFamily="34" charset="-120"/>
                          <a:ea typeface="微軟正黑體" panose="020B0604030504040204" pitchFamily="34" charset="-120"/>
                        </a:rPr>
                        <a:t>1000)</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46</a:t>
            </a:fld>
            <a:endParaRPr lang="zh-TW" altLang="en-US" dirty="0"/>
          </a:p>
        </p:txBody>
      </p:sp>
    </p:spTree>
    <p:extLst>
      <p:ext uri="{BB962C8B-B14F-4D97-AF65-F5344CB8AC3E}">
        <p14:creationId xmlns:p14="http://schemas.microsoft.com/office/powerpoint/2010/main" val="16447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132912" y="5649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148650" y="71340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293479" y="915202"/>
          <a:ext cx="8576990" cy="3840480"/>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val="20000"/>
                    </a:ext>
                  </a:extLst>
                </a:gridCol>
                <a:gridCol w="3664807">
                  <a:extLst>
                    <a:ext uri="{9D8B030D-6E8A-4147-A177-3AD203B41FA5}">
                      <a16:colId xmlns:a16="http://schemas.microsoft.com/office/drawing/2014/main" val="20001"/>
                    </a:ext>
                  </a:extLst>
                </a:gridCol>
              </a:tblGrid>
              <a:tr h="53700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99393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系統自動計算並顯示購物車內的訂購金額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2-2a , 2-2b)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客戶讀取已置入蛋糕訂購項目之購物車內容。</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客戶欲繼續訂購蛋糕，可以回到瀏覽蛋糕型錄畫面，繼續購買。</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●客戶不慎將非欲訂購之蛋糕項目置入購物車內。</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客戶可於購物車內，刪除或修改錯誤的訂購項目與數量。</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3" name="群組 2">
            <a:extLst>
              <a:ext uri="{FF2B5EF4-FFF2-40B4-BE49-F238E27FC236}">
                <a16:creationId xmlns:a16="http://schemas.microsoft.com/office/drawing/2014/main" id="{829EBBEE-DE6A-E78F-6779-E8CA77592C35}"/>
              </a:ext>
            </a:extLst>
          </p:cNvPr>
          <p:cNvGrpSpPr/>
          <p:nvPr/>
        </p:nvGrpSpPr>
        <p:grpSpPr>
          <a:xfrm>
            <a:off x="0" y="137450"/>
            <a:ext cx="2775284" cy="338554"/>
            <a:chOff x="0" y="280943"/>
            <a:chExt cx="2775284" cy="338554"/>
          </a:xfrm>
        </p:grpSpPr>
        <p:sp>
          <p:nvSpPr>
            <p:cNvPr id="5" name="Google Shape;1035;p43">
              <a:extLst>
                <a:ext uri="{FF2B5EF4-FFF2-40B4-BE49-F238E27FC236}">
                  <a16:creationId xmlns:a16="http://schemas.microsoft.com/office/drawing/2014/main" id="{2E55A682-8543-A867-624F-FBEE0A05838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7D8C429-0AA9-3846-94B8-6CA09966F6A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9" name="投影片編號版面配置區 8">
            <a:extLst>
              <a:ext uri="{FF2B5EF4-FFF2-40B4-BE49-F238E27FC236}">
                <a16:creationId xmlns:a16="http://schemas.microsoft.com/office/drawing/2014/main" id="{9833D9F0-87EE-1974-93C6-A54BF0DCF239}"/>
              </a:ext>
            </a:extLst>
          </p:cNvPr>
          <p:cNvSpPr>
            <a:spLocks noGrp="1"/>
          </p:cNvSpPr>
          <p:nvPr>
            <p:ph type="sldNum" sz="quarter" idx="10"/>
          </p:nvPr>
        </p:nvSpPr>
        <p:spPr/>
        <p:txBody>
          <a:bodyPr/>
          <a:lstStyle/>
          <a:p>
            <a:fld id="{F5177135-5710-4BA7-B942-1A074D9A1B12}" type="slidenum">
              <a:rPr lang="zh-TW" altLang="en-US" smtClean="0"/>
              <a:pPr/>
              <a:t>47</a:t>
            </a:fld>
            <a:endParaRPr lang="zh-TW" altLang="en-US" dirty="0"/>
          </a:p>
        </p:txBody>
      </p:sp>
    </p:spTree>
    <p:extLst>
      <p:ext uri="{BB962C8B-B14F-4D97-AF65-F5344CB8AC3E}">
        <p14:creationId xmlns:p14="http://schemas.microsoft.com/office/powerpoint/2010/main" val="3077588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688731"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nvGraphicFramePr>
        <p:xfrm>
          <a:off x="586740" y="1658685"/>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val="67158318"/>
                    </a:ext>
                  </a:extLst>
                </a:gridCol>
                <a:gridCol w="2009775">
                  <a:extLst>
                    <a:ext uri="{9D8B030D-6E8A-4147-A177-3AD203B41FA5}">
                      <a16:colId xmlns:a16="http://schemas.microsoft.com/office/drawing/2014/main" val="1330435213"/>
                    </a:ext>
                  </a:extLst>
                </a:gridCol>
                <a:gridCol w="2009775">
                  <a:extLst>
                    <a:ext uri="{9D8B030D-6E8A-4147-A177-3AD203B41FA5}">
                      <a16:colId xmlns:a16="http://schemas.microsoft.com/office/drawing/2014/main" val="2017387183"/>
                    </a:ext>
                  </a:extLst>
                </a:gridCol>
                <a:gridCol w="2009775">
                  <a:extLst>
                    <a:ext uri="{9D8B030D-6E8A-4147-A177-3AD203B41FA5}">
                      <a16:colId xmlns:a16="http://schemas.microsoft.com/office/drawing/2014/main"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bl>
          </a:graphicData>
        </a:graphic>
      </p:graphicFrame>
      <p:pic>
        <p:nvPicPr>
          <p:cNvPr id="3" name="圖片 2">
            <a:extLst>
              <a:ext uri="{FF2B5EF4-FFF2-40B4-BE49-F238E27FC236}">
                <a16:creationId xmlns:a16="http://schemas.microsoft.com/office/drawing/2014/main" id="{C3F7B1CD-E77E-C07A-6988-417AB15ED156}"/>
              </a:ext>
            </a:extLst>
          </p:cNvPr>
          <p:cNvPicPr>
            <a:picLocks noChangeAspect="1"/>
          </p:cNvPicPr>
          <p:nvPr/>
        </p:nvPicPr>
        <p:blipFill rotWithShape="1">
          <a:blip r:embed="rId3"/>
          <a:srcRect b="51268"/>
          <a:stretch/>
        </p:blipFill>
        <p:spPr>
          <a:xfrm>
            <a:off x="7479009" y="3816123"/>
            <a:ext cx="1459493" cy="1024890"/>
          </a:xfrm>
          <a:prstGeom prst="rect">
            <a:avLst/>
          </a:prstGeom>
        </p:spPr>
      </p:pic>
      <p:sp>
        <p:nvSpPr>
          <p:cNvPr id="4" name="文字方塊 3">
            <a:extLst>
              <a:ext uri="{FF2B5EF4-FFF2-40B4-BE49-F238E27FC236}">
                <a16:creationId xmlns:a16="http://schemas.microsoft.com/office/drawing/2014/main" id="{F190883D-6C18-D278-55DC-30F0A68EF670}"/>
              </a:ext>
            </a:extLst>
          </p:cNvPr>
          <p:cNvSpPr txBox="1"/>
          <p:nvPr/>
        </p:nvSpPr>
        <p:spPr>
          <a:xfrm>
            <a:off x="4192729" y="389277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3" name="Google Shape;923;p36">
            <a:extLst>
              <a:ext uri="{FF2B5EF4-FFF2-40B4-BE49-F238E27FC236}">
                <a16:creationId xmlns:a16="http://schemas.microsoft.com/office/drawing/2014/main" id="{3B9E4F38-DC35-12A7-8930-DD2109A2B60A}"/>
              </a:ext>
            </a:extLst>
          </p:cNvPr>
          <p:cNvCxnSpPr>
            <a:cxnSpLocks/>
          </p:cNvCxnSpPr>
          <p:nvPr/>
        </p:nvCxnSpPr>
        <p:spPr>
          <a:xfrm>
            <a:off x="2967789" y="1329240"/>
            <a:ext cx="2767263"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id="{B3D03F02-B2E9-F913-41C5-50778A0EEEDC}"/>
              </a:ext>
            </a:extLst>
          </p:cNvPr>
          <p:cNvSpPr>
            <a:spLocks noGrp="1"/>
          </p:cNvSpPr>
          <p:nvPr>
            <p:ph type="sldNum" sz="quarter" idx="10"/>
          </p:nvPr>
        </p:nvSpPr>
        <p:spPr/>
        <p:txBody>
          <a:bodyPr/>
          <a:lstStyle/>
          <a:p>
            <a:fld id="{F5177135-5710-4BA7-B942-1A074D9A1B12}" type="slidenum">
              <a:rPr lang="zh-TW" altLang="en-US" smtClean="0"/>
              <a:pPr/>
              <a:t>48</a:t>
            </a:fld>
            <a:endParaRPr lang="zh-TW" altLang="en-US" dirty="0"/>
          </a:p>
        </p:txBody>
      </p:sp>
    </p:spTree>
    <p:extLst>
      <p:ext uri="{BB962C8B-B14F-4D97-AF65-F5344CB8AC3E}">
        <p14:creationId xmlns:p14="http://schemas.microsoft.com/office/powerpoint/2010/main" val="1971371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992690"/>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蛋糕資料之資料詞彙</a:t>
            </a:r>
          </a:p>
        </p:txBody>
      </p:sp>
      <p:graphicFrame>
        <p:nvGraphicFramePr>
          <p:cNvPr id="7" name="表格 7">
            <a:extLst>
              <a:ext uri="{FF2B5EF4-FFF2-40B4-BE49-F238E27FC236}">
                <a16:creationId xmlns:a16="http://schemas.microsoft.com/office/drawing/2014/main" id="{ECE99B68-9F67-8ED6-35DF-4E4937BB6054}"/>
              </a:ext>
            </a:extLst>
          </p:cNvPr>
          <p:cNvGraphicFramePr>
            <a:graphicFrameLocks noGrp="1"/>
          </p:cNvGraphicFramePr>
          <p:nvPr>
            <p:extLst>
              <p:ext uri="{D42A27DB-BD31-4B8C-83A1-F6EECF244321}">
                <p14:modId xmlns:p14="http://schemas.microsoft.com/office/powerpoint/2010/main" val="173815757"/>
              </p:ext>
            </p:extLst>
          </p:nvPr>
        </p:nvGraphicFramePr>
        <p:xfrm>
          <a:off x="247651" y="1939310"/>
          <a:ext cx="8525717" cy="1954884"/>
        </p:xfrm>
        <a:graphic>
          <a:graphicData uri="http://schemas.openxmlformats.org/drawingml/2006/table">
            <a:tbl>
              <a:tblPr firstRow="1" bandRow="1">
                <a:tableStyleId>{17292A2E-F333-43FB-9621-5CBBE7FDCDCB}</a:tableStyleId>
              </a:tblPr>
              <a:tblGrid>
                <a:gridCol w="1338579">
                  <a:extLst>
                    <a:ext uri="{9D8B030D-6E8A-4147-A177-3AD203B41FA5}">
                      <a16:colId xmlns:a16="http://schemas.microsoft.com/office/drawing/2014/main" val="889605898"/>
                    </a:ext>
                  </a:extLst>
                </a:gridCol>
                <a:gridCol w="1338579">
                  <a:extLst>
                    <a:ext uri="{9D8B030D-6E8A-4147-A177-3AD203B41FA5}">
                      <a16:colId xmlns:a16="http://schemas.microsoft.com/office/drawing/2014/main" val="2285420132"/>
                    </a:ext>
                  </a:extLst>
                </a:gridCol>
                <a:gridCol w="1338579">
                  <a:extLst>
                    <a:ext uri="{9D8B030D-6E8A-4147-A177-3AD203B41FA5}">
                      <a16:colId xmlns:a16="http://schemas.microsoft.com/office/drawing/2014/main" val="4111756153"/>
                    </a:ext>
                  </a:extLst>
                </a:gridCol>
                <a:gridCol w="630161">
                  <a:extLst>
                    <a:ext uri="{9D8B030D-6E8A-4147-A177-3AD203B41FA5}">
                      <a16:colId xmlns:a16="http://schemas.microsoft.com/office/drawing/2014/main" val="4219135177"/>
                    </a:ext>
                  </a:extLst>
                </a:gridCol>
                <a:gridCol w="2046996">
                  <a:extLst>
                    <a:ext uri="{9D8B030D-6E8A-4147-A177-3AD203B41FA5}">
                      <a16:colId xmlns:a16="http://schemas.microsoft.com/office/drawing/2014/main" val="3571371017"/>
                    </a:ext>
                  </a:extLst>
                </a:gridCol>
                <a:gridCol w="1832823">
                  <a:extLst>
                    <a:ext uri="{9D8B030D-6E8A-4147-A177-3AD203B41FA5}">
                      <a16:colId xmlns:a16="http://schemas.microsoft.com/office/drawing/2014/main" val="3554525741"/>
                    </a:ext>
                  </a:extLst>
                </a:gridCol>
              </a:tblGrid>
              <a:tr h="558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43941">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8" name="群組 7">
            <a:extLst>
              <a:ext uri="{FF2B5EF4-FFF2-40B4-BE49-F238E27FC236}">
                <a16:creationId xmlns:a16="http://schemas.microsoft.com/office/drawing/2014/main" id="{7EAF97D8-F59D-C480-1E63-5C4F2D813339}"/>
              </a:ext>
            </a:extLst>
          </p:cNvPr>
          <p:cNvGrpSpPr/>
          <p:nvPr/>
        </p:nvGrpSpPr>
        <p:grpSpPr>
          <a:xfrm>
            <a:off x="0" y="280943"/>
            <a:ext cx="2775284" cy="338554"/>
            <a:chOff x="0" y="280943"/>
            <a:chExt cx="2775284" cy="338554"/>
          </a:xfrm>
        </p:grpSpPr>
        <p:sp>
          <p:nvSpPr>
            <p:cNvPr id="9" name="Google Shape;1035;p43">
              <a:extLst>
                <a:ext uri="{FF2B5EF4-FFF2-40B4-BE49-F238E27FC236}">
                  <a16:creationId xmlns:a16="http://schemas.microsoft.com/office/drawing/2014/main" id="{08161329-8778-0EA9-1E9F-5D507F03FD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663267E2-E639-D58D-CB9D-7486A49CC16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5" name="Google Shape;923;p36">
            <a:extLst>
              <a:ext uri="{FF2B5EF4-FFF2-40B4-BE49-F238E27FC236}">
                <a16:creationId xmlns:a16="http://schemas.microsoft.com/office/drawing/2014/main" id="{347EB88C-A3A7-6ABA-7331-CA34C98599D3}"/>
              </a:ext>
            </a:extLst>
          </p:cNvPr>
          <p:cNvCxnSpPr>
            <a:cxnSpLocks/>
          </p:cNvCxnSpPr>
          <p:nvPr/>
        </p:nvCxnSpPr>
        <p:spPr>
          <a:xfrm>
            <a:off x="2277979" y="1627790"/>
            <a:ext cx="4130842" cy="0"/>
          </a:xfrm>
          <a:prstGeom prst="straightConnector1">
            <a:avLst/>
          </a:prstGeom>
          <a:noFill/>
          <a:ln w="28575" cap="flat" cmpd="sng">
            <a:solidFill>
              <a:schemeClr val="accent3"/>
            </a:solidFill>
            <a:prstDash val="dash"/>
            <a:round/>
            <a:headEnd type="none" w="med" len="med"/>
            <a:tailEnd type="none" w="med" len="med"/>
          </a:ln>
        </p:spPr>
      </p:cxnSp>
      <p:sp>
        <p:nvSpPr>
          <p:cNvPr id="18" name="文字方塊 17">
            <a:extLst>
              <a:ext uri="{FF2B5EF4-FFF2-40B4-BE49-F238E27FC236}">
                <a16:creationId xmlns:a16="http://schemas.microsoft.com/office/drawing/2014/main" id="{F7A81416-ED95-71F3-16E7-8368DCB715FF}"/>
              </a:ext>
            </a:extLst>
          </p:cNvPr>
          <p:cNvSpPr txBox="1"/>
          <p:nvPr/>
        </p:nvSpPr>
        <p:spPr>
          <a:xfrm>
            <a:off x="4192729" y="407725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2-1b</a:t>
            </a:r>
            <a:endParaRPr lang="zh-TW" altLang="en-US"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0E1B6142-0EEC-4B30-8F26-45B482525886}"/>
              </a:ext>
            </a:extLst>
          </p:cNvPr>
          <p:cNvSpPr>
            <a:spLocks noGrp="1"/>
          </p:cNvSpPr>
          <p:nvPr>
            <p:ph type="sldNum" sz="quarter" idx="4"/>
          </p:nvPr>
        </p:nvSpPr>
        <p:spPr/>
        <p:txBody>
          <a:bodyPr/>
          <a:lstStyle/>
          <a:p>
            <a:fld id="{F5177135-5710-4BA7-B942-1A074D9A1B12}" type="slidenum">
              <a:rPr lang="zh-TW" altLang="en-US" smtClean="0"/>
              <a:pPr/>
              <a:t>49</a:t>
            </a:fld>
            <a:endParaRPr lang="zh-TW" altLang="en-US" dirty="0"/>
          </a:p>
        </p:txBody>
      </p:sp>
    </p:spTree>
    <p:extLst>
      <p:ext uri="{BB962C8B-B14F-4D97-AF65-F5344CB8AC3E}">
        <p14:creationId xmlns:p14="http://schemas.microsoft.com/office/powerpoint/2010/main" val="1433948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53591" y="1851154"/>
            <a:ext cx="7178040" cy="206210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id="{7129E183-9B33-4588-FC91-DCCD20987F12}"/>
              </a:ext>
            </a:extLst>
          </p:cNvPr>
          <p:cNvSpPr>
            <a:spLocks noGrp="1"/>
          </p:cNvSpPr>
          <p:nvPr>
            <p:ph type="sldNum" sz="quarter" idx="4"/>
          </p:nvPr>
        </p:nvSpPr>
        <p:spPr/>
        <p:txBody>
          <a:bodyPr/>
          <a:lstStyle/>
          <a:p>
            <a:fld id="{F5177135-5710-4BA7-B942-1A074D9A1B12}" type="slidenum">
              <a:rPr lang="zh-TW" altLang="en-US" smtClean="0"/>
              <a:pPr/>
              <a:t>5</a:t>
            </a:fld>
            <a:endParaRPr lang="zh-TW" altLang="en-US" dirty="0"/>
          </a:p>
        </p:txBody>
      </p:sp>
    </p:spTree>
    <p:extLst>
      <p:ext uri="{BB962C8B-B14F-4D97-AF65-F5344CB8AC3E}">
        <p14:creationId xmlns:p14="http://schemas.microsoft.com/office/powerpoint/2010/main" val="2086732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953424"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新增訂購項目之資料藍圖</a:t>
            </a:r>
          </a:p>
        </p:txBody>
      </p:sp>
      <p:cxnSp>
        <p:nvCxnSpPr>
          <p:cNvPr id="2" name="Google Shape;923;p36">
            <a:extLst>
              <a:ext uri="{FF2B5EF4-FFF2-40B4-BE49-F238E27FC236}">
                <a16:creationId xmlns:a16="http://schemas.microsoft.com/office/drawing/2014/main" id="{5D709889-2F84-3195-5072-BAF04BFFED27}"/>
              </a:ext>
            </a:extLst>
          </p:cNvPr>
          <p:cNvCxnSpPr>
            <a:cxnSpLocks/>
          </p:cNvCxnSpPr>
          <p:nvPr/>
        </p:nvCxnSpPr>
        <p:spPr>
          <a:xfrm>
            <a:off x="2040051" y="1347055"/>
            <a:ext cx="5090262"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F190883D-6C18-D278-55DC-30F0A68EF670}"/>
              </a:ext>
            </a:extLst>
          </p:cNvPr>
          <p:cNvSpPr txBox="1"/>
          <p:nvPr/>
        </p:nvSpPr>
        <p:spPr>
          <a:xfrm>
            <a:off x="4192729" y="4187162"/>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9" name="表格 22">
            <a:extLst>
              <a:ext uri="{FF2B5EF4-FFF2-40B4-BE49-F238E27FC236}">
                <a16:creationId xmlns:a16="http://schemas.microsoft.com/office/drawing/2014/main" id="{29691692-7A11-58B0-B4BC-D5C5382FF47D}"/>
              </a:ext>
            </a:extLst>
          </p:cNvPr>
          <p:cNvGraphicFramePr>
            <a:graphicFrameLocks noGrp="1"/>
          </p:cNvGraphicFramePr>
          <p:nvPr/>
        </p:nvGraphicFramePr>
        <p:xfrm>
          <a:off x="136475" y="1584445"/>
          <a:ext cx="8871050" cy="2264598"/>
        </p:xfrm>
        <a:graphic>
          <a:graphicData uri="http://schemas.openxmlformats.org/drawingml/2006/table">
            <a:tbl>
              <a:tblPr firstRow="1" bandRow="1"/>
              <a:tblGrid>
                <a:gridCol w="1774210">
                  <a:extLst>
                    <a:ext uri="{9D8B030D-6E8A-4147-A177-3AD203B41FA5}">
                      <a16:colId xmlns:a16="http://schemas.microsoft.com/office/drawing/2014/main" val="67158318"/>
                    </a:ext>
                  </a:extLst>
                </a:gridCol>
                <a:gridCol w="1774210">
                  <a:extLst>
                    <a:ext uri="{9D8B030D-6E8A-4147-A177-3AD203B41FA5}">
                      <a16:colId xmlns:a16="http://schemas.microsoft.com/office/drawing/2014/main" val="3692602857"/>
                    </a:ext>
                  </a:extLst>
                </a:gridCol>
                <a:gridCol w="1774210">
                  <a:extLst>
                    <a:ext uri="{9D8B030D-6E8A-4147-A177-3AD203B41FA5}">
                      <a16:colId xmlns:a16="http://schemas.microsoft.com/office/drawing/2014/main" val="2225934352"/>
                    </a:ext>
                  </a:extLst>
                </a:gridCol>
                <a:gridCol w="1774210">
                  <a:extLst>
                    <a:ext uri="{9D8B030D-6E8A-4147-A177-3AD203B41FA5}">
                      <a16:colId xmlns:a16="http://schemas.microsoft.com/office/drawing/2014/main" val="2861577340"/>
                    </a:ext>
                  </a:extLst>
                </a:gridCol>
                <a:gridCol w="1774210">
                  <a:extLst>
                    <a:ext uri="{9D8B030D-6E8A-4147-A177-3AD203B41FA5}">
                      <a16:colId xmlns:a16="http://schemas.microsoft.com/office/drawing/2014/main" val="2218924968"/>
                    </a:ext>
                  </a:extLst>
                </a:gridCol>
              </a:tblGrid>
              <a:tr h="613323">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pic>
        <p:nvPicPr>
          <p:cNvPr id="10" name="圖片 9">
            <a:extLst>
              <a:ext uri="{FF2B5EF4-FFF2-40B4-BE49-F238E27FC236}">
                <a16:creationId xmlns:a16="http://schemas.microsoft.com/office/drawing/2014/main" id="{0502C7DB-B3A9-13FE-63FD-7592E01F7E4C}"/>
              </a:ext>
            </a:extLst>
          </p:cNvPr>
          <p:cNvPicPr>
            <a:picLocks noChangeAspect="1"/>
          </p:cNvPicPr>
          <p:nvPr/>
        </p:nvPicPr>
        <p:blipFill rotWithShape="1">
          <a:blip r:embed="rId3"/>
          <a:srcRect t="53537"/>
          <a:stretch/>
        </p:blipFill>
        <p:spPr>
          <a:xfrm flipH="1">
            <a:off x="7430884" y="4006356"/>
            <a:ext cx="1459493" cy="977165"/>
          </a:xfrm>
          <a:prstGeom prst="rect">
            <a:avLst/>
          </a:prstGeom>
        </p:spPr>
      </p:pic>
      <p:sp>
        <p:nvSpPr>
          <p:cNvPr id="11" name="投影片編號版面配置區 10">
            <a:extLst>
              <a:ext uri="{FF2B5EF4-FFF2-40B4-BE49-F238E27FC236}">
                <a16:creationId xmlns:a16="http://schemas.microsoft.com/office/drawing/2014/main" id="{0F1E06F0-8C6F-B0C6-E7D5-667BFB47AEA5}"/>
              </a:ext>
            </a:extLst>
          </p:cNvPr>
          <p:cNvSpPr>
            <a:spLocks noGrp="1"/>
          </p:cNvSpPr>
          <p:nvPr>
            <p:ph type="sldNum" sz="quarter" idx="10"/>
          </p:nvPr>
        </p:nvSpPr>
        <p:spPr/>
        <p:txBody>
          <a:bodyPr/>
          <a:lstStyle/>
          <a:p>
            <a:fld id="{F5177135-5710-4BA7-B942-1A074D9A1B12}" type="slidenum">
              <a:rPr lang="zh-TW" altLang="en-US" smtClean="0"/>
              <a:pPr/>
              <a:t>50</a:t>
            </a:fld>
            <a:endParaRPr lang="zh-TW" altLang="en-US" dirty="0"/>
          </a:p>
        </p:txBody>
      </p:sp>
    </p:spTree>
    <p:extLst>
      <p:ext uri="{BB962C8B-B14F-4D97-AF65-F5344CB8AC3E}">
        <p14:creationId xmlns:p14="http://schemas.microsoft.com/office/powerpoint/2010/main" val="16004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528310" y="52747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zh-TW" altLang="en-US" sz="3600" b="1" dirty="0">
                <a:latin typeface="微軟正黑體" panose="020B0604030504040204" pitchFamily="34" charset="-120"/>
                <a:ea typeface="微軟正黑體" panose="020B0604030504040204" pitchFamily="34" charset="-120"/>
              </a:rPr>
              <a:t>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823484" y="1162572"/>
            <a:ext cx="5090262" cy="0"/>
          </a:xfrm>
          <a:prstGeom prst="straightConnector1">
            <a:avLst/>
          </a:prstGeom>
          <a:noFill/>
          <a:ln w="28575" cap="flat" cmpd="sng">
            <a:solidFill>
              <a:schemeClr val="accent3"/>
            </a:solidFill>
            <a:prstDash val="dash"/>
            <a:round/>
            <a:headEnd type="none" w="med" len="med"/>
            <a:tailEnd type="none" w="med" len="med"/>
          </a:ln>
        </p:spPr>
      </p:cxnSp>
      <p:sp>
        <p:nvSpPr>
          <p:cNvPr id="11" name="文字方塊 10">
            <a:extLst>
              <a:ext uri="{FF2B5EF4-FFF2-40B4-BE49-F238E27FC236}">
                <a16:creationId xmlns:a16="http://schemas.microsoft.com/office/drawing/2014/main" id="{C5EE8221-4076-03CC-CB83-BD0D50EAD748}"/>
              </a:ext>
            </a:extLst>
          </p:cNvPr>
          <p:cNvSpPr txBox="1"/>
          <p:nvPr/>
        </p:nvSpPr>
        <p:spPr>
          <a:xfrm>
            <a:off x="4185515" y="4815769"/>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2-2b</a:t>
            </a:r>
            <a:endParaRPr lang="zh-TW" altLang="en-US" b="1" dirty="0">
              <a:latin typeface="微軟正黑體" panose="020B0604030504040204" pitchFamily="34" charset="-120"/>
              <a:ea typeface="微軟正黑體" panose="020B0604030504040204" pitchFamily="34" charset="-120"/>
            </a:endParaRPr>
          </a:p>
        </p:txBody>
      </p:sp>
      <p:grpSp>
        <p:nvGrpSpPr>
          <p:cNvPr id="12" name="群組 11">
            <a:extLst>
              <a:ext uri="{FF2B5EF4-FFF2-40B4-BE49-F238E27FC236}">
                <a16:creationId xmlns:a16="http://schemas.microsoft.com/office/drawing/2014/main" id="{5DBE9D58-94FD-3728-97D0-93F8AE4F3A96}"/>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DDEECA0A-E62E-2307-BDCD-0E5F17303CC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AD394D3A-5419-2C4B-FE9E-5F5E8D25AE6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9" name="表格 18">
            <a:extLst>
              <a:ext uri="{FF2B5EF4-FFF2-40B4-BE49-F238E27FC236}">
                <a16:creationId xmlns:a16="http://schemas.microsoft.com/office/drawing/2014/main" id="{55C545C2-28B1-9399-918D-E1A8D870394C}"/>
              </a:ext>
            </a:extLst>
          </p:cNvPr>
          <p:cNvGraphicFramePr>
            <a:graphicFrameLocks noGrp="1"/>
          </p:cNvGraphicFramePr>
          <p:nvPr/>
        </p:nvGraphicFramePr>
        <p:xfrm>
          <a:off x="926152" y="1269947"/>
          <a:ext cx="7728757" cy="3512400"/>
        </p:xfrm>
        <a:graphic>
          <a:graphicData uri="http://schemas.openxmlformats.org/drawingml/2006/table">
            <a:tbl>
              <a:tblPr firstRow="1" bandRow="1"/>
              <a:tblGrid>
                <a:gridCol w="1148247">
                  <a:extLst>
                    <a:ext uri="{9D8B030D-6E8A-4147-A177-3AD203B41FA5}">
                      <a16:colId xmlns:a16="http://schemas.microsoft.com/office/drawing/2014/main" val="889605898"/>
                    </a:ext>
                  </a:extLst>
                </a:gridCol>
                <a:gridCol w="1148247">
                  <a:extLst>
                    <a:ext uri="{9D8B030D-6E8A-4147-A177-3AD203B41FA5}">
                      <a16:colId xmlns:a16="http://schemas.microsoft.com/office/drawing/2014/main" val="2285420132"/>
                    </a:ext>
                  </a:extLst>
                </a:gridCol>
                <a:gridCol w="1481011">
                  <a:extLst>
                    <a:ext uri="{9D8B030D-6E8A-4147-A177-3AD203B41FA5}">
                      <a16:colId xmlns:a16="http://schemas.microsoft.com/office/drawing/2014/main" val="4111756153"/>
                    </a:ext>
                  </a:extLst>
                </a:gridCol>
                <a:gridCol w="631103">
                  <a:extLst>
                    <a:ext uri="{9D8B030D-6E8A-4147-A177-3AD203B41FA5}">
                      <a16:colId xmlns:a16="http://schemas.microsoft.com/office/drawing/2014/main" val="4219135177"/>
                    </a:ext>
                  </a:extLst>
                </a:gridCol>
                <a:gridCol w="1956611">
                  <a:extLst>
                    <a:ext uri="{9D8B030D-6E8A-4147-A177-3AD203B41FA5}">
                      <a16:colId xmlns:a16="http://schemas.microsoft.com/office/drawing/2014/main" val="3571371017"/>
                    </a:ext>
                  </a:extLst>
                </a:gridCol>
                <a:gridCol w="1363538">
                  <a:extLst>
                    <a:ext uri="{9D8B030D-6E8A-4147-A177-3AD203B41FA5}">
                      <a16:colId xmlns:a16="http://schemas.microsoft.com/office/drawing/2014/main"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7" name="投影片編號版面配置區 6">
            <a:extLst>
              <a:ext uri="{FF2B5EF4-FFF2-40B4-BE49-F238E27FC236}">
                <a16:creationId xmlns:a16="http://schemas.microsoft.com/office/drawing/2014/main" id="{4A5A3E9A-5CB3-6CD2-AD7E-B0CBF96B64C7}"/>
              </a:ext>
            </a:extLst>
          </p:cNvPr>
          <p:cNvSpPr>
            <a:spLocks noGrp="1"/>
          </p:cNvSpPr>
          <p:nvPr>
            <p:ph type="sldNum" sz="quarter" idx="4"/>
          </p:nvPr>
        </p:nvSpPr>
        <p:spPr/>
        <p:txBody>
          <a:bodyPr/>
          <a:lstStyle/>
          <a:p>
            <a:fld id="{F5177135-5710-4BA7-B942-1A074D9A1B12}" type="slidenum">
              <a:rPr lang="zh-TW" altLang="en-US" smtClean="0"/>
              <a:pPr/>
              <a:t>51</a:t>
            </a:fld>
            <a:endParaRPr lang="zh-TW" altLang="en-US" dirty="0"/>
          </a:p>
        </p:txBody>
      </p:sp>
    </p:spTree>
    <p:extLst>
      <p:ext uri="{BB962C8B-B14F-4D97-AF65-F5344CB8AC3E}">
        <p14:creationId xmlns:p14="http://schemas.microsoft.com/office/powerpoint/2010/main" val="3282652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4" name="群組 3">
            <a:extLst>
              <a:ext uri="{FF2B5EF4-FFF2-40B4-BE49-F238E27FC236}">
                <a16:creationId xmlns:a16="http://schemas.microsoft.com/office/drawing/2014/main" id="{209DA97E-A342-729E-B7D2-CE2078D20A42}"/>
              </a:ext>
            </a:extLst>
          </p:cNvPr>
          <p:cNvGrpSpPr/>
          <p:nvPr/>
        </p:nvGrpSpPr>
        <p:grpSpPr>
          <a:xfrm>
            <a:off x="4227224" y="25137"/>
            <a:ext cx="5400675" cy="635100"/>
            <a:chOff x="4227224" y="25137"/>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878635" y="660237"/>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52</a:t>
            </a:fld>
            <a:endParaRPr lang="zh-TW" altLang="en-US" dirty="0"/>
          </a:p>
        </p:txBody>
      </p:sp>
      <p:pic>
        <p:nvPicPr>
          <p:cNvPr id="27" name="圖片 26">
            <a:extLst>
              <a:ext uri="{FF2B5EF4-FFF2-40B4-BE49-F238E27FC236}">
                <a16:creationId xmlns:a16="http://schemas.microsoft.com/office/drawing/2014/main" id="{AFABCF97-CB1C-F1C2-05F4-03880A85E440}"/>
              </a:ext>
            </a:extLst>
          </p:cNvPr>
          <p:cNvPicPr>
            <a:picLocks noChangeAspect="1"/>
          </p:cNvPicPr>
          <p:nvPr/>
        </p:nvPicPr>
        <p:blipFill>
          <a:blip r:embed="rId3"/>
          <a:stretch>
            <a:fillRect/>
          </a:stretch>
        </p:blipFill>
        <p:spPr>
          <a:xfrm>
            <a:off x="2104510" y="570838"/>
            <a:ext cx="5400675" cy="4547525"/>
          </a:xfrm>
          <a:prstGeom prst="rect">
            <a:avLst/>
          </a:prstGeom>
        </p:spPr>
      </p:pic>
    </p:spTree>
    <p:extLst>
      <p:ext uri="{BB962C8B-B14F-4D97-AF65-F5344CB8AC3E}">
        <p14:creationId xmlns:p14="http://schemas.microsoft.com/office/powerpoint/2010/main" val="2298895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53</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817504645"/>
              </p:ext>
            </p:extLst>
          </p:nvPr>
        </p:nvGraphicFramePr>
        <p:xfrm>
          <a:off x="399970" y="932269"/>
          <a:ext cx="8274610" cy="413487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val="547147960"/>
                    </a:ext>
                  </a:extLst>
                </a:gridCol>
                <a:gridCol w="2488557">
                  <a:extLst>
                    <a:ext uri="{9D8B030D-6E8A-4147-A177-3AD203B41FA5}">
                      <a16:colId xmlns:a16="http://schemas.microsoft.com/office/drawing/2014/main" val="2828932720"/>
                    </a:ext>
                  </a:extLst>
                </a:gridCol>
                <a:gridCol w="2558005">
                  <a:extLst>
                    <a:ext uri="{9D8B030D-6E8A-4147-A177-3AD203B41FA5}">
                      <a16:colId xmlns:a16="http://schemas.microsoft.com/office/drawing/2014/main" val="2724387813"/>
                    </a:ext>
                  </a:extLst>
                </a:gridCol>
                <a:gridCol w="2435827">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9358">
                <a:tc rowSpan="10">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蛋糕型錄</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347413"/>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4323224"/>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細部說明</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222089"/>
                  </a:ext>
                </a:extLst>
              </a:tr>
              <a:tr h="32648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94802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957387"/>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037675"/>
                  </a:ext>
                </a:extLst>
              </a:tr>
            </a:tbl>
          </a:graphicData>
        </a:graphic>
      </p:graphicFrame>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35648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54</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49868267"/>
              </p:ext>
            </p:extLst>
          </p:nvPr>
        </p:nvGraphicFramePr>
        <p:xfrm>
          <a:off x="259769" y="1389443"/>
          <a:ext cx="8624461" cy="2816798"/>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8">
                  <a:extLst>
                    <a:ext uri="{9D8B030D-6E8A-4147-A177-3AD203B41FA5}">
                      <a16:colId xmlns:a16="http://schemas.microsoft.com/office/drawing/2014/main" val="2724387813"/>
                    </a:ext>
                  </a:extLst>
                </a:gridCol>
                <a:gridCol w="2650604">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9358">
                <a:tc rowSpan="7">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7">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625904"/>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38578"/>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64699"/>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0779658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55</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808447562"/>
              </p:ext>
            </p:extLst>
          </p:nvPr>
        </p:nvGraphicFramePr>
        <p:xfrm>
          <a:off x="262429" y="1665824"/>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54469202"/>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668380"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35968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56</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543758"/>
              </p:ext>
            </p:extLst>
          </p:nvPr>
        </p:nvGraphicFramePr>
        <p:xfrm>
          <a:off x="310105" y="968014"/>
          <a:ext cx="8428781" cy="390652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客戶進入系統後，系統隨即載入「蛋糕型錄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」顯示蛋糕型錄。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85363"/>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客戶如欲得知蛋糕細部說明，系統隨即載入「細部說明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299011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[Loop</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49136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276818"/>
                  </a:ext>
                </a:extLst>
              </a:tr>
              <a:tr h="230353">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57055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56301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57</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465879596"/>
              </p:ext>
            </p:extLst>
          </p:nvPr>
        </p:nvGraphicFramePr>
        <p:xfrm>
          <a:off x="310105" y="968014"/>
          <a:ext cx="8428781" cy="38150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客戶如有意購買任一蛋糕，可在「蛋糕型錄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，並點選新增訂購項目提交給系統。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946933"/>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41691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系統新增訂購項目後即載入「購物車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」已顯示購物車內容。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207951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客戶若仍想繼續新增訂購蛋糕，可在「購物車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」中點選瀏覽蛋糕型錄回到「蛋糕型錄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」繼續訂購。</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28929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68034"/>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78285"/>
                  </a:ext>
                </a:extLst>
              </a:tr>
            </a:tbl>
          </a:graphicData>
        </a:graphic>
      </p:graphicFrame>
      <p:grpSp>
        <p:nvGrpSpPr>
          <p:cNvPr id="2" name="群組 1">
            <a:extLst>
              <a:ext uri="{FF2B5EF4-FFF2-40B4-BE49-F238E27FC236}">
                <a16:creationId xmlns:a16="http://schemas.microsoft.com/office/drawing/2014/main" id="{26D75CA0-E242-196B-0100-6A8D340D0FC5}"/>
              </a:ext>
            </a:extLst>
          </p:cNvPr>
          <p:cNvGrpSpPr/>
          <p:nvPr/>
        </p:nvGrpSpPr>
        <p:grpSpPr>
          <a:xfrm>
            <a:off x="3731750" y="-101448"/>
            <a:ext cx="5400675" cy="993433"/>
            <a:chOff x="3731750" y="-101448"/>
            <a:chExt cx="5400675" cy="993433"/>
          </a:xfrm>
        </p:grpSpPr>
        <p:sp>
          <p:nvSpPr>
            <p:cNvPr id="4" name="Google Shape;915;p35">
              <a:extLst>
                <a:ext uri="{FF2B5EF4-FFF2-40B4-BE49-F238E27FC236}">
                  <a16:creationId xmlns:a16="http://schemas.microsoft.com/office/drawing/2014/main" id="{83823824-6608-77C6-0074-CCBAB5D2728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5" name="Google Shape;923;p36">
              <a:extLst>
                <a:ext uri="{FF2B5EF4-FFF2-40B4-BE49-F238E27FC236}">
                  <a16:creationId xmlns:a16="http://schemas.microsoft.com/office/drawing/2014/main" id="{76B33060-4FA5-695B-A09C-7ABFFD772D4D}"/>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98960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58</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2" name="群組 1">
            <a:extLst>
              <a:ext uri="{FF2B5EF4-FFF2-40B4-BE49-F238E27FC236}">
                <a16:creationId xmlns:a16="http://schemas.microsoft.com/office/drawing/2014/main" id="{C51992DD-DC48-BE6F-A868-60CD46987136}"/>
              </a:ext>
            </a:extLst>
          </p:cNvPr>
          <p:cNvGrpSpPr/>
          <p:nvPr/>
        </p:nvGrpSpPr>
        <p:grpSpPr>
          <a:xfrm>
            <a:off x="3949065" y="-91803"/>
            <a:ext cx="5400675" cy="635100"/>
            <a:chOff x="4227224" y="25137"/>
            <a:chExt cx="5400675" cy="635100"/>
          </a:xfrm>
        </p:grpSpPr>
        <p:sp>
          <p:nvSpPr>
            <p:cNvPr id="3" name="Google Shape;915;p35">
              <a:extLst>
                <a:ext uri="{FF2B5EF4-FFF2-40B4-BE49-F238E27FC236}">
                  <a16:creationId xmlns:a16="http://schemas.microsoft.com/office/drawing/2014/main" id="{512EF56C-2463-6CAB-3344-C2D7ED68466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4" name="Google Shape;923;p36">
              <a:extLst>
                <a:ext uri="{FF2B5EF4-FFF2-40B4-BE49-F238E27FC236}">
                  <a16:creationId xmlns:a16="http://schemas.microsoft.com/office/drawing/2014/main" id="{DA19148C-BCDD-CE07-B5A0-FC64B35C7714}"/>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pic>
        <p:nvPicPr>
          <p:cNvPr id="1052" name="Picture 28">
            <a:extLst>
              <a:ext uri="{FF2B5EF4-FFF2-40B4-BE49-F238E27FC236}">
                <a16:creationId xmlns:a16="http://schemas.microsoft.com/office/drawing/2014/main" id="{3B537B6B-1C02-D511-1CEB-6ACA41B65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610372"/>
            <a:ext cx="7132320" cy="453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42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59</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261284" y="1578205"/>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49716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61211" y="1867585"/>
            <a:ext cx="7178040" cy="1815882"/>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id="{A21EF6F3-9929-D7D9-F503-924197709CE9}"/>
              </a:ext>
            </a:extLst>
          </p:cNvPr>
          <p:cNvSpPr>
            <a:spLocks noGrp="1"/>
          </p:cNvSpPr>
          <p:nvPr>
            <p:ph type="sldNum" sz="quarter" idx="4"/>
          </p:nvPr>
        </p:nvSpPr>
        <p:spPr/>
        <p:txBody>
          <a:bodyPr/>
          <a:lstStyle/>
          <a:p>
            <a:fld id="{F5177135-5710-4BA7-B942-1A074D9A1B12}" type="slidenum">
              <a:rPr lang="zh-TW" altLang="en-US" smtClean="0"/>
              <a:pPr/>
              <a:t>6</a:t>
            </a:fld>
            <a:endParaRPr lang="zh-TW" altLang="en-US" dirty="0"/>
          </a:p>
        </p:txBody>
      </p:sp>
    </p:spTree>
    <p:extLst>
      <p:ext uri="{BB962C8B-B14F-4D97-AF65-F5344CB8AC3E}">
        <p14:creationId xmlns:p14="http://schemas.microsoft.com/office/powerpoint/2010/main" val="1720116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60</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314224" y="1130169"/>
          <a:ext cx="8621432" cy="3861751"/>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8">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l"/>
                      <a:r>
                        <a:rPr lang="zh-TW" altLang="en-US" sz="18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116507"/>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038992"/>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793531"/>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2723677"/>
                  </a:ext>
                </a:extLst>
              </a:tr>
              <a:tr h="431345">
                <a:tc vMerge="1">
                  <a:txBody>
                    <a:bodyPr/>
                    <a:lstStyle/>
                    <a:p>
                      <a:endParaRPr lang="zh-TW" altLang="en-US"/>
                    </a:p>
                  </a:txBody>
                  <a:tcPr>
                    <a:lnT w="12700" cap="flat" cmpd="sng" algn="ctr">
                      <a:solidFill>
                        <a:schemeClr val="tx1"/>
                      </a:solidFill>
                      <a:prstDash val="solid"/>
                      <a:round/>
                      <a:headEnd type="none" w="med" len="med"/>
                      <a:tailEnd type="none" w="med" len="med"/>
                    </a:lnT>
                  </a:tcPr>
                </a:tc>
                <a:tc rowSpan="4">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079758"/>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970027"/>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59404"/>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9282086"/>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4275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A80D2121-B166-501B-2230-71F2A3A6D445}"/>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A2594F95-F729-C595-70CD-FFA872C2E7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387E8F0D-81E4-A93C-B358-B32F06768AB5}"/>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054106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61</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312004" y="1054240"/>
          <a:ext cx="8519991" cy="4028975"/>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val="3570025489"/>
                    </a:ext>
                  </a:extLst>
                </a:gridCol>
                <a:gridCol w="503097">
                  <a:extLst>
                    <a:ext uri="{9D8B030D-6E8A-4147-A177-3AD203B41FA5}">
                      <a16:colId xmlns:a16="http://schemas.microsoft.com/office/drawing/2014/main" val="3617527861"/>
                    </a:ext>
                  </a:extLst>
                </a:gridCol>
                <a:gridCol w="1310393">
                  <a:extLst>
                    <a:ext uri="{9D8B030D-6E8A-4147-A177-3AD203B41FA5}">
                      <a16:colId xmlns:a16="http://schemas.microsoft.com/office/drawing/2014/main" val="3633783703"/>
                    </a:ext>
                  </a:extLst>
                </a:gridCol>
                <a:gridCol w="2246388">
                  <a:extLst>
                    <a:ext uri="{9D8B030D-6E8A-4147-A177-3AD203B41FA5}">
                      <a16:colId xmlns:a16="http://schemas.microsoft.com/office/drawing/2014/main" val="1318945102"/>
                    </a:ext>
                  </a:extLst>
                </a:gridCol>
                <a:gridCol w="1263593">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客戶透過瀏覽器上網，系統顯示「蛋糕型錄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蛋糕資料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r h="36078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客戶如欲得知蛋糕細部說明，可在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中點選顯示細部說明，透過「顯示」控制物件讀取「蛋糕資料」實體物件資料後，回傳「細部說明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r h="36078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18621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26332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62</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312004" y="1147840"/>
          <a:ext cx="8519991" cy="3849780"/>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val="3570025489"/>
                    </a:ext>
                  </a:extLst>
                </a:gridCol>
                <a:gridCol w="503097">
                  <a:extLst>
                    <a:ext uri="{9D8B030D-6E8A-4147-A177-3AD203B41FA5}">
                      <a16:colId xmlns:a16="http://schemas.microsoft.com/office/drawing/2014/main" val="3617527861"/>
                    </a:ext>
                  </a:extLst>
                </a:gridCol>
                <a:gridCol w="1310393">
                  <a:extLst>
                    <a:ext uri="{9D8B030D-6E8A-4147-A177-3AD203B41FA5}">
                      <a16:colId xmlns:a16="http://schemas.microsoft.com/office/drawing/2014/main" val="3633783703"/>
                    </a:ext>
                  </a:extLst>
                </a:gridCol>
                <a:gridCol w="2246388">
                  <a:extLst>
                    <a:ext uri="{9D8B030D-6E8A-4147-A177-3AD203B41FA5}">
                      <a16:colId xmlns:a16="http://schemas.microsoft.com/office/drawing/2014/main" val="1318945102"/>
                    </a:ext>
                  </a:extLst>
                </a:gridCol>
                <a:gridCol w="1263593">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r h="54158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客戶如有意購買任一蛋糕，可在「蛋糕型錄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，透過「訂購」控制物件新增訂購項目至「購物車資料」實體物件。</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914984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63</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15200" y="1302470"/>
          <a:ext cx="8834400" cy="3046330"/>
        </p:xfrm>
        <a:graphic>
          <a:graphicData uri="http://schemas.openxmlformats.org/drawingml/2006/table">
            <a:tbl>
              <a:tblPr firstRow="1" bandRow="1">
                <a:tableStyleId>{F2DE63D5-997A-4646-A377-4702673A728D}</a:tableStyleId>
              </a:tblPr>
              <a:tblGrid>
                <a:gridCol w="3314479">
                  <a:extLst>
                    <a:ext uri="{9D8B030D-6E8A-4147-A177-3AD203B41FA5}">
                      <a16:colId xmlns:a16="http://schemas.microsoft.com/office/drawing/2014/main" val="3570025489"/>
                    </a:ext>
                  </a:extLst>
                </a:gridCol>
                <a:gridCol w="521663">
                  <a:extLst>
                    <a:ext uri="{9D8B030D-6E8A-4147-A177-3AD203B41FA5}">
                      <a16:colId xmlns:a16="http://schemas.microsoft.com/office/drawing/2014/main" val="3617527861"/>
                    </a:ext>
                  </a:extLst>
                </a:gridCol>
                <a:gridCol w="1358750">
                  <a:extLst>
                    <a:ext uri="{9D8B030D-6E8A-4147-A177-3AD203B41FA5}">
                      <a16:colId xmlns:a16="http://schemas.microsoft.com/office/drawing/2014/main" val="3633783703"/>
                    </a:ext>
                  </a:extLst>
                </a:gridCol>
                <a:gridCol w="2329285">
                  <a:extLst>
                    <a:ext uri="{9D8B030D-6E8A-4147-A177-3AD203B41FA5}">
                      <a16:colId xmlns:a16="http://schemas.microsoft.com/office/drawing/2014/main" val="1318945102"/>
                    </a:ext>
                  </a:extLst>
                </a:gridCol>
                <a:gridCol w="1310223">
                  <a:extLst>
                    <a:ext uri="{9D8B030D-6E8A-4147-A177-3AD203B41FA5}">
                      <a16:colId xmlns:a16="http://schemas.microsoft.com/office/drawing/2014/main" val="3978248598"/>
                    </a:ext>
                  </a:extLst>
                </a:gridCol>
              </a:tblGrid>
              <a:tr h="43519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35190">
                <a:tc rowSpan="6">
                  <a:txBody>
                    <a:bodyPr/>
                    <a:lstStyle/>
                    <a:p>
                      <a:pPr algn="l"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「購物車資料」實體物件讀取購物車資料後，會回傳給「訂購」控制物件再透過「顯示」控制物件計算金額，最後載入「購物車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43519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43519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92048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1921480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64</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58399" y="1281267"/>
          <a:ext cx="8719202" cy="2955203"/>
        </p:xfrm>
        <a:graphic>
          <a:graphicData uri="http://schemas.openxmlformats.org/drawingml/2006/table">
            <a:tbl>
              <a:tblPr firstRow="1" bandRow="1">
                <a:tableStyleId>{F2DE63D5-997A-4646-A377-4702673A728D}</a:tableStyleId>
              </a:tblPr>
              <a:tblGrid>
                <a:gridCol w="3271258">
                  <a:extLst>
                    <a:ext uri="{9D8B030D-6E8A-4147-A177-3AD203B41FA5}">
                      <a16:colId xmlns:a16="http://schemas.microsoft.com/office/drawing/2014/main" val="3570025489"/>
                    </a:ext>
                  </a:extLst>
                </a:gridCol>
                <a:gridCol w="514861">
                  <a:extLst>
                    <a:ext uri="{9D8B030D-6E8A-4147-A177-3AD203B41FA5}">
                      <a16:colId xmlns:a16="http://schemas.microsoft.com/office/drawing/2014/main" val="3617527861"/>
                    </a:ext>
                  </a:extLst>
                </a:gridCol>
                <a:gridCol w="1341032">
                  <a:extLst>
                    <a:ext uri="{9D8B030D-6E8A-4147-A177-3AD203B41FA5}">
                      <a16:colId xmlns:a16="http://schemas.microsoft.com/office/drawing/2014/main" val="3633783703"/>
                    </a:ext>
                  </a:extLst>
                </a:gridCol>
                <a:gridCol w="2298912">
                  <a:extLst>
                    <a:ext uri="{9D8B030D-6E8A-4147-A177-3AD203B41FA5}">
                      <a16:colId xmlns:a16="http://schemas.microsoft.com/office/drawing/2014/main" val="1318945102"/>
                    </a:ext>
                  </a:extLst>
                </a:gridCol>
                <a:gridCol w="1293139">
                  <a:extLst>
                    <a:ext uri="{9D8B030D-6E8A-4147-A177-3AD203B41FA5}">
                      <a16:colId xmlns:a16="http://schemas.microsoft.com/office/drawing/2014/main" val="3978248598"/>
                    </a:ext>
                  </a:extLst>
                </a:gridCol>
              </a:tblGrid>
              <a:tr h="503918">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9025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 客戶若仍想繼續新增訂購蛋糕，可在「購物車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」中點選瀏覽蛋糕型錄，透過「顯示」控制物件讀取「蛋糕資料」實體物件之資料後，回傳「蛋糕型錄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」以繼續訂購。</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r h="49025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18621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70773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65</a:t>
            </a:fld>
            <a:endParaRPr lang="zh-TW" altLang="en-US" dirty="0"/>
          </a:p>
        </p:txBody>
      </p:sp>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pic>
        <p:nvPicPr>
          <p:cNvPr id="1032" name="Picture 8">
            <a:extLst>
              <a:ext uri="{FF2B5EF4-FFF2-40B4-BE49-F238E27FC236}">
                <a16:creationId xmlns:a16="http://schemas.microsoft.com/office/drawing/2014/main" id="{B1420F43-5AD7-06D5-3D39-96919AB4B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316" y="656253"/>
            <a:ext cx="5326042" cy="454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272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106074"/>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769461"/>
          <a:ext cx="8462379" cy="42367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3773432">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執行時機：客戶透過瀏覽器上網，瀏覽蛋糕型錄時。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系統至資料庫中搜尋蛋糕資料並顯示於蛋糕型錄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系統依客戶點選的蛋糕編號至資料庫中搜尋該蛋糕資料。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將此蛋糕的所有欄位資料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蛋糕編號、蛋糕名稱、單價、餐廳</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顯示在新網頁細部說  明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執行時機：客戶檢視蛋糕細部說明時點選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66</a:t>
            </a:fld>
            <a:endParaRPr lang="zh-TW" altLang="en-US" dirty="0"/>
          </a:p>
        </p:txBody>
      </p:sp>
      <p:grpSp>
        <p:nvGrpSpPr>
          <p:cNvPr id="9" name="群組 8">
            <a:extLst>
              <a:ext uri="{FF2B5EF4-FFF2-40B4-BE49-F238E27FC236}">
                <a16:creationId xmlns:a16="http://schemas.microsoft.com/office/drawing/2014/main"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50678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0"/>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val="20000"/>
                        </a:ext>
                      </a:extLst>
                    </a:gridCol>
                  </a:tblGrid>
                  <a:tr h="4344247">
                    <a:tc>
                      <a:txBody>
                        <a:bodyPr/>
                        <a:lstStyle/>
                        <a:p>
                          <a:pPr algn="just">
                            <a:tabLst>
                              <a:tab pos="3498850" algn="ctr"/>
                            </a:tabLst>
                          </a:pPr>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4.</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446088" indent="-266700"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執行時機：客戶瀏覽蛋糕型錄後，決定要購買某蛋糕，輸入欲訂購之數量後，點選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系統依客戶點選的蛋糕名稱至資料庫中搜尋該蛋糕編號。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將該蛋糕的蛋糕編號、蛋糕名稱、單價、數量四個欄位資料存放入記憶體陣列變數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單價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r>
                                <a:rPr lang="zh-TW" altLang="en-US" sz="1600" b="0" i="1" smtClean="0">
                                  <a:solidFill>
                                    <a:schemeClr val="tx1"/>
                                  </a:solidFill>
                                  <a:latin typeface="Cambria Math" panose="02040503050406030204" pitchFamily="18" charset="0"/>
                                  <a:ea typeface="Cambria Math" panose="02040503050406030204" pitchFamily="18" charset="0"/>
                                </a:rPr>
                                <m:t> </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14:m>
                            <m:oMath xmlns:m="http://schemas.openxmlformats.org/officeDocument/2006/math">
                              <m:r>
                                <m:rPr>
                                  <m:nor/>
                                </m:rPr>
                                <a:rPr lang="zh-TW" altLang="en-US" sz="1600" b="0" i="0" baseline="0" smtClean="0">
                                  <a:solidFill>
                                    <a:schemeClr val="tx1"/>
                                  </a:solidFill>
                                  <a:latin typeface="微軟正黑體" panose="020B0604030504040204" pitchFamily="34" charset="-120"/>
                                  <a:ea typeface="微軟正黑體" panose="020B0604030504040204" pitchFamily="34" charset="-120"/>
                                </a:rPr>
                                <m:t>訂單單項產品金額小計</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p>
                        <a:p>
                          <a:pPr marL="627063" indent="-180975" algn="just">
                            <a:buClr>
                              <a:schemeClr val="tx1"/>
                            </a:buClr>
                            <a:buFont typeface="Wingdings" panose="05000000000000000000" pitchFamily="2" charset="2"/>
                            <a:buAutoNum type="circleNumWdWhitePlain" startAt="4"/>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5.</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執行時機：客戶檢視購物車時點選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1563174189"/>
                  </p:ext>
                </p:extLst>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val="20000"/>
                        </a:ext>
                      </a:extLst>
                    </a:gridCol>
                  </a:tblGrid>
                  <a:tr h="44805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 t="-408" r="-153" b="-1630"/>
                          </a:stretch>
                        </a:blipFill>
                      </a:tcPr>
                    </a:tc>
                    <a:extLst>
                      <a:ext uri="{0D108BD9-81ED-4DB2-BD59-A6C34878D82A}">
                        <a16:rowId xmlns:a16="http://schemas.microsoft.com/office/drawing/2014/main" val="10001"/>
                      </a:ext>
                    </a:extLst>
                  </a:tr>
                </a:tbl>
              </a:graphicData>
            </a:graphic>
          </p:graphicFrame>
        </mc:Fallback>
      </mc:AlternateContent>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67</a:t>
            </a:fld>
            <a:endParaRPr lang="zh-TW" altLang="en-US" dirty="0"/>
          </a:p>
        </p:txBody>
      </p:sp>
      <p:grpSp>
        <p:nvGrpSpPr>
          <p:cNvPr id="9" name="群組 8">
            <a:extLst>
              <a:ext uri="{FF2B5EF4-FFF2-40B4-BE49-F238E27FC236}">
                <a16:creationId xmlns:a16="http://schemas.microsoft.com/office/drawing/2014/main"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1619037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68</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537798" y="-10143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39" y="737912"/>
            <a:ext cx="7126062" cy="453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8992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69</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44" y="781050"/>
            <a:ext cx="8322523" cy="449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654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59180" y="1695068"/>
            <a:ext cx="7178040"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AD605ED-BBB2-7F98-0250-EE5073D3F0B3}"/>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id="{6014E7AB-2B2B-9009-794D-F25C2D8F4F21}"/>
              </a:ext>
            </a:extLst>
          </p:cNvPr>
          <p:cNvSpPr>
            <a:spLocks noGrp="1"/>
          </p:cNvSpPr>
          <p:nvPr>
            <p:ph type="sldNum" sz="quarter" idx="4"/>
          </p:nvPr>
        </p:nvSpPr>
        <p:spPr/>
        <p:txBody>
          <a:bodyPr/>
          <a:lstStyle/>
          <a:p>
            <a:fld id="{F5177135-5710-4BA7-B942-1A074D9A1B12}" type="slidenum">
              <a:rPr lang="zh-TW" altLang="en-US" smtClean="0"/>
              <a:pPr/>
              <a:t>7</a:t>
            </a:fld>
            <a:endParaRPr lang="zh-TW" altLang="en-US" dirty="0"/>
          </a:p>
        </p:txBody>
      </p:sp>
    </p:spTree>
    <p:extLst>
      <p:ext uri="{BB962C8B-B14F-4D97-AF65-F5344CB8AC3E}">
        <p14:creationId xmlns:p14="http://schemas.microsoft.com/office/powerpoint/2010/main" val="2229511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70</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sp>
        <p:nvSpPr>
          <p:cNvPr id="11" name="矩形: 圓角 10">
            <a:extLst>
              <a:ext uri="{FF2B5EF4-FFF2-40B4-BE49-F238E27FC236}">
                <a16:creationId xmlns:a16="http://schemas.microsoft.com/office/drawing/2014/main" id="{A5DEB65D-F95A-BB18-1C22-C613D26DAB1A}"/>
              </a:ext>
            </a:extLst>
          </p:cNvPr>
          <p:cNvSpPr/>
          <p:nvPr/>
        </p:nvSpPr>
        <p:spPr>
          <a:xfrm>
            <a:off x="4064647" y="4533345"/>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新增訂購項目</a:t>
            </a:r>
          </a:p>
        </p:txBody>
      </p:sp>
      <p:grpSp>
        <p:nvGrpSpPr>
          <p:cNvPr id="25" name="群組 24">
            <a:extLst>
              <a:ext uri="{FF2B5EF4-FFF2-40B4-BE49-F238E27FC236}">
                <a16:creationId xmlns:a16="http://schemas.microsoft.com/office/drawing/2014/main" id="{8ED8AB41-C51E-0551-6F59-13C8540E24B0}"/>
              </a:ext>
            </a:extLst>
          </p:cNvPr>
          <p:cNvGrpSpPr/>
          <p:nvPr/>
        </p:nvGrpSpPr>
        <p:grpSpPr>
          <a:xfrm>
            <a:off x="147495" y="1070637"/>
            <a:ext cx="8849010" cy="2975213"/>
            <a:chOff x="509864" y="1050045"/>
            <a:chExt cx="8849010" cy="2975213"/>
          </a:xfrm>
        </p:grpSpPr>
        <p:sp>
          <p:nvSpPr>
            <p:cNvPr id="2" name="矩形: 圓角 1">
              <a:extLst>
                <a:ext uri="{FF2B5EF4-FFF2-40B4-BE49-F238E27FC236}">
                  <a16:creationId xmlns:a16="http://schemas.microsoft.com/office/drawing/2014/main" id="{D56EDFA4-07E5-8A20-EECF-2C43B6066401}"/>
                </a:ext>
              </a:extLst>
            </p:cNvPr>
            <p:cNvSpPr/>
            <p:nvPr/>
          </p:nvSpPr>
          <p:spPr>
            <a:xfrm>
              <a:off x="509864" y="1050045"/>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ED423BAD-7A3B-57AE-F3AB-E59922466AD3}"/>
                </a:ext>
              </a:extLst>
            </p:cNvPr>
            <p:cNvSpPr/>
            <p:nvPr/>
          </p:nvSpPr>
          <p:spPr>
            <a:xfrm>
              <a:off x="6438032" y="1050045"/>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BFE9A90B-F019-19EA-03E5-F2A55C78EE66}"/>
                </a:ext>
              </a:extLst>
            </p:cNvPr>
            <p:cNvSpPr/>
            <p:nvPr/>
          </p:nvSpPr>
          <p:spPr>
            <a:xfrm>
              <a:off x="509865" y="2685781"/>
              <a:ext cx="28744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A0070E7-F9AE-BC2D-DCC0-A4EC746ACC78}"/>
                </a:ext>
              </a:extLst>
            </p:cNvPr>
            <p:cNvSpPr/>
            <p:nvPr/>
          </p:nvSpPr>
          <p:spPr>
            <a:xfrm>
              <a:off x="3473947" y="2693640"/>
              <a:ext cx="2874441"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B1E6FFED-9A07-3CD6-A36D-CBF2E2F4145D}"/>
                </a:ext>
              </a:extLst>
            </p:cNvPr>
            <p:cNvSpPr/>
            <p:nvPr/>
          </p:nvSpPr>
          <p:spPr>
            <a:xfrm>
              <a:off x="6438031" y="2685781"/>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351ACDCE-20E2-0E8C-20E8-BA80C6B51F89}"/>
                </a:ext>
              </a:extLst>
            </p:cNvPr>
            <p:cNvSpPr/>
            <p:nvPr/>
          </p:nvSpPr>
          <p:spPr>
            <a:xfrm>
              <a:off x="599504" y="1126101"/>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圓角 19">
              <a:extLst>
                <a:ext uri="{FF2B5EF4-FFF2-40B4-BE49-F238E27FC236}">
                  <a16:creationId xmlns:a16="http://schemas.microsoft.com/office/drawing/2014/main"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59788D36-89D2-EA9E-0F80-314875052101}"/>
                </a:ext>
              </a:extLst>
            </p:cNvPr>
            <p:cNvSpPr/>
            <p:nvPr/>
          </p:nvSpPr>
          <p:spPr>
            <a:xfrm>
              <a:off x="6527671" y="1126100"/>
              <a:ext cx="270739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21A956C2-720B-51E0-BE01-69011B3E8DEE}"/>
                </a:ext>
              </a:extLst>
            </p:cNvPr>
            <p:cNvSpPr/>
            <p:nvPr/>
          </p:nvSpPr>
          <p:spPr>
            <a:xfrm>
              <a:off x="599504" y="2751740"/>
              <a:ext cx="266438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ED0198E-D2C7-317E-9CB3-EDCAD8E1007B}"/>
                </a:ext>
              </a:extLst>
            </p:cNvPr>
            <p:cNvSpPr/>
            <p:nvPr/>
          </p:nvSpPr>
          <p:spPr>
            <a:xfrm>
              <a:off x="3563587" y="2769402"/>
              <a:ext cx="266438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BE025BE1-CB5B-C483-6F09-ADA070E3ACC4}"/>
                </a:ext>
              </a:extLst>
            </p:cNvPr>
            <p:cNvSpPr/>
            <p:nvPr/>
          </p:nvSpPr>
          <p:spPr>
            <a:xfrm>
              <a:off x="6527671" y="2751739"/>
              <a:ext cx="270739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D34D04EB-3A58-C2E9-F553-2DC453E74D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421" y="1334181"/>
            <a:ext cx="857530" cy="720000"/>
          </a:xfrm>
          <a:prstGeom prst="rect">
            <a:avLst/>
          </a:prstGeom>
        </p:spPr>
      </p:pic>
      <p:grpSp>
        <p:nvGrpSpPr>
          <p:cNvPr id="35" name="群組 34">
            <a:extLst>
              <a:ext uri="{FF2B5EF4-FFF2-40B4-BE49-F238E27FC236}">
                <a16:creationId xmlns:a16="http://schemas.microsoft.com/office/drawing/2014/main" id="{840E6E3B-66CE-3810-E125-6033B8C9A6E7}"/>
              </a:ext>
            </a:extLst>
          </p:cNvPr>
          <p:cNvGrpSpPr/>
          <p:nvPr/>
        </p:nvGrpSpPr>
        <p:grpSpPr>
          <a:xfrm>
            <a:off x="1090017" y="1257540"/>
            <a:ext cx="1877437" cy="927808"/>
            <a:chOff x="1086717" y="1311258"/>
            <a:chExt cx="1877437" cy="927808"/>
          </a:xfrm>
        </p:grpSpPr>
        <p:sp>
          <p:nvSpPr>
            <p:cNvPr id="28" name="文字方塊 27">
              <a:extLst>
                <a:ext uri="{FF2B5EF4-FFF2-40B4-BE49-F238E27FC236}">
                  <a16:creationId xmlns:a16="http://schemas.microsoft.com/office/drawing/2014/main" id="{EBE3B8F8-213B-07DE-EA91-366FFC03A77A}"/>
                </a:ext>
              </a:extLst>
            </p:cNvPr>
            <p:cNvSpPr txBox="1"/>
            <p:nvPr/>
          </p:nvSpPr>
          <p:spPr>
            <a:xfrm>
              <a:off x="1086717"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蛋糕名稱：芒果提拉米蘇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350</a:t>
              </a:r>
              <a:r>
                <a:rPr lang="zh-TW" altLang="en-US" sz="1200" dirty="0">
                  <a:latin typeface="微軟正黑體" panose="020B0604030504040204" pitchFamily="34" charset="-120"/>
                  <a:ea typeface="微軟正黑體" panose="020B0604030504040204" pitchFamily="34" charset="-120"/>
                </a:rPr>
                <a:t>元</a:t>
              </a:r>
            </a:p>
          </p:txBody>
        </p:sp>
        <p:grpSp>
          <p:nvGrpSpPr>
            <p:cNvPr id="31" name="群組 30">
              <a:extLst>
                <a:ext uri="{FF2B5EF4-FFF2-40B4-BE49-F238E27FC236}">
                  <a16:creationId xmlns:a16="http://schemas.microsoft.com/office/drawing/2014/main" id="{E197A2B7-29C1-ABC1-A772-B919B35B39EE}"/>
                </a:ext>
              </a:extLst>
            </p:cNvPr>
            <p:cNvGrpSpPr/>
            <p:nvPr/>
          </p:nvGrpSpPr>
          <p:grpSpPr>
            <a:xfrm>
              <a:off x="1194377" y="1717041"/>
              <a:ext cx="1336596" cy="276999"/>
              <a:chOff x="1217237" y="1717041"/>
              <a:chExt cx="1336596" cy="276999"/>
            </a:xfrm>
          </p:grpSpPr>
          <p:sp>
            <p:nvSpPr>
              <p:cNvPr id="29" name="語音泡泡: 圓角矩形 28">
                <a:extLst>
                  <a:ext uri="{FF2B5EF4-FFF2-40B4-BE49-F238E27FC236}">
                    <a16:creationId xmlns:a16="http://schemas.microsoft.com/office/drawing/2014/main" id="{9422774E-6E8E-D49A-E249-4FC8EA215878}"/>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id="{0573C2E3-FD2C-B58A-7D17-5B1E098E468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4" name="群組 33">
              <a:extLst>
                <a:ext uri="{FF2B5EF4-FFF2-40B4-BE49-F238E27FC236}">
                  <a16:creationId xmlns:a16="http://schemas.microsoft.com/office/drawing/2014/main" id="{E41B68DC-5F97-D49B-3BBE-AA18F0496E16}"/>
                </a:ext>
              </a:extLst>
            </p:cNvPr>
            <p:cNvGrpSpPr/>
            <p:nvPr/>
          </p:nvGrpSpPr>
          <p:grpSpPr>
            <a:xfrm>
              <a:off x="1100662" y="1959465"/>
              <a:ext cx="1646605" cy="279601"/>
              <a:chOff x="1100662" y="1959465"/>
              <a:chExt cx="1646605" cy="279601"/>
            </a:xfrm>
          </p:grpSpPr>
          <p:sp>
            <p:nvSpPr>
              <p:cNvPr id="32" name="文字方塊 31">
                <a:extLst>
                  <a:ext uri="{FF2B5EF4-FFF2-40B4-BE49-F238E27FC236}">
                    <a16:creationId xmlns:a16="http://schemas.microsoft.com/office/drawing/2014/main" id="{6476AE33-519A-64D1-CC2C-887182A77549}"/>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33" name="矩形: 圓角 32">
                <a:extLst>
                  <a:ext uri="{FF2B5EF4-FFF2-40B4-BE49-F238E27FC236}">
                    <a16:creationId xmlns:a16="http://schemas.microsoft.com/office/drawing/2014/main" id="{667CAED1-C380-0F53-5E61-802E99C62D58}"/>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6</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36" name="群組 35">
            <a:extLst>
              <a:ext uri="{FF2B5EF4-FFF2-40B4-BE49-F238E27FC236}">
                <a16:creationId xmlns:a16="http://schemas.microsoft.com/office/drawing/2014/main" id="{1033100D-5947-31D9-4E4A-01D48975E1E2}"/>
              </a:ext>
            </a:extLst>
          </p:cNvPr>
          <p:cNvGrpSpPr/>
          <p:nvPr/>
        </p:nvGrpSpPr>
        <p:grpSpPr>
          <a:xfrm>
            <a:off x="4151340" y="1257540"/>
            <a:ext cx="1660550" cy="927808"/>
            <a:chOff x="1086717" y="1311258"/>
            <a:chExt cx="1660550" cy="927808"/>
          </a:xfrm>
        </p:grpSpPr>
        <p:sp>
          <p:nvSpPr>
            <p:cNvPr id="37" name="文字方塊 36">
              <a:extLst>
                <a:ext uri="{FF2B5EF4-FFF2-40B4-BE49-F238E27FC236}">
                  <a16:creationId xmlns:a16="http://schemas.microsoft.com/office/drawing/2014/main" id="{847F272F-43F2-B90F-408B-9BD107BC1BDF}"/>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280</a:t>
              </a:r>
              <a:r>
                <a:rPr lang="zh-TW" altLang="en-US" sz="1200" dirty="0">
                  <a:latin typeface="微軟正黑體" panose="020B0604030504040204" pitchFamily="34" charset="-120"/>
                  <a:ea typeface="微軟正黑體" panose="020B0604030504040204" pitchFamily="34" charset="-120"/>
                </a:rPr>
                <a:t>元</a:t>
              </a:r>
            </a:p>
          </p:txBody>
        </p:sp>
        <p:grpSp>
          <p:nvGrpSpPr>
            <p:cNvPr id="38" name="群組 37">
              <a:extLst>
                <a:ext uri="{FF2B5EF4-FFF2-40B4-BE49-F238E27FC236}">
                  <a16:creationId xmlns:a16="http://schemas.microsoft.com/office/drawing/2014/main" id="{37533969-6429-9CB2-33D4-C75169A8C1AF}"/>
                </a:ext>
              </a:extLst>
            </p:cNvPr>
            <p:cNvGrpSpPr/>
            <p:nvPr/>
          </p:nvGrpSpPr>
          <p:grpSpPr>
            <a:xfrm>
              <a:off x="1194377" y="1717041"/>
              <a:ext cx="1336596" cy="276999"/>
              <a:chOff x="1217237" y="1717041"/>
              <a:chExt cx="1336596" cy="276999"/>
            </a:xfrm>
          </p:grpSpPr>
          <p:sp>
            <p:nvSpPr>
              <p:cNvPr id="42" name="語音泡泡: 圓角矩形 41">
                <a:extLst>
                  <a:ext uri="{FF2B5EF4-FFF2-40B4-BE49-F238E27FC236}">
                    <a16:creationId xmlns:a16="http://schemas.microsoft.com/office/drawing/2014/main" id="{0248A876-CECB-E817-A546-66D0078CFA65}"/>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43" name="文字方塊 42">
                <a:extLst>
                  <a:ext uri="{FF2B5EF4-FFF2-40B4-BE49-F238E27FC236}">
                    <a16:creationId xmlns:a16="http://schemas.microsoft.com/office/drawing/2014/main" id="{9500837F-5407-6149-5709-F6FA368DDC1F}"/>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9" name="群組 38">
              <a:extLst>
                <a:ext uri="{FF2B5EF4-FFF2-40B4-BE49-F238E27FC236}">
                  <a16:creationId xmlns:a16="http://schemas.microsoft.com/office/drawing/2014/main" id="{409332E1-63E8-D48D-5769-04D7FFCD80D0}"/>
                </a:ext>
              </a:extLst>
            </p:cNvPr>
            <p:cNvGrpSpPr/>
            <p:nvPr/>
          </p:nvGrpSpPr>
          <p:grpSpPr>
            <a:xfrm>
              <a:off x="1100662" y="1959465"/>
              <a:ext cx="1646605" cy="279601"/>
              <a:chOff x="1100662" y="1959465"/>
              <a:chExt cx="1646605" cy="279601"/>
            </a:xfrm>
          </p:grpSpPr>
          <p:sp>
            <p:nvSpPr>
              <p:cNvPr id="40" name="文字方塊 39">
                <a:extLst>
                  <a:ext uri="{FF2B5EF4-FFF2-40B4-BE49-F238E27FC236}">
                    <a16:creationId xmlns:a16="http://schemas.microsoft.com/office/drawing/2014/main" id="{01F59328-1F3B-1FE4-2333-76DF3DAE2924}"/>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1" name="矩形: 圓角 40">
                <a:extLst>
                  <a:ext uri="{FF2B5EF4-FFF2-40B4-BE49-F238E27FC236}">
                    <a16:creationId xmlns:a16="http://schemas.microsoft.com/office/drawing/2014/main" id="{F981BC54-1B3F-4A9C-2B7C-B73C37DF2F3D}"/>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44" name="群組 43">
            <a:extLst>
              <a:ext uri="{FF2B5EF4-FFF2-40B4-BE49-F238E27FC236}">
                <a16:creationId xmlns:a16="http://schemas.microsoft.com/office/drawing/2014/main" id="{9E19AAD8-3ADB-1275-B401-9C2F849AEB29}"/>
              </a:ext>
            </a:extLst>
          </p:cNvPr>
          <p:cNvGrpSpPr/>
          <p:nvPr/>
        </p:nvGrpSpPr>
        <p:grpSpPr>
          <a:xfrm>
            <a:off x="7265227" y="1257540"/>
            <a:ext cx="1658545" cy="926758"/>
            <a:chOff x="1086717" y="1311258"/>
            <a:chExt cx="1658545" cy="926758"/>
          </a:xfrm>
        </p:grpSpPr>
        <p:sp>
          <p:nvSpPr>
            <p:cNvPr id="45" name="文字方塊 44">
              <a:extLst>
                <a:ext uri="{FF2B5EF4-FFF2-40B4-BE49-F238E27FC236}">
                  <a16:creationId xmlns:a16="http://schemas.microsoft.com/office/drawing/2014/main" id="{FCCCEA0E-2B6E-B218-385C-C50F9CFFA3A0}"/>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蛋糕名稱：芋頭蛋糕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360</a:t>
              </a:r>
              <a:r>
                <a:rPr lang="zh-TW" altLang="en-US" sz="1200" dirty="0">
                  <a:latin typeface="微軟正黑體" panose="020B0604030504040204" pitchFamily="34" charset="-120"/>
                  <a:ea typeface="微軟正黑體" panose="020B0604030504040204" pitchFamily="34" charset="-120"/>
                </a:rPr>
                <a:t>元</a:t>
              </a:r>
            </a:p>
          </p:txBody>
        </p:sp>
        <p:grpSp>
          <p:nvGrpSpPr>
            <p:cNvPr id="46" name="群組 45">
              <a:extLst>
                <a:ext uri="{FF2B5EF4-FFF2-40B4-BE49-F238E27FC236}">
                  <a16:creationId xmlns:a16="http://schemas.microsoft.com/office/drawing/2014/main" id="{BE906D2E-8A6B-C046-89FC-8E2D159706BB}"/>
                </a:ext>
              </a:extLst>
            </p:cNvPr>
            <p:cNvGrpSpPr/>
            <p:nvPr/>
          </p:nvGrpSpPr>
          <p:grpSpPr>
            <a:xfrm>
              <a:off x="1194377" y="1717041"/>
              <a:ext cx="1336596" cy="276999"/>
              <a:chOff x="1217237" y="1717041"/>
              <a:chExt cx="1336596" cy="276999"/>
            </a:xfrm>
          </p:grpSpPr>
          <p:sp>
            <p:nvSpPr>
              <p:cNvPr id="50" name="語音泡泡: 圓角矩形 49">
                <a:extLst>
                  <a:ext uri="{FF2B5EF4-FFF2-40B4-BE49-F238E27FC236}">
                    <a16:creationId xmlns:a16="http://schemas.microsoft.com/office/drawing/2014/main" id="{39FC2723-4B46-5088-C755-7677D493E957}"/>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1" name="文字方塊 50">
                <a:extLst>
                  <a:ext uri="{FF2B5EF4-FFF2-40B4-BE49-F238E27FC236}">
                    <a16:creationId xmlns:a16="http://schemas.microsoft.com/office/drawing/2014/main" id="{1C7657F6-B7E3-922B-0B2F-63D968622F0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47" name="群組 46">
              <a:extLst>
                <a:ext uri="{FF2B5EF4-FFF2-40B4-BE49-F238E27FC236}">
                  <a16:creationId xmlns:a16="http://schemas.microsoft.com/office/drawing/2014/main" id="{BD11351D-C382-46E0-4ADB-D3E24BE4F4CC}"/>
                </a:ext>
              </a:extLst>
            </p:cNvPr>
            <p:cNvGrpSpPr/>
            <p:nvPr/>
          </p:nvGrpSpPr>
          <p:grpSpPr>
            <a:xfrm>
              <a:off x="1098657" y="1959465"/>
              <a:ext cx="1646605" cy="278551"/>
              <a:chOff x="1098657" y="1959465"/>
              <a:chExt cx="1646605" cy="278551"/>
            </a:xfrm>
          </p:grpSpPr>
          <p:sp>
            <p:nvSpPr>
              <p:cNvPr id="48" name="文字方塊 47">
                <a:extLst>
                  <a:ext uri="{FF2B5EF4-FFF2-40B4-BE49-F238E27FC236}">
                    <a16:creationId xmlns:a16="http://schemas.microsoft.com/office/drawing/2014/main" id="{F36975E9-08B5-5FC1-15DF-38AD008F6E3E}"/>
                  </a:ext>
                </a:extLst>
              </p:cNvPr>
              <p:cNvSpPr txBox="1"/>
              <p:nvPr/>
            </p:nvSpPr>
            <p:spPr>
              <a:xfrm>
                <a:off x="1098657" y="196101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9" name="矩形: 圓角 48">
                <a:extLst>
                  <a:ext uri="{FF2B5EF4-FFF2-40B4-BE49-F238E27FC236}">
                    <a16:creationId xmlns:a16="http://schemas.microsoft.com/office/drawing/2014/main" id="{4A5238B0-F165-79BD-C9D4-00BE996E178F}"/>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4</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52" name="群組 51">
            <a:extLst>
              <a:ext uri="{FF2B5EF4-FFF2-40B4-BE49-F238E27FC236}">
                <a16:creationId xmlns:a16="http://schemas.microsoft.com/office/drawing/2014/main" id="{888A7E91-3581-367F-1418-31FC9124D47C}"/>
              </a:ext>
            </a:extLst>
          </p:cNvPr>
          <p:cNvGrpSpPr/>
          <p:nvPr/>
        </p:nvGrpSpPr>
        <p:grpSpPr>
          <a:xfrm>
            <a:off x="930402" y="2888376"/>
            <a:ext cx="2031325" cy="927808"/>
            <a:chOff x="1086717" y="1311258"/>
            <a:chExt cx="2031325" cy="927808"/>
          </a:xfrm>
        </p:grpSpPr>
        <p:sp>
          <p:nvSpPr>
            <p:cNvPr id="53" name="文字方塊 52">
              <a:extLst>
                <a:ext uri="{FF2B5EF4-FFF2-40B4-BE49-F238E27FC236}">
                  <a16:creationId xmlns:a16="http://schemas.microsoft.com/office/drawing/2014/main" id="{A3A7D670-CE0D-BEF0-CE49-4D47E86327EC}"/>
                </a:ext>
              </a:extLst>
            </p:cNvPr>
            <p:cNvSpPr txBox="1"/>
            <p:nvPr/>
          </p:nvSpPr>
          <p:spPr>
            <a:xfrm>
              <a:off x="1086717" y="1311258"/>
              <a:ext cx="2031325"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蛋糕名稱：日式輕乳酪蛋糕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54" name="群組 53">
              <a:extLst>
                <a:ext uri="{FF2B5EF4-FFF2-40B4-BE49-F238E27FC236}">
                  <a16:creationId xmlns:a16="http://schemas.microsoft.com/office/drawing/2014/main" id="{9B4C1DE3-0D72-7850-85F8-18C0F3B73D34}"/>
                </a:ext>
              </a:extLst>
            </p:cNvPr>
            <p:cNvGrpSpPr/>
            <p:nvPr/>
          </p:nvGrpSpPr>
          <p:grpSpPr>
            <a:xfrm>
              <a:off x="1194377" y="1717041"/>
              <a:ext cx="1336596" cy="276999"/>
              <a:chOff x="1217237" y="1717041"/>
              <a:chExt cx="1336596" cy="276999"/>
            </a:xfrm>
          </p:grpSpPr>
          <p:sp>
            <p:nvSpPr>
              <p:cNvPr id="58" name="語音泡泡: 圓角矩形 57">
                <a:extLst>
                  <a:ext uri="{FF2B5EF4-FFF2-40B4-BE49-F238E27FC236}">
                    <a16:creationId xmlns:a16="http://schemas.microsoft.com/office/drawing/2014/main" id="{8B1ABC62-5DF0-9FD9-B00A-77324DD3D459}"/>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9" name="文字方塊 58">
                <a:extLst>
                  <a:ext uri="{FF2B5EF4-FFF2-40B4-BE49-F238E27FC236}">
                    <a16:creationId xmlns:a16="http://schemas.microsoft.com/office/drawing/2014/main" id="{D2A8CC25-4DA3-B9F7-AEE1-785FAD45CC05}"/>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55" name="群組 54">
              <a:extLst>
                <a:ext uri="{FF2B5EF4-FFF2-40B4-BE49-F238E27FC236}">
                  <a16:creationId xmlns:a16="http://schemas.microsoft.com/office/drawing/2014/main" id="{E3872F9B-5710-BF4D-4BC2-92B525E3F29A}"/>
                </a:ext>
              </a:extLst>
            </p:cNvPr>
            <p:cNvGrpSpPr/>
            <p:nvPr/>
          </p:nvGrpSpPr>
          <p:grpSpPr>
            <a:xfrm>
              <a:off x="1100662" y="1959465"/>
              <a:ext cx="1646605" cy="279601"/>
              <a:chOff x="1100662" y="1959465"/>
              <a:chExt cx="1646605" cy="279601"/>
            </a:xfrm>
          </p:grpSpPr>
          <p:sp>
            <p:nvSpPr>
              <p:cNvPr id="56" name="文字方塊 55">
                <a:extLst>
                  <a:ext uri="{FF2B5EF4-FFF2-40B4-BE49-F238E27FC236}">
                    <a16:creationId xmlns:a16="http://schemas.microsoft.com/office/drawing/2014/main" id="{06EB3F53-CEE3-413B-51E0-7111E4861338}"/>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57" name="矩形: 圓角 56">
                <a:extLst>
                  <a:ext uri="{FF2B5EF4-FFF2-40B4-BE49-F238E27FC236}">
                    <a16:creationId xmlns:a16="http://schemas.microsoft.com/office/drawing/2014/main" id="{AE97AD2B-38A9-0875-116C-BB35CCB96E64}"/>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3</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0" name="群組 59">
            <a:extLst>
              <a:ext uri="{FF2B5EF4-FFF2-40B4-BE49-F238E27FC236}">
                <a16:creationId xmlns:a16="http://schemas.microsoft.com/office/drawing/2014/main" id="{435BBA23-FC68-FAB8-CFE3-4F752D8DC19F}"/>
              </a:ext>
            </a:extLst>
          </p:cNvPr>
          <p:cNvGrpSpPr/>
          <p:nvPr/>
        </p:nvGrpSpPr>
        <p:grpSpPr>
          <a:xfrm>
            <a:off x="3762654" y="2876806"/>
            <a:ext cx="2193848" cy="950948"/>
            <a:chOff x="1001139" y="1311258"/>
            <a:chExt cx="2193848" cy="950948"/>
          </a:xfrm>
        </p:grpSpPr>
        <p:sp>
          <p:nvSpPr>
            <p:cNvPr id="61" name="文字方塊 60">
              <a:extLst>
                <a:ext uri="{FF2B5EF4-FFF2-40B4-BE49-F238E27FC236}">
                  <a16:creationId xmlns:a16="http://schemas.microsoft.com/office/drawing/2014/main" id="{D6349089-03B4-0F27-28EC-DE5E293F32C3}"/>
                </a:ext>
              </a:extLst>
            </p:cNvPr>
            <p:cNvSpPr txBox="1"/>
            <p:nvPr/>
          </p:nvSpPr>
          <p:spPr>
            <a:xfrm>
              <a:off x="1009773" y="1311258"/>
              <a:ext cx="2185214"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a:t>
              </a:r>
              <a:r>
                <a:rPr lang="zh-TW" altLang="en-US" sz="1200" dirty="0"/>
                <a:t>蜂蜜檸檬生乳酪塔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340</a:t>
              </a:r>
              <a:r>
                <a:rPr lang="zh-TW" altLang="en-US" sz="1200" dirty="0">
                  <a:latin typeface="微軟正黑體" panose="020B0604030504040204" pitchFamily="34" charset="-120"/>
                  <a:ea typeface="微軟正黑體" panose="020B0604030504040204" pitchFamily="34" charset="-120"/>
                </a:rPr>
                <a:t>元</a:t>
              </a:r>
            </a:p>
          </p:txBody>
        </p:sp>
        <p:grpSp>
          <p:nvGrpSpPr>
            <p:cNvPr id="62" name="群組 61">
              <a:extLst>
                <a:ext uri="{FF2B5EF4-FFF2-40B4-BE49-F238E27FC236}">
                  <a16:creationId xmlns:a16="http://schemas.microsoft.com/office/drawing/2014/main" id="{51E1B4E2-82F2-19B8-4CEE-FC566253A44D}"/>
                </a:ext>
              </a:extLst>
            </p:cNvPr>
            <p:cNvGrpSpPr/>
            <p:nvPr/>
          </p:nvGrpSpPr>
          <p:grpSpPr>
            <a:xfrm>
              <a:off x="1117994" y="1725008"/>
              <a:ext cx="1336596" cy="276999"/>
              <a:chOff x="1140854" y="1725008"/>
              <a:chExt cx="1336596" cy="276999"/>
            </a:xfrm>
          </p:grpSpPr>
          <p:sp>
            <p:nvSpPr>
              <p:cNvPr id="66" name="語音泡泡: 圓角矩形 65">
                <a:extLst>
                  <a:ext uri="{FF2B5EF4-FFF2-40B4-BE49-F238E27FC236}">
                    <a16:creationId xmlns:a16="http://schemas.microsoft.com/office/drawing/2014/main" id="{DF55576F-7E49-41F8-18D8-8F8EA45867D6}"/>
                  </a:ext>
                </a:extLst>
              </p:cNvPr>
              <p:cNvSpPr/>
              <p:nvPr/>
            </p:nvSpPr>
            <p:spPr>
              <a:xfrm>
                <a:off x="1140854" y="1759891"/>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67" name="文字方塊 66">
                <a:extLst>
                  <a:ext uri="{FF2B5EF4-FFF2-40B4-BE49-F238E27FC236}">
                    <a16:creationId xmlns:a16="http://schemas.microsoft.com/office/drawing/2014/main" id="{90C9BCC5-63D4-A337-41A2-D852240C3DB1}"/>
                  </a:ext>
                </a:extLst>
              </p:cNvPr>
              <p:cNvSpPr txBox="1"/>
              <p:nvPr/>
            </p:nvSpPr>
            <p:spPr>
              <a:xfrm>
                <a:off x="1369454" y="1725008"/>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63" name="群組 62">
              <a:extLst>
                <a:ext uri="{FF2B5EF4-FFF2-40B4-BE49-F238E27FC236}">
                  <a16:creationId xmlns:a16="http://schemas.microsoft.com/office/drawing/2014/main" id="{47F3F84C-5355-4554-1753-AF0B49465B36}"/>
                </a:ext>
              </a:extLst>
            </p:cNvPr>
            <p:cNvGrpSpPr/>
            <p:nvPr/>
          </p:nvGrpSpPr>
          <p:grpSpPr>
            <a:xfrm>
              <a:off x="1001139" y="1982605"/>
              <a:ext cx="1646605" cy="279601"/>
              <a:chOff x="1001139" y="1982605"/>
              <a:chExt cx="1646605" cy="279601"/>
            </a:xfrm>
          </p:grpSpPr>
          <p:sp>
            <p:nvSpPr>
              <p:cNvPr id="64" name="文字方塊 63">
                <a:extLst>
                  <a:ext uri="{FF2B5EF4-FFF2-40B4-BE49-F238E27FC236}">
                    <a16:creationId xmlns:a16="http://schemas.microsoft.com/office/drawing/2014/main" id="{7414C024-2701-B11E-7B88-260113E6FA06}"/>
                  </a:ext>
                </a:extLst>
              </p:cNvPr>
              <p:cNvSpPr txBox="1"/>
              <p:nvPr/>
            </p:nvSpPr>
            <p:spPr>
              <a:xfrm>
                <a:off x="1001139" y="198520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65" name="矩形: 圓角 64">
                <a:extLst>
                  <a:ext uri="{FF2B5EF4-FFF2-40B4-BE49-F238E27FC236}">
                    <a16:creationId xmlns:a16="http://schemas.microsoft.com/office/drawing/2014/main" id="{D119F7F1-D9AF-A86B-12C2-A50344D8F084}"/>
                  </a:ext>
                </a:extLst>
              </p:cNvPr>
              <p:cNvSpPr/>
              <p:nvPr/>
            </p:nvSpPr>
            <p:spPr>
              <a:xfrm>
                <a:off x="1569257" y="198260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8" name="群組 67">
            <a:extLst>
              <a:ext uri="{FF2B5EF4-FFF2-40B4-BE49-F238E27FC236}">
                <a16:creationId xmlns:a16="http://schemas.microsoft.com/office/drawing/2014/main" id="{90B60772-36BD-BD96-33BE-0D1F47F21459}"/>
              </a:ext>
            </a:extLst>
          </p:cNvPr>
          <p:cNvGrpSpPr/>
          <p:nvPr/>
        </p:nvGrpSpPr>
        <p:grpSpPr>
          <a:xfrm>
            <a:off x="7057162" y="2898408"/>
            <a:ext cx="1877437" cy="927647"/>
            <a:chOff x="1009773" y="1311258"/>
            <a:chExt cx="1877437" cy="927647"/>
          </a:xfrm>
        </p:grpSpPr>
        <p:sp>
          <p:nvSpPr>
            <p:cNvPr id="69" name="文字方塊 68">
              <a:extLst>
                <a:ext uri="{FF2B5EF4-FFF2-40B4-BE49-F238E27FC236}">
                  <a16:creationId xmlns:a16="http://schemas.microsoft.com/office/drawing/2014/main" id="{1EC9A721-A8F7-8417-756D-B7F2F35CD907}"/>
                </a:ext>
              </a:extLst>
            </p:cNvPr>
            <p:cNvSpPr txBox="1"/>
            <p:nvPr/>
          </p:nvSpPr>
          <p:spPr>
            <a:xfrm>
              <a:off x="1009773"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蛋糕名稱：藍莓生乳</a:t>
              </a:r>
              <a:r>
                <a:rPr lang="zh-TW" altLang="en-US" sz="1200" dirty="0"/>
                <a:t>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70" name="群組 69">
              <a:extLst>
                <a:ext uri="{FF2B5EF4-FFF2-40B4-BE49-F238E27FC236}">
                  <a16:creationId xmlns:a16="http://schemas.microsoft.com/office/drawing/2014/main" id="{65FF5EFC-F3A6-BE51-E2DA-8E7F12A0EA58}"/>
                </a:ext>
              </a:extLst>
            </p:cNvPr>
            <p:cNvGrpSpPr/>
            <p:nvPr/>
          </p:nvGrpSpPr>
          <p:grpSpPr>
            <a:xfrm>
              <a:off x="1125197" y="1715204"/>
              <a:ext cx="1336596" cy="276999"/>
              <a:chOff x="1148057" y="1715204"/>
              <a:chExt cx="1336596" cy="276999"/>
            </a:xfrm>
          </p:grpSpPr>
          <p:sp>
            <p:nvSpPr>
              <p:cNvPr id="74" name="語音泡泡: 圓角矩形 73">
                <a:extLst>
                  <a:ext uri="{FF2B5EF4-FFF2-40B4-BE49-F238E27FC236}">
                    <a16:creationId xmlns:a16="http://schemas.microsoft.com/office/drawing/2014/main" id="{48C9ADA3-10F3-8D47-FF39-E2B08376DF6F}"/>
                  </a:ext>
                </a:extLst>
              </p:cNvPr>
              <p:cNvSpPr/>
              <p:nvPr/>
            </p:nvSpPr>
            <p:spPr>
              <a:xfrm>
                <a:off x="1148057" y="1750087"/>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75" name="文字方塊 74">
                <a:extLst>
                  <a:ext uri="{FF2B5EF4-FFF2-40B4-BE49-F238E27FC236}">
                    <a16:creationId xmlns:a16="http://schemas.microsoft.com/office/drawing/2014/main" id="{1BE6D102-1942-E421-4FAB-E4649BDE4824}"/>
                  </a:ext>
                </a:extLst>
              </p:cNvPr>
              <p:cNvSpPr txBox="1"/>
              <p:nvPr/>
            </p:nvSpPr>
            <p:spPr>
              <a:xfrm>
                <a:off x="1376657" y="1715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71" name="群組 70">
              <a:extLst>
                <a:ext uri="{FF2B5EF4-FFF2-40B4-BE49-F238E27FC236}">
                  <a16:creationId xmlns:a16="http://schemas.microsoft.com/office/drawing/2014/main" id="{5880B835-FB9E-6ADD-F851-16C79909F35C}"/>
                </a:ext>
              </a:extLst>
            </p:cNvPr>
            <p:cNvGrpSpPr/>
            <p:nvPr/>
          </p:nvGrpSpPr>
          <p:grpSpPr>
            <a:xfrm>
              <a:off x="1009773" y="1951110"/>
              <a:ext cx="1646605" cy="287795"/>
              <a:chOff x="1009773" y="1951110"/>
              <a:chExt cx="1646605" cy="287795"/>
            </a:xfrm>
          </p:grpSpPr>
          <p:sp>
            <p:nvSpPr>
              <p:cNvPr id="72" name="文字方塊 71">
                <a:extLst>
                  <a:ext uri="{FF2B5EF4-FFF2-40B4-BE49-F238E27FC236}">
                    <a16:creationId xmlns:a16="http://schemas.microsoft.com/office/drawing/2014/main" id="{03BAD059-094E-8ABB-0165-39392DE1DDC0}"/>
                  </a:ext>
                </a:extLst>
              </p:cNvPr>
              <p:cNvSpPr txBox="1"/>
              <p:nvPr/>
            </p:nvSpPr>
            <p:spPr>
              <a:xfrm>
                <a:off x="1009773" y="1961906"/>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73" name="矩形: 圓角 72">
                <a:extLst>
                  <a:ext uri="{FF2B5EF4-FFF2-40B4-BE49-F238E27FC236}">
                    <a16:creationId xmlns:a16="http://schemas.microsoft.com/office/drawing/2014/main" id="{A17D5777-8D72-61A2-81D5-211EDAA9603D}"/>
                  </a:ext>
                </a:extLst>
              </p:cNvPr>
              <p:cNvSpPr/>
              <p:nvPr/>
            </p:nvSpPr>
            <p:spPr>
              <a:xfrm>
                <a:off x="1586125" y="1951110"/>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pic>
        <p:nvPicPr>
          <p:cNvPr id="77" name="圖片 76">
            <a:extLst>
              <a:ext uri="{FF2B5EF4-FFF2-40B4-BE49-F238E27FC236}">
                <a16:creationId xmlns:a16="http://schemas.microsoft.com/office/drawing/2014/main" id="{45077C5B-F10B-0022-F0C6-8878231EBE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62422" y="1377916"/>
            <a:ext cx="914747" cy="724894"/>
          </a:xfrm>
          <a:prstGeom prst="rect">
            <a:avLst/>
          </a:prstGeom>
        </p:spPr>
      </p:pic>
      <p:pic>
        <p:nvPicPr>
          <p:cNvPr id="79" name="圖片 78">
            <a:extLst>
              <a:ext uri="{FF2B5EF4-FFF2-40B4-BE49-F238E27FC236}">
                <a16:creationId xmlns:a16="http://schemas.microsoft.com/office/drawing/2014/main" id="{4AECEC7A-7B4D-1723-DAD9-EF5E12A945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8269" y="1330867"/>
            <a:ext cx="1025379" cy="779779"/>
          </a:xfrm>
          <a:prstGeom prst="rect">
            <a:avLst/>
          </a:prstGeom>
        </p:spPr>
      </p:pic>
      <p:pic>
        <p:nvPicPr>
          <p:cNvPr id="81" name="圖片 80">
            <a:extLst>
              <a:ext uri="{FF2B5EF4-FFF2-40B4-BE49-F238E27FC236}">
                <a16:creationId xmlns:a16="http://schemas.microsoft.com/office/drawing/2014/main" id="{DEDE6257-54D5-0DDC-F37A-3C5515D6689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1306" y="3099063"/>
            <a:ext cx="697787" cy="541760"/>
          </a:xfrm>
          <a:prstGeom prst="rect">
            <a:avLst/>
          </a:prstGeom>
        </p:spPr>
      </p:pic>
      <p:pic>
        <p:nvPicPr>
          <p:cNvPr id="83" name="圖片 82">
            <a:extLst>
              <a:ext uri="{FF2B5EF4-FFF2-40B4-BE49-F238E27FC236}">
                <a16:creationId xmlns:a16="http://schemas.microsoft.com/office/drawing/2014/main" id="{D5F362CD-134B-9975-38C2-ACEC46F714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90327" y="3166141"/>
            <a:ext cx="664678" cy="399598"/>
          </a:xfrm>
          <a:prstGeom prst="rect">
            <a:avLst/>
          </a:prstGeom>
        </p:spPr>
      </p:pic>
      <p:pic>
        <p:nvPicPr>
          <p:cNvPr id="85" name="圖片 84">
            <a:extLst>
              <a:ext uri="{FF2B5EF4-FFF2-40B4-BE49-F238E27FC236}">
                <a16:creationId xmlns:a16="http://schemas.microsoft.com/office/drawing/2014/main" id="{43CF5FBE-4B5F-FDD2-B35B-443ED0DCD23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05653" y="3036643"/>
            <a:ext cx="926582" cy="646859"/>
          </a:xfrm>
          <a:prstGeom prst="rect">
            <a:avLst/>
          </a:prstGeom>
        </p:spPr>
      </p:pic>
      <p:grpSp>
        <p:nvGrpSpPr>
          <p:cNvPr id="3" name="群組 2">
            <a:extLst>
              <a:ext uri="{FF2B5EF4-FFF2-40B4-BE49-F238E27FC236}">
                <a16:creationId xmlns:a16="http://schemas.microsoft.com/office/drawing/2014/main" id="{34B39CD1-E6D8-93D0-C9C6-546E8B781614}"/>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3568F14A-BDEB-4C6C-AFAB-9B4F0CE2B07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文字方塊 16">
              <a:extLst>
                <a:ext uri="{FF2B5EF4-FFF2-40B4-BE49-F238E27FC236}">
                  <a16:creationId xmlns:a16="http://schemas.microsoft.com/office/drawing/2014/main" id="{380B09D6-4C47-228B-05ED-C8C02BA838E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25057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71</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2092501400"/>
              </p:ext>
            </p:extLst>
          </p:nvPr>
        </p:nvGraphicFramePr>
        <p:xfrm>
          <a:off x="82183" y="676347"/>
          <a:ext cx="8806646" cy="4429053"/>
        </p:xfrm>
        <a:graphic>
          <a:graphicData uri="http://schemas.openxmlformats.org/drawingml/2006/table">
            <a:tbl>
              <a:tblPr firstRow="1" bandRow="1">
                <a:tableStyleId>{D27102A9-8310-4765-A935-A1911B00CA55}</a:tableStyleId>
              </a:tblPr>
              <a:tblGrid>
                <a:gridCol w="1941176">
                  <a:extLst>
                    <a:ext uri="{9D8B030D-6E8A-4147-A177-3AD203B41FA5}">
                      <a16:colId xmlns:a16="http://schemas.microsoft.com/office/drawing/2014/main" val="20000"/>
                    </a:ext>
                  </a:extLst>
                </a:gridCol>
                <a:gridCol w="1695817">
                  <a:extLst>
                    <a:ext uri="{9D8B030D-6E8A-4147-A177-3AD203B41FA5}">
                      <a16:colId xmlns:a16="http://schemas.microsoft.com/office/drawing/2014/main" val="20001"/>
                    </a:ext>
                  </a:extLst>
                </a:gridCol>
                <a:gridCol w="352211">
                  <a:extLst>
                    <a:ext uri="{9D8B030D-6E8A-4147-A177-3AD203B41FA5}">
                      <a16:colId xmlns:a16="http://schemas.microsoft.com/office/drawing/2014/main" val="2092064774"/>
                    </a:ext>
                  </a:extLst>
                </a:gridCol>
                <a:gridCol w="1872316">
                  <a:extLst>
                    <a:ext uri="{9D8B030D-6E8A-4147-A177-3AD203B41FA5}">
                      <a16:colId xmlns:a16="http://schemas.microsoft.com/office/drawing/2014/main" val="20002"/>
                    </a:ext>
                  </a:extLst>
                </a:gridCol>
                <a:gridCol w="204726">
                  <a:extLst>
                    <a:ext uri="{9D8B030D-6E8A-4147-A177-3AD203B41FA5}">
                      <a16:colId xmlns:a16="http://schemas.microsoft.com/office/drawing/2014/main" val="428708201"/>
                    </a:ext>
                  </a:extLst>
                </a:gridCol>
                <a:gridCol w="1366240">
                  <a:extLst>
                    <a:ext uri="{9D8B030D-6E8A-4147-A177-3AD203B41FA5}">
                      <a16:colId xmlns:a16="http://schemas.microsoft.com/office/drawing/2014/main" val="20003"/>
                    </a:ext>
                  </a:extLst>
                </a:gridCol>
                <a:gridCol w="1374160">
                  <a:extLst>
                    <a:ext uri="{9D8B030D-6E8A-4147-A177-3AD203B41FA5}">
                      <a16:colId xmlns:a16="http://schemas.microsoft.com/office/drawing/2014/main" val="20004"/>
                    </a:ext>
                  </a:extLst>
                </a:gridCol>
              </a:tblGrid>
              <a:tr h="28891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66564">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客戶可以此介面瀏覽蛋糕型錄或輸入訂購數量後，將訂購項目與數量置入購物車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9115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HyperLink</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按下此超連結即可顯示該蛋糕之細部說明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TextBox</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客戶可於此輸入訂購數量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即可將欲訂購項目置入購物車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693401">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ShowDetail</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AddOrderItem</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5728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若客戶輸入之訂購數量不符合資料型態和長度，則無法新增訂購項目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43311185-FC62-D840-40CB-6836EFEC4330}"/>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7F8EDD72-504E-2CD0-7839-3B6188B1569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1B378171-2586-EABE-A2EF-91609A9D7B9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389417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101341" y="-75160"/>
            <a:ext cx="6371082"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5" name="群組 24">
            <a:extLst>
              <a:ext uri="{FF2B5EF4-FFF2-40B4-BE49-F238E27FC236}">
                <a16:creationId xmlns:a16="http://schemas.microsoft.com/office/drawing/2014/main" id="{8ED8AB41-C51E-0551-6F59-13C8540E24B0}"/>
              </a:ext>
            </a:extLst>
          </p:cNvPr>
          <p:cNvGrpSpPr/>
          <p:nvPr/>
        </p:nvGrpSpPr>
        <p:grpSpPr>
          <a:xfrm>
            <a:off x="1691640" y="918740"/>
            <a:ext cx="5891643" cy="3663182"/>
            <a:chOff x="3473947" y="1057904"/>
            <a:chExt cx="2874443" cy="1331618"/>
          </a:xfrm>
        </p:grpSpPr>
        <p:sp>
          <p:nvSpPr>
            <p:cNvPr id="4" name="矩形: 圓角 3">
              <a:extLst>
                <a:ext uri="{FF2B5EF4-FFF2-40B4-BE49-F238E27FC236}">
                  <a16:creationId xmlns:a16="http://schemas.microsoft.com/office/drawing/2014/main"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a:extLst>
              <a:ext uri="{FF2B5EF4-FFF2-40B4-BE49-F238E27FC236}">
                <a16:creationId xmlns:a16="http://schemas.microsoft.com/office/drawing/2014/main" id="{847F272F-43F2-B90F-408B-9BD107BC1BDF}"/>
              </a:ext>
            </a:extLst>
          </p:cNvPr>
          <p:cNvSpPr txBox="1"/>
          <p:nvPr/>
        </p:nvSpPr>
        <p:spPr>
          <a:xfrm>
            <a:off x="4637461" y="1913806"/>
            <a:ext cx="2151551" cy="1323439"/>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    蛋糕編號：</a:t>
            </a:r>
            <a:r>
              <a:rPr lang="en-US" altLang="zh-TW" sz="1600" dirty="0">
                <a:latin typeface="微軟正黑體" panose="020B0604030504040204" pitchFamily="34" charset="-120"/>
                <a:ea typeface="微軟正黑體" panose="020B0604030504040204" pitchFamily="34" charset="-120"/>
              </a:rPr>
              <a:t>A10001</a:t>
            </a:r>
          </a:p>
          <a:p>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蛋糕名稱：提拉米蘇</a:t>
            </a:r>
          </a:p>
          <a:p>
            <a:r>
              <a:rPr lang="zh-TW" altLang="en-US" sz="1600" dirty="0">
                <a:latin typeface="微軟正黑體" panose="020B0604030504040204" pitchFamily="34" charset="-120"/>
                <a:ea typeface="微軟正黑體" panose="020B0604030504040204" pitchFamily="34" charset="-120"/>
              </a:rPr>
              <a:t>單價：</a:t>
            </a:r>
            <a:r>
              <a:rPr lang="en-US" altLang="zh-TW" sz="1600" dirty="0">
                <a:latin typeface="微軟正黑體" panose="020B0604030504040204" pitchFamily="34" charset="-120"/>
                <a:ea typeface="微軟正黑體" panose="020B0604030504040204" pitchFamily="34" charset="-120"/>
              </a:rPr>
              <a:t>280</a:t>
            </a:r>
            <a:r>
              <a:rPr lang="zh-TW" altLang="en-US" sz="1600" dirty="0">
                <a:latin typeface="微軟正黑體" panose="020B0604030504040204" pitchFamily="34" charset="-120"/>
                <a:ea typeface="微軟正黑體" panose="020B0604030504040204" pitchFamily="34" charset="-120"/>
              </a:rPr>
              <a:t>元</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餐廳：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p:txBody>
      </p:sp>
      <p:pic>
        <p:nvPicPr>
          <p:cNvPr id="77" name="圖片 76">
            <a:extLst>
              <a:ext uri="{FF2B5EF4-FFF2-40B4-BE49-F238E27FC236}">
                <a16:creationId xmlns:a16="http://schemas.microsoft.com/office/drawing/2014/main" id="{45077C5B-F10B-0022-F0C6-8878231EBE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12532" y="1711866"/>
            <a:ext cx="2411604" cy="1911082"/>
          </a:xfrm>
          <a:prstGeom prst="rect">
            <a:avLst/>
          </a:prstGeom>
        </p:spPr>
      </p:pic>
      <p:sp>
        <p:nvSpPr>
          <p:cNvPr id="11" name="矩形: 圓角 10">
            <a:extLst>
              <a:ext uri="{FF2B5EF4-FFF2-40B4-BE49-F238E27FC236}">
                <a16:creationId xmlns:a16="http://schemas.microsoft.com/office/drawing/2014/main" id="{A5DEB65D-F95A-BB18-1C22-C613D26DAB1A}"/>
              </a:ext>
            </a:extLst>
          </p:cNvPr>
          <p:cNvSpPr/>
          <p:nvPr/>
        </p:nvSpPr>
        <p:spPr>
          <a:xfrm>
            <a:off x="5033916" y="3702767"/>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瀏覽蛋糕型錄</a:t>
            </a:r>
          </a:p>
        </p:txBody>
      </p:sp>
      <p:grpSp>
        <p:nvGrpSpPr>
          <p:cNvPr id="2" name="群組 1">
            <a:extLst>
              <a:ext uri="{FF2B5EF4-FFF2-40B4-BE49-F238E27FC236}">
                <a16:creationId xmlns:a16="http://schemas.microsoft.com/office/drawing/2014/main" id="{57F85C8E-072B-8EA0-212A-3C1495584E4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A2E420BB-71C4-17E8-D207-548F62967F1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8E73EC2B-4F63-78F6-13FA-D794D33057F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36899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73</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983655251"/>
              </p:ext>
            </p:extLst>
          </p:nvPr>
        </p:nvGraphicFramePr>
        <p:xfrm>
          <a:off x="76517" y="713188"/>
          <a:ext cx="8772257" cy="4346780"/>
        </p:xfrm>
        <a:graphic>
          <a:graphicData uri="http://schemas.openxmlformats.org/drawingml/2006/table">
            <a:tbl>
              <a:tblPr firstRow="1" bandRow="1">
                <a:tableStyleId>{D27102A9-8310-4765-A935-A1911B00CA55}</a:tableStyleId>
              </a:tblPr>
              <a:tblGrid>
                <a:gridCol w="1933596">
                  <a:extLst>
                    <a:ext uri="{9D8B030D-6E8A-4147-A177-3AD203B41FA5}">
                      <a16:colId xmlns:a16="http://schemas.microsoft.com/office/drawing/2014/main" val="20000"/>
                    </a:ext>
                  </a:extLst>
                </a:gridCol>
                <a:gridCol w="1689195">
                  <a:extLst>
                    <a:ext uri="{9D8B030D-6E8A-4147-A177-3AD203B41FA5}">
                      <a16:colId xmlns:a16="http://schemas.microsoft.com/office/drawing/2014/main" val="20001"/>
                    </a:ext>
                  </a:extLst>
                </a:gridCol>
                <a:gridCol w="350836">
                  <a:extLst>
                    <a:ext uri="{9D8B030D-6E8A-4147-A177-3AD203B41FA5}">
                      <a16:colId xmlns:a16="http://schemas.microsoft.com/office/drawing/2014/main" val="2092064774"/>
                    </a:ext>
                  </a:extLst>
                </a:gridCol>
                <a:gridCol w="1865005">
                  <a:extLst>
                    <a:ext uri="{9D8B030D-6E8A-4147-A177-3AD203B41FA5}">
                      <a16:colId xmlns:a16="http://schemas.microsoft.com/office/drawing/2014/main" val="20002"/>
                    </a:ext>
                  </a:extLst>
                </a:gridCol>
                <a:gridCol w="203926">
                  <a:extLst>
                    <a:ext uri="{9D8B030D-6E8A-4147-A177-3AD203B41FA5}">
                      <a16:colId xmlns:a16="http://schemas.microsoft.com/office/drawing/2014/main" val="428708201"/>
                    </a:ext>
                  </a:extLst>
                </a:gridCol>
                <a:gridCol w="1360905">
                  <a:extLst>
                    <a:ext uri="{9D8B030D-6E8A-4147-A177-3AD203B41FA5}">
                      <a16:colId xmlns:a16="http://schemas.microsoft.com/office/drawing/2014/main" val="20003"/>
                    </a:ext>
                  </a:extLst>
                </a:gridCol>
                <a:gridCol w="1368794">
                  <a:extLst>
                    <a:ext uri="{9D8B030D-6E8A-4147-A177-3AD203B41FA5}">
                      <a16:colId xmlns:a16="http://schemas.microsoft.com/office/drawing/2014/main" val="20004"/>
                    </a:ext>
                  </a:extLst>
                </a:gridCol>
              </a:tblGrid>
              <a:tr h="298330">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細部說明</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247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客戶可以此介面檢視蛋糕產品的細部說明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07162">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蛋糕圖像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Image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用以展示蛋糕菜色</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a:t>
                      </a:r>
                      <a:r>
                        <a:rPr lang="en-US" altLang="zh-TW" sz="1400" b="0" i="0" u="none" strike="noStrike" cap="none" dirty="0" err="1">
                          <a:solidFill>
                            <a:schemeClr val="tx1"/>
                          </a:solidFill>
                          <a:effectLst/>
                          <a:latin typeface="+mn-lt"/>
                          <a:ea typeface="+mn-ea"/>
                          <a:cs typeface="+mn-cs"/>
                          <a:sym typeface="Arial"/>
                        </a:rPr>
                        <a:t>Img</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_No</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altLang="zh-TW" sz="1400" b="0" i="0" u="none" strike="noStrike" cap="none" dirty="0" err="1">
                          <a:solidFill>
                            <a:schemeClr val="tx1"/>
                          </a:solidFill>
                          <a:effectLst/>
                          <a:latin typeface="+mn-lt"/>
                          <a:ea typeface="+mn-ea"/>
                          <a:cs typeface="+mn-cs"/>
                          <a:sym typeface="Arial"/>
                        </a:rPr>
                        <a:t>Unit_Price</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說明提供該蛋糕之餐廳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Restaurant</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880791"/>
                  </a:ext>
                </a:extLst>
              </a:tr>
              <a:tr h="507162">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即可顯示蛋糕型錄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視窗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631293">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a:t>
                      </a:r>
                      <a:r>
                        <a:rPr lang="en-US" altLang="zh-TW" sz="1400" b="0" i="0" u="none" strike="noStrike" cap="none" dirty="0" err="1">
                          <a:solidFill>
                            <a:schemeClr val="tx1"/>
                          </a:solidFill>
                          <a:effectLst/>
                          <a:latin typeface="+mn-lt"/>
                          <a:ea typeface="+mn-ea"/>
                          <a:cs typeface="+mn-cs"/>
                          <a:sym typeface="Arial"/>
                        </a:rPr>
                        <a:t>Catalog</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1632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3063241" y="-75160"/>
            <a:ext cx="6409182"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FE3EC99E-24BC-87AE-66B0-F99D8F9A93B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9753A65D-76D6-45A5-2031-4A830B61B42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3ED86AB7-C7DF-2F11-19F0-215DE5DFC0E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249087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id="{31FC85BE-34CD-7E06-C8EA-6E882EEC387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FDE11B65-036B-15A6-E54E-A7677C088A9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FE194EAF-8C87-C6A8-0F49-219CDB45DD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61577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220383804"/>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468DFBE8-A502-C2BE-C444-7DDAE785926C}"/>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7C8314E9-32CF-83B5-0108-620D3E4DCAC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1767A65-5253-0658-ED1A-DFA0572AB3F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656034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EA52E37C-00C0-5078-95DC-518E8322DC2B}"/>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FDDAD14D-4AE6-7AE8-C5E0-F83E45F65D6E}"/>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7FD62B12-3214-68A7-9167-4947FDDEB1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222695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pic>
        <p:nvPicPr>
          <p:cNvPr id="1028" name="Picture 4">
            <a:extLst>
              <a:ext uri="{FF2B5EF4-FFF2-40B4-BE49-F238E27FC236}">
                <a16:creationId xmlns:a16="http://schemas.microsoft.com/office/drawing/2014/main" id="{F65F8E02-DA50-6C03-CFE8-D667FFC66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738" y="891985"/>
            <a:ext cx="6001447" cy="42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23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78</a:t>
            </a:fld>
            <a:endParaRPr lang="zh-TW" altLang="en-US" dirty="0"/>
          </a:p>
        </p:txBody>
      </p:sp>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6" name="Picture 2">
            <a:extLst>
              <a:ext uri="{FF2B5EF4-FFF2-40B4-BE49-F238E27FC236}">
                <a16:creationId xmlns:a16="http://schemas.microsoft.com/office/drawing/2014/main" id="{8BFC439B-876A-FEA8-0218-6FE1309F0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99" y="690476"/>
            <a:ext cx="6040801" cy="445302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FF85308-D90E-E65F-5552-598FCE58E3A4}"/>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66418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id="{87887067-A5A5-4537-54F2-82FEA64F85A7}"/>
              </a:ext>
            </a:extLst>
          </p:cNvPr>
          <p:cNvGrpSpPr/>
          <p:nvPr/>
        </p:nvGrpSpPr>
        <p:grpSpPr>
          <a:xfrm>
            <a:off x="1777364" y="646014"/>
            <a:ext cx="5400675" cy="659163"/>
            <a:chOff x="1777364" y="646014"/>
            <a:chExt cx="5400675" cy="65916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777364" y="1305177"/>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2707584"/>
        </p:xfrm>
        <a:graphic>
          <a:graphicData uri="http://schemas.openxmlformats.org/drawingml/2006/table">
            <a:tbl>
              <a:tblPr firstRow="1" bandRow="1">
                <a:tableStyleId>{17292A2E-F333-43FB-9621-5CBBE7FDCDCB}</a:tableStyleId>
              </a:tblPr>
              <a:tblGrid>
                <a:gridCol w="4435642">
                  <a:extLst>
                    <a:ext uri="{9D8B030D-6E8A-4147-A177-3AD203B41FA5}">
                      <a16:colId xmlns:a16="http://schemas.microsoft.com/office/drawing/2014/main" val="20000"/>
                    </a:ext>
                  </a:extLst>
                </a:gridCol>
                <a:gridCol w="3603458">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使客戶能在線上修改蛋糕訂購數量。</a:t>
                      </a: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客戶讀取修改蛋糕訂購數量後之購物車內容。</a:t>
                      </a:r>
                    </a:p>
                    <a:p>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9" name="群組 8">
            <a:extLst>
              <a:ext uri="{FF2B5EF4-FFF2-40B4-BE49-F238E27FC236}">
                <a16:creationId xmlns:a16="http://schemas.microsoft.com/office/drawing/2014/main" id="{DF45857D-3FA1-6648-B970-0488040130AE}"/>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5790B4C9-0156-6263-03B7-12963756EF3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32CAB859-1D22-00A3-EAE8-263FDD75396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id="{1A3358D4-F97B-84BB-63BF-BE58FCA59FD0}"/>
              </a:ext>
            </a:extLst>
          </p:cNvPr>
          <p:cNvSpPr>
            <a:spLocks noGrp="1"/>
          </p:cNvSpPr>
          <p:nvPr>
            <p:ph type="sldNum" sz="quarter" idx="10"/>
          </p:nvPr>
        </p:nvSpPr>
        <p:spPr/>
        <p:txBody>
          <a:bodyPr/>
          <a:lstStyle/>
          <a:p>
            <a:fld id="{F5177135-5710-4BA7-B942-1A074D9A1B12}" type="slidenum">
              <a:rPr lang="zh-TW" altLang="en-US" smtClean="0"/>
              <a:pPr/>
              <a:t>79</a:t>
            </a:fld>
            <a:endParaRPr lang="zh-TW" altLang="en-US" dirty="0"/>
          </a:p>
        </p:txBody>
      </p:sp>
    </p:spTree>
    <p:extLst>
      <p:ext uri="{BB962C8B-B14F-4D97-AF65-F5344CB8AC3E}">
        <p14:creationId xmlns:p14="http://schemas.microsoft.com/office/powerpoint/2010/main" val="103076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4"/>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82040" y="2129046"/>
            <a:ext cx="7178040" cy="1323439"/>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5C4995C-EBBB-43CE-211B-8DFE5EF877D7}"/>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id="{20EFEC0B-AC8B-E154-8DF4-B19762F0D5BF}"/>
              </a:ext>
            </a:extLst>
          </p:cNvPr>
          <p:cNvSpPr>
            <a:spLocks noGrp="1"/>
          </p:cNvSpPr>
          <p:nvPr>
            <p:ph type="sldNum" sz="quarter" idx="4"/>
          </p:nvPr>
        </p:nvSpPr>
        <p:spPr/>
        <p:txBody>
          <a:bodyPr/>
          <a:lstStyle/>
          <a:p>
            <a:fld id="{F5177135-5710-4BA7-B942-1A074D9A1B12}" type="slidenum">
              <a:rPr lang="zh-TW" altLang="en-US" smtClean="0"/>
              <a:pPr/>
              <a:t>8</a:t>
            </a:fld>
            <a:endParaRPr lang="zh-TW" altLang="en-US" dirty="0"/>
          </a:p>
        </p:txBody>
      </p:sp>
    </p:spTree>
    <p:extLst>
      <p:ext uri="{BB962C8B-B14F-4D97-AF65-F5344CB8AC3E}">
        <p14:creationId xmlns:p14="http://schemas.microsoft.com/office/powerpoint/2010/main" val="33489454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47717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p>
        </p:txBody>
      </p:sp>
      <p:graphicFrame>
        <p:nvGraphicFramePr>
          <p:cNvPr id="4" name="表格 3"/>
          <p:cNvGraphicFramePr>
            <a:graphicFrameLocks noGrp="1"/>
          </p:cNvGraphicFramePr>
          <p:nvPr/>
        </p:nvGraphicFramePr>
        <p:xfrm>
          <a:off x="93768" y="1274762"/>
          <a:ext cx="8956464" cy="3361404"/>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val="20000"/>
                    </a:ext>
                  </a:extLst>
                </a:gridCol>
                <a:gridCol w="3692169">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732703">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客戶於購物車內修改蛋糕訂購數量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2. </a:t>
                      </a:r>
                      <a:r>
                        <a:rPr lang="zh-TW" altLang="en-US" sz="1600" dirty="0">
                          <a:latin typeface="微軟正黑體" panose="020B0604030504040204" pitchFamily="34" charset="-120"/>
                          <a:ea typeface="微軟正黑體" panose="020B0604030504040204" pitchFamily="34" charset="-120"/>
                        </a:rPr>
                        <a:t>系統自動計算並顯示目前訂購金額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p>
                    <a:p>
                      <a:pPr algn="just"/>
                      <a:r>
                        <a:rPr lang="en-US" altLang="zh-TW" sz="1600" dirty="0">
                          <a:latin typeface="微軟正黑體" panose="020B0604030504040204" pitchFamily="34" charset="-120"/>
                          <a:ea typeface="微軟正黑體" panose="020B0604030504040204" pitchFamily="34" charset="-120"/>
                        </a:rPr>
                        <a:t>3. </a:t>
                      </a:r>
                      <a:r>
                        <a:rPr lang="zh-TW" altLang="en-US" sz="1600" dirty="0">
                          <a:latin typeface="微軟正黑體" panose="020B0604030504040204" pitchFamily="34" charset="-120"/>
                          <a:ea typeface="微軟正黑體" panose="020B0604030504040204" pitchFamily="34" charset="-120"/>
                        </a:rPr>
                        <a:t>客戶讀取修改蛋糕訂購數量後之購物車內容。</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●客戶不慎修改非欲修改之蛋糕訂購數量。</a:t>
                      </a: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客戶可於購物車內重新修改蛋糕訂購數量。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9" name="投影片編號版面配置區 8">
            <a:extLst>
              <a:ext uri="{FF2B5EF4-FFF2-40B4-BE49-F238E27FC236}">
                <a16:creationId xmlns:a16="http://schemas.microsoft.com/office/drawing/2014/main" id="{A6DE3F14-E1C2-323A-92B0-4022BD3656A4}"/>
              </a:ext>
            </a:extLst>
          </p:cNvPr>
          <p:cNvSpPr>
            <a:spLocks noGrp="1"/>
          </p:cNvSpPr>
          <p:nvPr>
            <p:ph type="sldNum" sz="quarter" idx="10"/>
          </p:nvPr>
        </p:nvSpPr>
        <p:spPr/>
        <p:txBody>
          <a:bodyPr/>
          <a:lstStyle/>
          <a:p>
            <a:fld id="{F5177135-5710-4BA7-B942-1A074D9A1B12}" type="slidenum">
              <a:rPr lang="zh-TW" altLang="en-US" smtClean="0"/>
              <a:pPr/>
              <a:t>80</a:t>
            </a:fld>
            <a:endParaRPr lang="zh-TW" altLang="en-US" dirty="0"/>
          </a:p>
        </p:txBody>
      </p:sp>
      <p:cxnSp>
        <p:nvCxnSpPr>
          <p:cNvPr id="7" name="Google Shape;923;p36">
            <a:extLst>
              <a:ext uri="{FF2B5EF4-FFF2-40B4-BE49-F238E27FC236}">
                <a16:creationId xmlns:a16="http://schemas.microsoft.com/office/drawing/2014/main" id="{25CDF184-36BC-4DFC-AA76-E7C04C36CC58}"/>
              </a:ext>
            </a:extLst>
          </p:cNvPr>
          <p:cNvCxnSpPr>
            <a:cxnSpLocks/>
          </p:cNvCxnSpPr>
          <p:nvPr/>
        </p:nvCxnSpPr>
        <p:spPr>
          <a:xfrm>
            <a:off x="1777364" y="1145960"/>
            <a:ext cx="5400675" cy="0"/>
          </a:xfrm>
          <a:prstGeom prst="straightConnector1">
            <a:avLst/>
          </a:prstGeom>
          <a:noFill/>
          <a:ln w="28575" cap="flat" cmpd="sng">
            <a:solidFill>
              <a:schemeClr val="accent3"/>
            </a:solidFill>
            <a:prstDash val="dash"/>
            <a:round/>
            <a:headEnd type="none" w="med" len="med"/>
            <a:tailEnd type="none" w="med" len="med"/>
          </a:ln>
        </p:spPr>
      </p:cxnSp>
    </p:spTree>
    <p:extLst>
      <p:ext uri="{BB962C8B-B14F-4D97-AF65-F5344CB8AC3E}">
        <p14:creationId xmlns:p14="http://schemas.microsoft.com/office/powerpoint/2010/main" val="4282985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354730" y="566414"/>
            <a:ext cx="443453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修改訂購數量之藍圖</a:t>
            </a:r>
          </a:p>
        </p:txBody>
      </p:sp>
      <p:graphicFrame>
        <p:nvGraphicFramePr>
          <p:cNvPr id="2" name="表格 22">
            <a:extLst>
              <a:ext uri="{FF2B5EF4-FFF2-40B4-BE49-F238E27FC236}">
                <a16:creationId xmlns:a16="http://schemas.microsoft.com/office/drawing/2014/main" id="{61B1F634-B94A-D4A0-16D4-E64FEDF2D952}"/>
              </a:ext>
            </a:extLst>
          </p:cNvPr>
          <p:cNvGraphicFramePr>
            <a:graphicFrameLocks noGrp="1"/>
          </p:cNvGraphicFramePr>
          <p:nvPr/>
        </p:nvGraphicFramePr>
        <p:xfrm>
          <a:off x="136475" y="1584445"/>
          <a:ext cx="8871050" cy="2345871"/>
        </p:xfrm>
        <a:graphic>
          <a:graphicData uri="http://schemas.openxmlformats.org/drawingml/2006/table">
            <a:tbl>
              <a:tblPr firstRow="1" bandRow="1"/>
              <a:tblGrid>
                <a:gridCol w="1774210">
                  <a:extLst>
                    <a:ext uri="{9D8B030D-6E8A-4147-A177-3AD203B41FA5}">
                      <a16:colId xmlns:a16="http://schemas.microsoft.com/office/drawing/2014/main" val="67158318"/>
                    </a:ext>
                  </a:extLst>
                </a:gridCol>
                <a:gridCol w="1774210">
                  <a:extLst>
                    <a:ext uri="{9D8B030D-6E8A-4147-A177-3AD203B41FA5}">
                      <a16:colId xmlns:a16="http://schemas.microsoft.com/office/drawing/2014/main" val="3692602857"/>
                    </a:ext>
                  </a:extLst>
                </a:gridCol>
                <a:gridCol w="1774210">
                  <a:extLst>
                    <a:ext uri="{9D8B030D-6E8A-4147-A177-3AD203B41FA5}">
                      <a16:colId xmlns:a16="http://schemas.microsoft.com/office/drawing/2014/main" val="2225934352"/>
                    </a:ext>
                  </a:extLst>
                </a:gridCol>
                <a:gridCol w="1774210">
                  <a:extLst>
                    <a:ext uri="{9D8B030D-6E8A-4147-A177-3AD203B41FA5}">
                      <a16:colId xmlns:a16="http://schemas.microsoft.com/office/drawing/2014/main" val="2861577340"/>
                    </a:ext>
                  </a:extLst>
                </a:gridCol>
                <a:gridCol w="1774210">
                  <a:extLst>
                    <a:ext uri="{9D8B030D-6E8A-4147-A177-3AD203B41FA5}">
                      <a16:colId xmlns:a16="http://schemas.microsoft.com/office/drawing/2014/main" val="2218924968"/>
                    </a:ext>
                  </a:extLst>
                </a:gridCol>
              </a:tblGrid>
              <a:tr h="694596">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修改訂購數量</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cxnSp>
        <p:nvCxnSpPr>
          <p:cNvPr id="3" name="Google Shape;923;p36">
            <a:extLst>
              <a:ext uri="{FF2B5EF4-FFF2-40B4-BE49-F238E27FC236}">
                <a16:creationId xmlns:a16="http://schemas.microsoft.com/office/drawing/2014/main" id="{8C22DDDC-F7A4-09F4-7151-C059D172F7B1}"/>
              </a:ext>
            </a:extLst>
          </p:cNvPr>
          <p:cNvCxnSpPr>
            <a:cxnSpLocks/>
          </p:cNvCxnSpPr>
          <p:nvPr/>
        </p:nvCxnSpPr>
        <p:spPr>
          <a:xfrm>
            <a:off x="2518611" y="1201514"/>
            <a:ext cx="4122821" cy="0"/>
          </a:xfrm>
          <a:prstGeom prst="straightConnector1">
            <a:avLst/>
          </a:prstGeom>
          <a:noFill/>
          <a:ln w="28575" cap="flat" cmpd="sng">
            <a:solidFill>
              <a:schemeClr val="accent3"/>
            </a:solidFill>
            <a:prstDash val="dash"/>
            <a:round/>
            <a:headEnd type="none" w="med" len="med"/>
            <a:tailEnd type="none" w="med" len="med"/>
          </a:ln>
        </p:spPr>
      </p:cxnSp>
      <p:sp>
        <p:nvSpPr>
          <p:cNvPr id="12" name="文字方塊 11">
            <a:extLst>
              <a:ext uri="{FF2B5EF4-FFF2-40B4-BE49-F238E27FC236}">
                <a16:creationId xmlns:a16="http://schemas.microsoft.com/office/drawing/2014/main" id="{C2B8D0A3-8310-4127-6566-FDBD9E5E2EFF}"/>
              </a:ext>
            </a:extLst>
          </p:cNvPr>
          <p:cNvSpPr txBox="1"/>
          <p:nvPr/>
        </p:nvSpPr>
        <p:spPr>
          <a:xfrm>
            <a:off x="4185514" y="422621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3-1a</a:t>
            </a:r>
            <a:endParaRPr lang="zh-TW" altLang="en-US" b="1"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C2C58381-9FD1-D693-B055-3450CDBD1810}"/>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CF93BADB-FEBA-7C4D-5DB3-959EF659ACDF}"/>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782E9483-E7F0-3E5A-9397-CCB30446041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id="{067E8B61-9731-6308-B128-8351139776F6}"/>
              </a:ext>
            </a:extLst>
          </p:cNvPr>
          <p:cNvSpPr>
            <a:spLocks noGrp="1"/>
          </p:cNvSpPr>
          <p:nvPr>
            <p:ph type="sldNum" sz="quarter" idx="10"/>
          </p:nvPr>
        </p:nvSpPr>
        <p:spPr/>
        <p:txBody>
          <a:bodyPr/>
          <a:lstStyle/>
          <a:p>
            <a:fld id="{F5177135-5710-4BA7-B942-1A074D9A1B12}" type="slidenum">
              <a:rPr lang="zh-TW" altLang="en-US" smtClean="0"/>
              <a:pPr/>
              <a:t>81</a:t>
            </a:fld>
            <a:endParaRPr lang="zh-TW" altLang="en-US" dirty="0"/>
          </a:p>
        </p:txBody>
      </p:sp>
    </p:spTree>
    <p:extLst>
      <p:ext uri="{BB962C8B-B14F-4D97-AF65-F5344CB8AC3E}">
        <p14:creationId xmlns:p14="http://schemas.microsoft.com/office/powerpoint/2010/main" val="198693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664667" y="36705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修改訂購數量之資料詞彙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959841" y="1002152"/>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id="{4D1C606C-BA01-980F-765A-301C07E762FE}"/>
              </a:ext>
            </a:extLst>
          </p:cNvPr>
          <p:cNvGraphicFramePr>
            <a:graphicFrameLocks noGrp="1"/>
          </p:cNvGraphicFramePr>
          <p:nvPr>
            <p:extLst>
              <p:ext uri="{D42A27DB-BD31-4B8C-83A1-F6EECF244321}">
                <p14:modId xmlns:p14="http://schemas.microsoft.com/office/powerpoint/2010/main" val="1222899793"/>
              </p:ext>
            </p:extLst>
          </p:nvPr>
        </p:nvGraphicFramePr>
        <p:xfrm>
          <a:off x="524907" y="1088311"/>
          <a:ext cx="7876718" cy="3650932"/>
        </p:xfrm>
        <a:graphic>
          <a:graphicData uri="http://schemas.openxmlformats.org/drawingml/2006/table">
            <a:tbl>
              <a:tblPr firstRow="1" bandRow="1"/>
              <a:tblGrid>
                <a:gridCol w="1170229">
                  <a:extLst>
                    <a:ext uri="{9D8B030D-6E8A-4147-A177-3AD203B41FA5}">
                      <a16:colId xmlns:a16="http://schemas.microsoft.com/office/drawing/2014/main" val="889605898"/>
                    </a:ext>
                  </a:extLst>
                </a:gridCol>
                <a:gridCol w="1170229">
                  <a:extLst>
                    <a:ext uri="{9D8B030D-6E8A-4147-A177-3AD203B41FA5}">
                      <a16:colId xmlns:a16="http://schemas.microsoft.com/office/drawing/2014/main" val="2285420132"/>
                    </a:ext>
                  </a:extLst>
                </a:gridCol>
                <a:gridCol w="1509364">
                  <a:extLst>
                    <a:ext uri="{9D8B030D-6E8A-4147-A177-3AD203B41FA5}">
                      <a16:colId xmlns:a16="http://schemas.microsoft.com/office/drawing/2014/main" val="4111756153"/>
                    </a:ext>
                  </a:extLst>
                </a:gridCol>
                <a:gridCol w="643185">
                  <a:extLst>
                    <a:ext uri="{9D8B030D-6E8A-4147-A177-3AD203B41FA5}">
                      <a16:colId xmlns:a16="http://schemas.microsoft.com/office/drawing/2014/main" val="4219135177"/>
                    </a:ext>
                  </a:extLst>
                </a:gridCol>
                <a:gridCol w="1994069">
                  <a:extLst>
                    <a:ext uri="{9D8B030D-6E8A-4147-A177-3AD203B41FA5}">
                      <a16:colId xmlns:a16="http://schemas.microsoft.com/office/drawing/2014/main" val="3571371017"/>
                    </a:ext>
                  </a:extLst>
                </a:gridCol>
                <a:gridCol w="1389642">
                  <a:extLst>
                    <a:ext uri="{9D8B030D-6E8A-4147-A177-3AD203B41FA5}">
                      <a16:colId xmlns:a16="http://schemas.microsoft.com/office/drawing/2014/main" val="3554525741"/>
                    </a:ext>
                  </a:extLst>
                </a:gridCol>
              </a:tblGrid>
              <a:tr h="541734">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dirty="0">
                          <a:latin typeface="微軟正黑體" panose="020B0604030504040204" pitchFamily="34" charset="-120"/>
                          <a:ea typeface="微軟正黑體" panose="020B0604030504040204" pitchFamily="34" charset="-120"/>
                        </a:rPr>
                        <a:t>A</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dirty="0">
                          <a:latin typeface="微軟正黑體" panose="020B0604030504040204" pitchFamily="34" charset="-120"/>
                          <a:ea typeface="微軟正黑體" panose="020B0604030504040204" pitchFamily="34" charset="-120"/>
                        </a:rPr>
                        <a:t>0~1,000,000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9" name="文字方塊 8">
            <a:extLst>
              <a:ext uri="{FF2B5EF4-FFF2-40B4-BE49-F238E27FC236}">
                <a16:creationId xmlns:a16="http://schemas.microsoft.com/office/drawing/2014/main" id="{2A1D19B8-A364-E54F-3AC0-6C41312F09C9}"/>
              </a:ext>
            </a:extLst>
          </p:cNvPr>
          <p:cNvSpPr txBox="1"/>
          <p:nvPr/>
        </p:nvSpPr>
        <p:spPr>
          <a:xfrm>
            <a:off x="4185514" y="478768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3-1b</a:t>
            </a:r>
            <a:endParaRPr lang="zh-TW" altLang="en-US" b="1"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F5A82EAD-ECE5-EFD3-7C8B-53FD46DE8F38}"/>
              </a:ext>
            </a:extLst>
          </p:cNvPr>
          <p:cNvGrpSpPr/>
          <p:nvPr/>
        </p:nvGrpSpPr>
        <p:grpSpPr>
          <a:xfrm>
            <a:off x="0" y="137450"/>
            <a:ext cx="2775284" cy="338554"/>
            <a:chOff x="0" y="280943"/>
            <a:chExt cx="2775284" cy="338554"/>
          </a:xfrm>
        </p:grpSpPr>
        <p:sp>
          <p:nvSpPr>
            <p:cNvPr id="15" name="Google Shape;1035;p43">
              <a:extLst>
                <a:ext uri="{FF2B5EF4-FFF2-40B4-BE49-F238E27FC236}">
                  <a16:creationId xmlns:a16="http://schemas.microsoft.com/office/drawing/2014/main" id="{238A7CEE-B53A-72A3-5123-3121E23CBAF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id="{F67D7B55-8285-D5AD-96A6-7D8037EBACC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id="{A827870D-E7AF-F8B3-4382-2A3AF3770554}"/>
              </a:ext>
            </a:extLst>
          </p:cNvPr>
          <p:cNvSpPr>
            <a:spLocks noGrp="1"/>
          </p:cNvSpPr>
          <p:nvPr>
            <p:ph type="sldNum" sz="quarter" idx="4"/>
          </p:nvPr>
        </p:nvSpPr>
        <p:spPr/>
        <p:txBody>
          <a:bodyPr/>
          <a:lstStyle/>
          <a:p>
            <a:fld id="{F5177135-5710-4BA7-B942-1A074D9A1B12}" type="slidenum">
              <a:rPr lang="zh-TW" altLang="en-US" smtClean="0"/>
              <a:pPr/>
              <a:t>82</a:t>
            </a:fld>
            <a:endParaRPr lang="zh-TW" altLang="en-US" dirty="0"/>
          </a:p>
        </p:txBody>
      </p:sp>
    </p:spTree>
    <p:extLst>
      <p:ext uri="{BB962C8B-B14F-4D97-AF65-F5344CB8AC3E}">
        <p14:creationId xmlns:p14="http://schemas.microsoft.com/office/powerpoint/2010/main" val="1438909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id="{EDD8AAD6-D733-DFCE-FD89-85268457CBF8}"/>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83</a:t>
            </a:fld>
            <a:endParaRPr lang="zh-TW" altLang="en-US" dirty="0"/>
          </a:p>
        </p:txBody>
      </p:sp>
      <p:pic>
        <p:nvPicPr>
          <p:cNvPr id="15" name="圖片 14">
            <a:extLst>
              <a:ext uri="{FF2B5EF4-FFF2-40B4-BE49-F238E27FC236}">
                <a16:creationId xmlns:a16="http://schemas.microsoft.com/office/drawing/2014/main" id="{C0FB501A-673C-2994-A903-53F5FBD2E336}"/>
              </a:ext>
            </a:extLst>
          </p:cNvPr>
          <p:cNvPicPr>
            <a:picLocks noChangeAspect="1"/>
          </p:cNvPicPr>
          <p:nvPr/>
        </p:nvPicPr>
        <p:blipFill>
          <a:blip r:embed="rId3"/>
          <a:stretch>
            <a:fillRect/>
          </a:stretch>
        </p:blipFill>
        <p:spPr>
          <a:xfrm>
            <a:off x="2887980" y="864835"/>
            <a:ext cx="3954304" cy="3930411"/>
          </a:xfrm>
          <a:prstGeom prst="rect">
            <a:avLst/>
          </a:prstGeom>
        </p:spPr>
      </p:pic>
    </p:spTree>
    <p:extLst>
      <p:ext uri="{BB962C8B-B14F-4D97-AF65-F5344CB8AC3E}">
        <p14:creationId xmlns:p14="http://schemas.microsoft.com/office/powerpoint/2010/main" val="38133984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84</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029230695"/>
              </p:ext>
            </p:extLst>
          </p:nvPr>
        </p:nvGraphicFramePr>
        <p:xfrm>
          <a:off x="1322832" y="890832"/>
          <a:ext cx="6047232" cy="4216250"/>
        </p:xfrm>
        <a:graphic>
          <a:graphicData uri="http://schemas.openxmlformats.org/drawingml/2006/table">
            <a:tbl>
              <a:tblPr firstRow="1" bandRow="1">
                <a:tableStyleId>{F2DE63D5-997A-4646-A377-4702673A728D}</a:tableStyleId>
              </a:tblPr>
              <a:tblGrid>
                <a:gridCol w="1578024">
                  <a:extLst>
                    <a:ext uri="{9D8B030D-6E8A-4147-A177-3AD203B41FA5}">
                      <a16:colId xmlns:a16="http://schemas.microsoft.com/office/drawing/2014/main" val="547147960"/>
                    </a:ext>
                  </a:extLst>
                </a:gridCol>
                <a:gridCol w="1354303">
                  <a:extLst>
                    <a:ext uri="{9D8B030D-6E8A-4147-A177-3AD203B41FA5}">
                      <a16:colId xmlns:a16="http://schemas.microsoft.com/office/drawing/2014/main" val="2828932720"/>
                    </a:ext>
                  </a:extLst>
                </a:gridCol>
                <a:gridCol w="1392096">
                  <a:extLst>
                    <a:ext uri="{9D8B030D-6E8A-4147-A177-3AD203B41FA5}">
                      <a16:colId xmlns:a16="http://schemas.microsoft.com/office/drawing/2014/main" val="2724387813"/>
                    </a:ext>
                  </a:extLst>
                </a:gridCol>
                <a:gridCol w="1722809">
                  <a:extLst>
                    <a:ext uri="{9D8B030D-6E8A-4147-A177-3AD203B41FA5}">
                      <a16:colId xmlns:a16="http://schemas.microsoft.com/office/drawing/2014/main" val="2115170610"/>
                    </a:ext>
                  </a:extLst>
                </a:gridCol>
              </a:tblGrid>
              <a:tr h="293842">
                <a:tc gridSpan="2">
                  <a:txBody>
                    <a:bodyPr/>
                    <a:lstStyle/>
                    <a:p>
                      <a:pPr algn="ctr"/>
                      <a:r>
                        <a:rPr lang="zh-TW" altLang="en-US" sz="1400" dirty="0">
                          <a:latin typeface="微軟正黑體" panose="020B0604030504040204" pitchFamily="34" charset="-120"/>
                          <a:ea typeface="微軟正黑體" panose="020B0604030504040204" pitchFamily="34" charset="-120"/>
                        </a:rPr>
                        <a:t>物件</a:t>
                      </a:r>
                    </a:p>
                  </a:txBody>
                  <a:tcPr marL="71219" marR="71219" marT="35609" marB="35609"/>
                </a:tc>
                <a:tc hMerge="1">
                  <a:txBody>
                    <a:bodyPr/>
                    <a:lstStyle/>
                    <a:p>
                      <a:endParaRPr lang="zh-TW" altLang="en-US" dirty="0"/>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屬性</a:t>
                      </a:r>
                    </a:p>
                  </a:txBody>
                  <a:tcPr marL="71219" marR="71219" marT="35609" marB="35609"/>
                </a:tc>
                <a:tc>
                  <a:txBody>
                    <a:bodyPr/>
                    <a:lstStyle/>
                    <a:p>
                      <a:pPr algn="ctr"/>
                      <a:r>
                        <a:rPr lang="zh-TW" altLang="en-US" sz="1400" dirty="0">
                          <a:latin typeface="微軟正黑體" panose="020B0604030504040204" pitchFamily="34" charset="-120"/>
                          <a:ea typeface="微軟正黑體" panose="020B0604030504040204" pitchFamily="34" charset="-120"/>
                        </a:rPr>
                        <a:t>操作</a:t>
                      </a:r>
                    </a:p>
                  </a:txBody>
                  <a:tcPr marL="71219" marR="71219" marT="35609" marB="35609"/>
                </a:tc>
                <a:extLst>
                  <a:ext uri="{0D108BD9-81ED-4DB2-BD59-A6C34878D82A}">
                    <a16:rowId xmlns:a16="http://schemas.microsoft.com/office/drawing/2014/main" val="1444279911"/>
                  </a:ext>
                </a:extLst>
              </a:tr>
              <a:tr h="280172">
                <a:tc rowSpan="8">
                  <a:txBody>
                    <a:bodyPr/>
                    <a:lstStyle/>
                    <a:p>
                      <a:pPr algn="ctr"/>
                      <a:r>
                        <a:rPr lang="zh-TW" altLang="en-US" sz="1400" dirty="0">
                          <a:latin typeface="微軟正黑體" panose="020B0604030504040204" pitchFamily="34" charset="-120"/>
                          <a:ea typeface="微軟正黑體" panose="020B0604030504040204" pitchFamily="34" charset="-120"/>
                        </a:rPr>
                        <a:t>介面物件</a:t>
                      </a:r>
                    </a:p>
                  </a:txBody>
                  <a:tcPr marL="71219" marR="71219" marT="35609" marB="35609"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8">
                  <a:txBody>
                    <a:bodyPr/>
                    <a:lstStyle/>
                    <a:p>
                      <a:pPr algn="l"/>
                      <a:r>
                        <a:rPr lang="zh-TW" altLang="en-US" sz="1400" dirty="0">
                          <a:latin typeface="微軟正黑體" panose="020B0604030504040204" pitchFamily="34" charset="-120"/>
                          <a:ea typeface="微軟正黑體" panose="020B0604030504040204" pitchFamily="34" charset="-120"/>
                        </a:rPr>
                        <a:t>購物車 </a:t>
                      </a:r>
                      <a:r>
                        <a:rPr lang="en-US" altLang="zh-TW" sz="1400" dirty="0">
                          <a:latin typeface="微軟正黑體" panose="020B0604030504040204" pitchFamily="34" charset="-120"/>
                          <a:ea typeface="微軟正黑體" panose="020B0604030504040204" pitchFamily="34" charset="-120"/>
                        </a:rPr>
                        <a:t>UI</a:t>
                      </a:r>
                      <a:endParaRPr lang="zh-TW" altLang="en-US" sz="1400" dirty="0">
                        <a:latin typeface="微軟正黑體" panose="020B0604030504040204" pitchFamily="34" charset="-120"/>
                        <a:ea typeface="微軟正黑體"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蛋糕編號</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蛋糕名稱</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單價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小計</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總價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0172">
                <a:tc rowSpan="6">
                  <a:txBody>
                    <a:bodyPr/>
                    <a:lstStyle/>
                    <a:p>
                      <a:pPr algn="ctr"/>
                      <a:r>
                        <a:rPr lang="zh-TW" altLang="en-US" sz="1400" dirty="0">
                          <a:latin typeface="Microsoft JhengHei" panose="020B0604030504040204" pitchFamily="34" charset="-120"/>
                          <a:ea typeface="Microsoft JhengHei" panose="020B0604030504040204" pitchFamily="34" charset="-120"/>
                        </a:rPr>
                        <a:t>控制物件</a:t>
                      </a:r>
                    </a:p>
                  </a:txBody>
                  <a:tcPr marL="71219" marR="71219" marT="35609" marB="35609"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400" dirty="0">
                          <a:latin typeface="微軟正黑體" panose="020B0604030504040204" pitchFamily="34" charset="-120"/>
                          <a:ea typeface="微軟正黑體" panose="020B0604030504040204" pitchFamily="34" charset="-120"/>
                        </a:rPr>
                        <a:t>顯示</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計算金額</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0172">
                <a:tc vMerge="1">
                  <a:txBody>
                    <a:bodyPr/>
                    <a:lstStyle/>
                    <a:p>
                      <a:endParaRPr lang="zh-TW" altLang="en-US"/>
                    </a:p>
                  </a:txBody>
                  <a:tcPr/>
                </a:tc>
                <a:tc rowSpan="2">
                  <a:txBody>
                    <a:bodyPr/>
                    <a:lstStyle/>
                    <a:p>
                      <a:r>
                        <a:rPr lang="zh-TW" altLang="en-US" sz="1400" dirty="0">
                          <a:latin typeface="微軟正黑體" panose="020B0604030504040204" pitchFamily="34" charset="-120"/>
                          <a:ea typeface="微軟正黑體" panose="020B0604030504040204" pitchFamily="34" charset="-120"/>
                        </a:rPr>
                        <a:t>訂購</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200" dirty="0"/>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送出訂購項目</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200" dirty="0"/>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929071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85</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39279" y="2027491"/>
          <a:ext cx="8787534" cy="1703261"/>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val="3570025489"/>
                    </a:ext>
                  </a:extLst>
                </a:gridCol>
                <a:gridCol w="378003">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18542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18542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1861">
                <a:tc>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系統修改訂購數量後即將購物車內容顯示在「購物車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624837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86</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9" name="Picture 2">
            <a:extLst>
              <a:ext uri="{FF2B5EF4-FFF2-40B4-BE49-F238E27FC236}">
                <a16:creationId xmlns:a16="http://schemas.microsoft.com/office/drawing/2014/main" id="{685B8506-8E1A-FF34-9B3C-7346DDBA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545" y="852977"/>
            <a:ext cx="6320545" cy="416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826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87</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1001363" y="891985"/>
          <a:ext cx="6921056" cy="4117560"/>
        </p:xfrm>
        <a:graphic>
          <a:graphicData uri="http://schemas.openxmlformats.org/drawingml/2006/table">
            <a:tbl>
              <a:tblPr firstRow="1" bandRow="1">
                <a:tableStyleId>{F2DE63D5-997A-4646-A377-4702673A728D}</a:tableStyleId>
              </a:tblPr>
              <a:tblGrid>
                <a:gridCol w="1806049">
                  <a:extLst>
                    <a:ext uri="{9D8B030D-6E8A-4147-A177-3AD203B41FA5}">
                      <a16:colId xmlns:a16="http://schemas.microsoft.com/office/drawing/2014/main" val="547147960"/>
                    </a:ext>
                  </a:extLst>
                </a:gridCol>
                <a:gridCol w="1550000">
                  <a:extLst>
                    <a:ext uri="{9D8B030D-6E8A-4147-A177-3AD203B41FA5}">
                      <a16:colId xmlns:a16="http://schemas.microsoft.com/office/drawing/2014/main" val="2828932720"/>
                    </a:ext>
                  </a:extLst>
                </a:gridCol>
                <a:gridCol w="1593253">
                  <a:extLst>
                    <a:ext uri="{9D8B030D-6E8A-4147-A177-3AD203B41FA5}">
                      <a16:colId xmlns:a16="http://schemas.microsoft.com/office/drawing/2014/main" val="2724387813"/>
                    </a:ext>
                  </a:extLst>
                </a:gridCol>
                <a:gridCol w="1971754">
                  <a:extLst>
                    <a:ext uri="{9D8B030D-6E8A-4147-A177-3AD203B41FA5}">
                      <a16:colId xmlns:a16="http://schemas.microsoft.com/office/drawing/2014/main" val="2115170610"/>
                    </a:ext>
                  </a:extLst>
                </a:gridCol>
              </a:tblGrid>
              <a:tr h="393480">
                <a:tc gridSpan="2">
                  <a:txBody>
                    <a:bodyPr/>
                    <a:lstStyle/>
                    <a:p>
                      <a:pPr algn="ctr"/>
                      <a:r>
                        <a:rPr lang="zh-TW" altLang="en-US" sz="1500" dirty="0">
                          <a:latin typeface="微軟正黑體" panose="020B0604030504040204" pitchFamily="34" charset="-120"/>
                          <a:ea typeface="微軟正黑體" panose="020B0604030504040204" pitchFamily="34" charset="-120"/>
                        </a:rPr>
                        <a:t>物件</a:t>
                      </a:r>
                    </a:p>
                  </a:txBody>
                  <a:tcPr marL="95481" marR="95481" marT="47740" marB="47740"/>
                </a:tc>
                <a:tc hMerge="1">
                  <a:txBody>
                    <a:bodyPr/>
                    <a:lstStyle/>
                    <a:p>
                      <a:endParaRPr lang="zh-TW" altLang="en-US" dirty="0"/>
                    </a:p>
                  </a:txBody>
                  <a:tcPr/>
                </a:tc>
                <a:tc>
                  <a:txBody>
                    <a:bodyPr/>
                    <a:lstStyle/>
                    <a:p>
                      <a:pPr algn="ctr"/>
                      <a:r>
                        <a:rPr lang="zh-TW" altLang="en-US" sz="1500" dirty="0">
                          <a:latin typeface="微軟正黑體" panose="020B0604030504040204" pitchFamily="34" charset="-120"/>
                          <a:ea typeface="微軟正黑體" panose="020B0604030504040204" pitchFamily="34" charset="-120"/>
                        </a:rPr>
                        <a:t>屬性</a:t>
                      </a:r>
                    </a:p>
                  </a:txBody>
                  <a:tcPr marL="74366" marR="74366" marT="37183" marB="37183"/>
                </a:tc>
                <a:tc>
                  <a:txBody>
                    <a:bodyPr/>
                    <a:lstStyle/>
                    <a:p>
                      <a:pPr algn="ctr"/>
                      <a:r>
                        <a:rPr lang="zh-TW" altLang="en-US" sz="1500" dirty="0">
                          <a:latin typeface="微軟正黑體" panose="020B0604030504040204" pitchFamily="34" charset="-120"/>
                          <a:ea typeface="微軟正黑體" panose="020B0604030504040204" pitchFamily="34" charset="-120"/>
                        </a:rPr>
                        <a:t>操作</a:t>
                      </a:r>
                    </a:p>
                  </a:txBody>
                  <a:tcPr marL="74366" marR="74366" marT="37183" marB="37183"/>
                </a:tc>
                <a:extLst>
                  <a:ext uri="{0D108BD9-81ED-4DB2-BD59-A6C34878D82A}">
                    <a16:rowId xmlns:a16="http://schemas.microsoft.com/office/drawing/2014/main" val="1444279911"/>
                  </a:ext>
                </a:extLst>
              </a:tr>
              <a:tr h="372408">
                <a:tc rowSpan="6">
                  <a:txBody>
                    <a:bodyPr/>
                    <a:lstStyle/>
                    <a:p>
                      <a:pPr algn="ctr"/>
                      <a:r>
                        <a:rPr lang="zh-TW" altLang="en-US" sz="1500" dirty="0">
                          <a:latin typeface="微軟正黑體" panose="020B0604030504040204" pitchFamily="34" charset="-120"/>
                          <a:ea typeface="微軟正黑體" panose="020B0604030504040204" pitchFamily="34" charset="-120"/>
                        </a:rPr>
                        <a:t>控制物件</a:t>
                      </a:r>
                    </a:p>
                  </a:txBody>
                  <a:tcPr marL="95481" marR="95481" marT="47740" marB="47740"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500" dirty="0">
                          <a:latin typeface="微軟正黑體" panose="020B0604030504040204" pitchFamily="34" charset="-120"/>
                          <a:ea typeface="微軟正黑體" panose="020B0604030504040204" pitchFamily="34" charset="-120"/>
                        </a:rPr>
                        <a:t>顯示</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計算金額</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500" dirty="0">
                          <a:latin typeface="微軟正黑體" panose="020B0604030504040204" pitchFamily="34" charset="-120"/>
                          <a:ea typeface="微軟正黑體" panose="020B0604030504040204" pitchFamily="34" charset="-120"/>
                        </a:rPr>
                        <a:t>訂購</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a:latin typeface="Microsoft JhengHei" panose="020B0604030504040204" pitchFamily="34" charset="-120"/>
                          <a:ea typeface="Microsoft JhengHei" panose="020B0604030504040204" pitchFamily="34" charset="-120"/>
                        </a:rPr>
                        <a:t>送出訂購項目</a:t>
                      </a:r>
                      <a:r>
                        <a:rPr lang="en-US" altLang="zh-TW" sz="1400" dirty="0">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400" dirty="0">
                          <a:solidFill>
                            <a:schemeClr val="tx1"/>
                          </a:solidFill>
                          <a:latin typeface="Microsoft JhengHei" panose="020B0604030504040204" pitchFamily="34" charset="-120"/>
                          <a:ea typeface="Microsoft JhengHei" panose="020B0604030504040204" pitchFamily="34" charset="-120"/>
                        </a:rPr>
                        <a:t>()</a:t>
                      </a:r>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2408">
                <a:tc rowSpan="4">
                  <a:txBody>
                    <a:bodyPr/>
                    <a:lstStyle/>
                    <a:p>
                      <a:pPr algn="ctr"/>
                      <a:r>
                        <a:rPr lang="zh-TW" altLang="en-US" sz="1500" dirty="0">
                          <a:latin typeface="Microsoft JhengHei" panose="020B0604030504040204" pitchFamily="34" charset="-120"/>
                          <a:ea typeface="Microsoft JhengHei" panose="020B0604030504040204" pitchFamily="34" charset="-120"/>
                        </a:rPr>
                        <a:t>實體物件</a:t>
                      </a:r>
                    </a:p>
                  </a:txBody>
                  <a:tcPr marL="95481" marR="95481" marT="47740" marB="47740"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500" dirty="0">
                          <a:latin typeface="微軟正黑體" panose="020B0604030504040204" pitchFamily="34" charset="-120"/>
                          <a:ea typeface="微軟正黑體" panose="020B0604030504040204" pitchFamily="34" charset="-120"/>
                        </a:rPr>
                        <a:t>購物車資料</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400" dirty="0">
                          <a:latin typeface="Microsoft JhengHei" panose="020B0604030504040204" pitchFamily="34" charset="-120"/>
                          <a:ea typeface="Microsoft JhengHei" panose="020B0604030504040204" pitchFamily="34" charset="-120"/>
                        </a:rPr>
                        <a:t>蛋糕編號</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寫入訂購項目</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蛋糕名稱</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單價</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數量</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altLang="zh-TW"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3030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88</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78233" y="997382"/>
          <a:ext cx="8787534" cy="3766082"/>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val="3570025489"/>
                    </a:ext>
                  </a:extLst>
                </a:gridCol>
                <a:gridCol w="378003">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94439">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56616">
                <a:tc rowSpan="2">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18715">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6616">
                <a:tc rowSpan="7">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「訂購」控制物件透過「購物車資料」實體物件修改蛋糕訂購數量後，再由「顯示」控制物件將讀取至「購物車資料」實體物件的購物車資料顯示在「購物車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endParaRPr lang="en-US" altLang="zh-TW"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903513"/>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491106"/>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694478"/>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41845"/>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計算金額</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394219"/>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0178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a:solidFill>
                    <a:schemeClr val="tx2"/>
                  </a:solidFill>
                  <a:latin typeface="微軟正黑體" panose="020B0604030504040204" pitchFamily="34" charset="-120"/>
                  <a:ea typeface="微軟正黑體" panose="020B0604030504040204" pitchFamily="34" charset="-120"/>
                </a:rPr>
                <a:t>AC</a:t>
              </a:r>
              <a:r>
                <a:rPr lang="zh-TW" altLang="en-US" sz="2400" b="1">
                  <a:solidFill>
                    <a:schemeClr val="tx2"/>
                  </a:solidFill>
                  <a:latin typeface="微軟正黑體" panose="020B0604030504040204" pitchFamily="34" charset="-120"/>
                  <a:ea typeface="微軟正黑體" panose="020B0604030504040204" pitchFamily="34" charset="-120"/>
                </a:rPr>
                <a:t>循序</a:t>
              </a:r>
              <a:r>
                <a:rPr lang="zh-TW" altLang="en-US" sz="2400" b="1" dirty="0">
                  <a:solidFill>
                    <a:schemeClr val="tx2"/>
                  </a:solidFill>
                  <a:latin typeface="微軟正黑體" panose="020B0604030504040204" pitchFamily="34" charset="-120"/>
                  <a:ea typeface="微軟正黑體" panose="020B0604030504040204" pitchFamily="34" charset="-120"/>
                </a:rPr>
                <a:t>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327148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89</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8" name="圖片 7">
            <a:extLst>
              <a:ext uri="{FF2B5EF4-FFF2-40B4-BE49-F238E27FC236}">
                <a16:creationId xmlns:a16="http://schemas.microsoft.com/office/drawing/2014/main" id="{D72A3951-CA56-8F1B-46C7-1FC7DC4DA010}"/>
              </a:ext>
            </a:extLst>
          </p:cNvPr>
          <p:cNvPicPr>
            <a:picLocks noChangeAspect="1"/>
          </p:cNvPicPr>
          <p:nvPr/>
        </p:nvPicPr>
        <p:blipFill>
          <a:blip r:embed="rId2"/>
          <a:stretch>
            <a:fillRect/>
          </a:stretch>
        </p:blipFill>
        <p:spPr>
          <a:xfrm>
            <a:off x="807244" y="717861"/>
            <a:ext cx="7172325" cy="4485762"/>
          </a:xfrm>
          <a:prstGeom prst="rect">
            <a:avLst/>
          </a:prstGeom>
        </p:spPr>
      </p:pic>
    </p:spTree>
    <p:extLst>
      <p:ext uri="{BB962C8B-B14F-4D97-AF65-F5344CB8AC3E}">
        <p14:creationId xmlns:p14="http://schemas.microsoft.com/office/powerpoint/2010/main" val="239445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id="{9C60D5EB-BFAC-817F-0DED-274A84740C8E}"/>
              </a:ext>
            </a:extLst>
          </p:cNvPr>
          <p:cNvGraphicFramePr>
            <a:graphicFrameLocks noGrp="1"/>
          </p:cNvGraphicFramePr>
          <p:nvPr>
            <p:extLst>
              <p:ext uri="{D42A27DB-BD31-4B8C-83A1-F6EECF244321}">
                <p14:modId xmlns:p14="http://schemas.microsoft.com/office/powerpoint/2010/main" val="3615428297"/>
              </p:ext>
            </p:extLst>
          </p:nvPr>
        </p:nvGraphicFramePr>
        <p:xfrm>
          <a:off x="137160" y="1131298"/>
          <a:ext cx="8869680" cy="3637280"/>
        </p:xfrm>
        <a:graphic>
          <a:graphicData uri="http://schemas.openxmlformats.org/drawingml/2006/table">
            <a:tbl>
              <a:tblPr firstRow="1" bandRow="1">
                <a:tableStyleId>{72833802-FEF1-4C79-8D5D-14CF1EAF98D9}</a:tableStyleId>
              </a:tblPr>
              <a:tblGrid>
                <a:gridCol w="5974080">
                  <a:extLst>
                    <a:ext uri="{9D8B030D-6E8A-4147-A177-3AD203B41FA5}">
                      <a16:colId xmlns:a16="http://schemas.microsoft.com/office/drawing/2014/main" val="3660898517"/>
                    </a:ext>
                  </a:extLst>
                </a:gridCol>
                <a:gridCol w="2895600">
                  <a:extLst>
                    <a:ext uri="{9D8B030D-6E8A-4147-A177-3AD203B41FA5}">
                      <a16:colId xmlns:a16="http://schemas.microsoft.com/office/drawing/2014/main"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948030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登入</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網站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瀏覽</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7836892"/>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查看</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982896"/>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設定</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新增</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790872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修改</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435311"/>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客戶＋刪除＋蛋糕訂購項目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45135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客戶＋讀取＋購物車內容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9199427"/>
                  </a:ext>
                </a:extLst>
              </a:tr>
            </a:tbl>
          </a:graphicData>
        </a:graphic>
      </p:graphicFrame>
      <p:sp>
        <p:nvSpPr>
          <p:cNvPr id="4" name="投影片編號版面配置區 3">
            <a:extLst>
              <a:ext uri="{FF2B5EF4-FFF2-40B4-BE49-F238E27FC236}">
                <a16:creationId xmlns:a16="http://schemas.microsoft.com/office/drawing/2014/main" id="{39F5BE25-A12B-B105-1DDD-082558BC54D2}"/>
              </a:ext>
            </a:extLst>
          </p:cNvPr>
          <p:cNvSpPr>
            <a:spLocks noGrp="1"/>
          </p:cNvSpPr>
          <p:nvPr>
            <p:ph type="sldNum" sz="quarter" idx="4"/>
          </p:nvPr>
        </p:nvSpPr>
        <p:spPr/>
        <p:txBody>
          <a:bodyPr/>
          <a:lstStyle/>
          <a:p>
            <a:fld id="{F5177135-5710-4BA7-B942-1A074D9A1B12}" type="slidenum">
              <a:rPr lang="zh-TW" altLang="en-US" smtClean="0"/>
              <a:pPr/>
              <a:t>9</a:t>
            </a:fld>
            <a:endParaRPr lang="zh-TW" altLang="en-US" dirty="0"/>
          </a:p>
        </p:txBody>
      </p:sp>
    </p:spTree>
    <p:extLst>
      <p:ext uri="{BB962C8B-B14F-4D97-AF65-F5344CB8AC3E}">
        <p14:creationId xmlns:p14="http://schemas.microsoft.com/office/powerpoint/2010/main" val="1750044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2108770"/>
          <a:ext cx="8462379" cy="252984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中修改便當的訂購數量後，點選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系統依新設定之訂購數量，針對記憶體陣列變數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內相對應的資料作修正，　　　　並進行下列計算：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訂單單項產品金額：小計＝單價╳數量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startAt="2"/>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90</a:t>
            </a:fld>
            <a:endParaRPr lang="zh-TW" altLang="en-US" dirty="0"/>
          </a:p>
        </p:txBody>
      </p:sp>
    </p:spTree>
    <p:extLst>
      <p:ext uri="{BB962C8B-B14F-4D97-AF65-F5344CB8AC3E}">
        <p14:creationId xmlns:p14="http://schemas.microsoft.com/office/powerpoint/2010/main" val="2336074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91</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10" name="圖片 9">
            <a:extLst>
              <a:ext uri="{FF2B5EF4-FFF2-40B4-BE49-F238E27FC236}">
                <a16:creationId xmlns:a16="http://schemas.microsoft.com/office/drawing/2014/main" id="{42D098C8-4626-1716-56E2-2EFD961DBE91}"/>
              </a:ext>
            </a:extLst>
          </p:cNvPr>
          <p:cNvPicPr>
            <a:picLocks noChangeAspect="1"/>
          </p:cNvPicPr>
          <p:nvPr/>
        </p:nvPicPr>
        <p:blipFill>
          <a:blip r:embed="rId2"/>
          <a:stretch>
            <a:fillRect/>
          </a:stretch>
        </p:blipFill>
        <p:spPr>
          <a:xfrm>
            <a:off x="205364" y="1612930"/>
            <a:ext cx="8733271" cy="2296737"/>
          </a:xfrm>
          <a:prstGeom prst="rect">
            <a:avLst/>
          </a:prstGeom>
        </p:spPr>
      </p:pic>
    </p:spTree>
    <p:extLst>
      <p:ext uri="{BB962C8B-B14F-4D97-AF65-F5344CB8AC3E}">
        <p14:creationId xmlns:p14="http://schemas.microsoft.com/office/powerpoint/2010/main" val="12806294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id="{C24A4A2A-04A7-024C-40D6-E28E73EDE11D}"/>
              </a:ext>
            </a:extLst>
          </p:cNvPr>
          <p:cNvPicPr>
            <a:picLocks noChangeAspect="1"/>
          </p:cNvPicPr>
          <p:nvPr/>
        </p:nvPicPr>
        <p:blipFill>
          <a:blip r:embed="rId2"/>
          <a:stretch>
            <a:fillRect/>
          </a:stretch>
        </p:blipFill>
        <p:spPr>
          <a:xfrm>
            <a:off x="317897" y="824719"/>
            <a:ext cx="8508206" cy="4480217"/>
          </a:xfrm>
          <a:prstGeom prst="rect">
            <a:avLst/>
          </a:prstGeom>
        </p:spPr>
      </p:pic>
    </p:spTree>
    <p:extLst>
      <p:ext uri="{BB962C8B-B14F-4D97-AF65-F5344CB8AC3E}">
        <p14:creationId xmlns:p14="http://schemas.microsoft.com/office/powerpoint/2010/main" val="7928947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Tree>
    <p:extLst>
      <p:ext uri="{BB962C8B-B14F-4D97-AF65-F5344CB8AC3E}">
        <p14:creationId xmlns:p14="http://schemas.microsoft.com/office/powerpoint/2010/main" val="19864707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extLst>
              <p:ext uri="{D42A27DB-BD31-4B8C-83A1-F6EECF244321}">
                <p14:modId xmlns:p14="http://schemas.microsoft.com/office/powerpoint/2010/main" val="1805627989"/>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650397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spTree>
    <p:extLst>
      <p:ext uri="{BB962C8B-B14F-4D97-AF65-F5344CB8AC3E}">
        <p14:creationId xmlns:p14="http://schemas.microsoft.com/office/powerpoint/2010/main" val="4097996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6" name="圖片 5">
            <a:extLst>
              <a:ext uri="{FF2B5EF4-FFF2-40B4-BE49-F238E27FC236}">
                <a16:creationId xmlns:a16="http://schemas.microsoft.com/office/drawing/2014/main" id="{47C3E202-7F22-51DB-93DB-A5519F49C7D9}"/>
              </a:ext>
            </a:extLst>
          </p:cNvPr>
          <p:cNvPicPr>
            <a:picLocks noChangeAspect="1"/>
          </p:cNvPicPr>
          <p:nvPr/>
        </p:nvPicPr>
        <p:blipFill>
          <a:blip r:embed="rId2"/>
          <a:stretch>
            <a:fillRect/>
          </a:stretch>
        </p:blipFill>
        <p:spPr>
          <a:xfrm>
            <a:off x="1554062" y="404203"/>
            <a:ext cx="4670278" cy="4739297"/>
          </a:xfrm>
          <a:prstGeom prst="rect">
            <a:avLst/>
          </a:prstGeom>
        </p:spPr>
      </p:pic>
    </p:spTree>
    <p:extLst>
      <p:ext uri="{BB962C8B-B14F-4D97-AF65-F5344CB8AC3E}">
        <p14:creationId xmlns:p14="http://schemas.microsoft.com/office/powerpoint/2010/main" val="2094861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a:t>
              </a:r>
              <a:r>
                <a:rPr lang="zh-TW" altLang="en-US" sz="2000" b="1">
                  <a:solidFill>
                    <a:schemeClr val="tx2"/>
                  </a:solidFill>
                  <a:latin typeface="微軟正黑體" panose="020B0604030504040204" pitchFamily="34" charset="-120"/>
                  <a:ea typeface="微軟正黑體" panose="020B0604030504040204" pitchFamily="34" charset="-120"/>
                </a:rPr>
                <a:t>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id="{5554C48F-A5C8-281D-C576-81485F83AF68}"/>
              </a:ext>
            </a:extLst>
          </p:cNvPr>
          <p:cNvPicPr>
            <a:picLocks noChangeAspect="1"/>
          </p:cNvPicPr>
          <p:nvPr/>
        </p:nvPicPr>
        <p:blipFill>
          <a:blip r:embed="rId2"/>
          <a:stretch>
            <a:fillRect/>
          </a:stretch>
        </p:blipFill>
        <p:spPr>
          <a:xfrm>
            <a:off x="592931" y="891985"/>
            <a:ext cx="7736681" cy="4226779"/>
          </a:xfrm>
          <a:prstGeom prst="rect">
            <a:avLst/>
          </a:prstGeom>
        </p:spPr>
      </p:pic>
      <p:sp>
        <p:nvSpPr>
          <p:cNvPr id="10" name="矩形 9">
            <a:extLst>
              <a:ext uri="{FF2B5EF4-FFF2-40B4-BE49-F238E27FC236}">
                <a16:creationId xmlns:a16="http://schemas.microsoft.com/office/drawing/2014/main" id="{542A14E2-168B-374C-531D-7A7BAD945762}"/>
              </a:ext>
            </a:extLst>
          </p:cNvPr>
          <p:cNvSpPr/>
          <p:nvPr/>
        </p:nvSpPr>
        <p:spPr>
          <a:xfrm>
            <a:off x="7231619" y="4541361"/>
            <a:ext cx="1286176" cy="464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latin typeface="微軟正黑體" panose="020B0604030504040204" pitchFamily="34" charset="-120"/>
                <a:ea typeface="微軟正黑體" panose="020B0604030504040204" pitchFamily="34" charset="-120"/>
              </a:rPr>
              <a:t>符合</a:t>
            </a:r>
            <a:r>
              <a:rPr lang="en-US" altLang="zh-TW" sz="1800" b="1" dirty="0">
                <a:latin typeface="微軟正黑體" panose="020B0604030504040204" pitchFamily="34" charset="-120"/>
                <a:ea typeface="微軟正黑體" panose="020B0604030504040204" pitchFamily="34" charset="-120"/>
              </a:rPr>
              <a:t>3ONF</a:t>
            </a:r>
            <a:endParaRPr lang="zh-TW" altLang="en-US"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466181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p:cNvGrpSpPr/>
          <p:nvPr/>
        </p:nvGrpSpPr>
        <p:grpSpPr>
          <a:xfrm>
            <a:off x="0" y="280943"/>
            <a:ext cx="7178039" cy="923971"/>
            <a:chOff x="0" y="280943"/>
            <a:chExt cx="7178039" cy="923971"/>
          </a:xfrm>
        </p:grpSpPr>
        <p:grpSp>
          <p:nvGrpSpPr>
            <p:cNvPr id="12" name="群組 11">
              <a:extLst>
                <a:ext uri="{FF2B5EF4-FFF2-40B4-BE49-F238E27FC236}">
                  <a16:creationId xmlns:a16="http://schemas.microsoft.com/office/drawing/2014/main" id="{C3266FE8-E4BC-5C63-F6C1-4F04E7865634}"/>
                </a:ext>
              </a:extLst>
            </p:cNvPr>
            <p:cNvGrpSpPr/>
            <p:nvPr/>
          </p:nvGrpSpPr>
          <p:grpSpPr>
            <a:xfrm>
              <a:off x="0" y="280943"/>
              <a:ext cx="2735476" cy="338554"/>
              <a:chOff x="0" y="280943"/>
              <a:chExt cx="2735476" cy="338554"/>
            </a:xfrm>
          </p:grpSpPr>
          <p:sp>
            <p:nvSpPr>
              <p:cNvPr id="13" name="Google Shape;1035;p43">
                <a:extLst>
                  <a:ext uri="{FF2B5EF4-FFF2-40B4-BE49-F238E27FC236}">
                    <a16:creationId xmlns:a16="http://schemas.microsoft.com/office/drawing/2014/main"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id="{4B3267BE-8C29-FF22-E4A9-9D42E071FF89}"/>
                </a:ext>
              </a:extLst>
            </p:cNvPr>
            <p:cNvSpPr txBox="1">
              <a:spLocks/>
            </p:cNvSpPr>
            <p:nvPr/>
          </p:nvSpPr>
          <p:spPr>
            <a:xfrm>
              <a:off x="1777364" y="54695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id="{C761A492-E432-E65F-F132-07E88618B699}"/>
                </a:ext>
              </a:extLst>
            </p:cNvPr>
            <p:cNvCxnSpPr>
              <a:cxnSpLocks/>
            </p:cNvCxnSpPr>
            <p:nvPr/>
          </p:nvCxnSpPr>
          <p:spPr>
            <a:xfrm>
              <a:off x="1777364" y="12049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7" name="表格 16"/>
          <p:cNvGraphicFramePr>
            <a:graphicFrameLocks noGrp="1"/>
          </p:cNvGraphicFramePr>
          <p:nvPr>
            <p:extLst>
              <p:ext uri="{D42A27DB-BD31-4B8C-83A1-F6EECF244321}">
                <p14:modId xmlns:p14="http://schemas.microsoft.com/office/powerpoint/2010/main" val="3992479866"/>
              </p:ext>
            </p:extLst>
          </p:nvPr>
        </p:nvGraphicFramePr>
        <p:xfrm>
          <a:off x="600843" y="1316766"/>
          <a:ext cx="8039100" cy="364622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val="20000"/>
                    </a:ext>
                  </a:extLst>
                </a:gridCol>
                <a:gridCol w="4019550">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895121">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使客戶能在線上刪除蛋糕訂購項目。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購物車內</a:t>
                      </a:r>
                      <a:r>
                        <a:rPr lang="zh-TW" altLang="en-US" sz="1600" b="0" dirty="0">
                          <a:latin typeface="微軟正黑體" panose="020B0604030504040204" pitchFamily="34" charset="-120"/>
                          <a:ea typeface="微軟正黑體" panose="020B0604030504040204" pitchFamily="34" charset="-120"/>
                        </a:rPr>
                        <a:t>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r>
                        <a:rPr lang="zh-TW" altLang="en-US" sz="16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b="1" dirty="0">
                          <a:latin typeface="微軟正黑體" panose="020B0604030504040204" pitchFamily="34" charset="-120"/>
                          <a:ea typeface="微軟正黑體" panose="020B0604030504040204" pitchFamily="34" charset="-120"/>
                        </a:rPr>
                        <a:t>1.</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客戶於購物車內刪除某蛋糕訂購項目。（如表</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1b</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en-US" altLang="zh-TW" sz="1600" b="1" dirty="0">
                          <a:latin typeface="微軟正黑體" panose="020B0604030504040204" pitchFamily="34" charset="-120"/>
                          <a:ea typeface="微軟正黑體" panose="020B0604030504040204" pitchFamily="34" charset="-120"/>
                        </a:rPr>
                        <a:t>2.</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系統自動計算並顯示購物車內的訂購金額</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r>
                        <a:rPr lang="zh-TW" altLang="en-US" sz="1600" b="1" dirty="0">
                          <a:latin typeface="微軟正黑體" panose="020B0604030504040204" pitchFamily="34" charset="-120"/>
                          <a:ea typeface="微軟正黑體" panose="020B0604030504040204" pitchFamily="34" charset="-120"/>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計算單項產品金額小計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單價*數量</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●計算訂購總價</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4" name="投影片編號版面配置區 3">
            <a:extLst>
              <a:ext uri="{FF2B5EF4-FFF2-40B4-BE49-F238E27FC236}">
                <a16:creationId xmlns:a16="http://schemas.microsoft.com/office/drawing/2014/main" id="{448DCCE7-8BD6-CDEB-57CB-321603231545}"/>
              </a:ext>
            </a:extLst>
          </p:cNvPr>
          <p:cNvSpPr>
            <a:spLocks noGrp="1"/>
          </p:cNvSpPr>
          <p:nvPr>
            <p:ph type="sldNum" sz="quarter" idx="10"/>
          </p:nvPr>
        </p:nvSpPr>
        <p:spPr/>
        <p:txBody>
          <a:bodyPr/>
          <a:lstStyle/>
          <a:p>
            <a:fld id="{F5177135-5710-4BA7-B942-1A074D9A1B12}" type="slidenum">
              <a:rPr lang="zh-TW" altLang="en-US" smtClean="0"/>
              <a:pPr/>
              <a:t>98</a:t>
            </a:fld>
            <a:endParaRPr lang="zh-TW" altLang="en-US" dirty="0"/>
          </a:p>
        </p:txBody>
      </p:sp>
    </p:spTree>
    <p:extLst>
      <p:ext uri="{BB962C8B-B14F-4D97-AF65-F5344CB8AC3E}">
        <p14:creationId xmlns:p14="http://schemas.microsoft.com/office/powerpoint/2010/main" val="34727400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461394" y="1627019"/>
          <a:ext cx="8245660" cy="2294826"/>
        </p:xfrm>
        <a:graphic>
          <a:graphicData uri="http://schemas.openxmlformats.org/drawingml/2006/table">
            <a:tbl>
              <a:tblPr firstRow="1" bandRow="1">
                <a:tableStyleId>{17292A2E-F333-43FB-9621-5CBBE7FDCDCB}</a:tableStyleId>
              </a:tblPr>
              <a:tblGrid>
                <a:gridCol w="4589466">
                  <a:extLst>
                    <a:ext uri="{9D8B030D-6E8A-4147-A177-3AD203B41FA5}">
                      <a16:colId xmlns:a16="http://schemas.microsoft.com/office/drawing/2014/main" val="20000"/>
                    </a:ext>
                  </a:extLst>
                </a:gridCol>
                <a:gridCol w="3656194">
                  <a:extLst>
                    <a:ext uri="{9D8B030D-6E8A-4147-A177-3AD203B41FA5}">
                      <a16:colId xmlns:a16="http://schemas.microsoft.com/office/drawing/2014/main" val="20001"/>
                    </a:ext>
                  </a:extLst>
                </a:gridCol>
              </a:tblGrid>
              <a:tr h="415543">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1715706">
                <a:tc>
                  <a:txBody>
                    <a:bodyPr/>
                    <a:lstStyle/>
                    <a:p>
                      <a:pPr algn="just"/>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3.</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例外狀況</a:t>
                      </a:r>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客戶不慎刪除不欲刪除之蛋糕訂購項目。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客戶須回到蛋糕型錄頁面，重新訂購該項目。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13" name="群組 12"/>
          <p:cNvGrpSpPr/>
          <p:nvPr/>
        </p:nvGrpSpPr>
        <p:grpSpPr>
          <a:xfrm>
            <a:off x="0" y="280943"/>
            <a:ext cx="7178039" cy="1000171"/>
            <a:chOff x="0" y="280943"/>
            <a:chExt cx="7178039" cy="1000171"/>
          </a:xfrm>
        </p:grpSpPr>
        <p:grpSp>
          <p:nvGrpSpPr>
            <p:cNvPr id="14" name="群組 13">
              <a:extLst>
                <a:ext uri="{FF2B5EF4-FFF2-40B4-BE49-F238E27FC236}">
                  <a16:creationId xmlns:a16="http://schemas.microsoft.com/office/drawing/2014/main" id="{C3266FE8-E4BC-5C63-F6C1-4F04E7865634}"/>
                </a:ext>
              </a:extLst>
            </p:cNvPr>
            <p:cNvGrpSpPr/>
            <p:nvPr/>
          </p:nvGrpSpPr>
          <p:grpSpPr>
            <a:xfrm>
              <a:off x="0" y="280943"/>
              <a:ext cx="2735476" cy="338554"/>
              <a:chOff x="0" y="280943"/>
              <a:chExt cx="2735476" cy="338554"/>
            </a:xfrm>
          </p:grpSpPr>
          <p:sp>
            <p:nvSpPr>
              <p:cNvPr id="17" name="Google Shape;1035;p43">
                <a:extLst>
                  <a:ext uri="{FF2B5EF4-FFF2-40B4-BE49-F238E27FC236}">
                    <a16:creationId xmlns:a16="http://schemas.microsoft.com/office/drawing/2014/main"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a:extLst>
                  <a:ext uri="{FF2B5EF4-FFF2-40B4-BE49-F238E27FC236}">
                    <a16:creationId xmlns:a16="http://schemas.microsoft.com/office/drawing/2014/main"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sp>
        <p:nvSpPr>
          <p:cNvPr id="4" name="投影片編號版面配置區 3">
            <a:extLst>
              <a:ext uri="{FF2B5EF4-FFF2-40B4-BE49-F238E27FC236}">
                <a16:creationId xmlns:a16="http://schemas.microsoft.com/office/drawing/2014/main" id="{5D30781B-84EA-FA28-1541-F3AA43978793}"/>
              </a:ext>
            </a:extLst>
          </p:cNvPr>
          <p:cNvSpPr>
            <a:spLocks noGrp="1"/>
          </p:cNvSpPr>
          <p:nvPr>
            <p:ph type="sldNum" sz="quarter" idx="10"/>
          </p:nvPr>
        </p:nvSpPr>
        <p:spPr/>
        <p:txBody>
          <a:bodyPr/>
          <a:lstStyle/>
          <a:p>
            <a:fld id="{F5177135-5710-4BA7-B942-1A074D9A1B12}" type="slidenum">
              <a:rPr lang="zh-TW" altLang="en-US" smtClean="0"/>
              <a:pPr/>
              <a:t>99</a:t>
            </a:fld>
            <a:endParaRPr lang="zh-TW" altLang="en-US" dirty="0"/>
          </a:p>
        </p:txBody>
      </p:sp>
    </p:spTree>
    <p:extLst>
      <p:ext uri="{BB962C8B-B14F-4D97-AF65-F5344CB8AC3E}">
        <p14:creationId xmlns:p14="http://schemas.microsoft.com/office/powerpoint/2010/main" val="1802069012"/>
      </p:ext>
    </p:extLst>
  </p:cSld>
  <p:clrMapOvr>
    <a:masterClrMapping/>
  </p:clrMapOvr>
</p:sld>
</file>

<file path=ppt/theme/theme1.xml><?xml version="1.0" encoding="utf-8"?>
<a:theme xmlns:a="http://schemas.openxmlformats.org/drawingml/2006/main" name="Chocolate Cake Recipe by Slidesgo">
  <a:themeElements>
    <a:clrScheme name="Simple Light">
      <a:dk1>
        <a:srgbClr val="692303"/>
      </a:dk1>
      <a:lt1>
        <a:srgbClr val="FFFFFF"/>
      </a:lt1>
      <a:dk2>
        <a:srgbClr val="F5E3CC"/>
      </a:dk2>
      <a:lt2>
        <a:srgbClr val="C5631B"/>
      </a:lt2>
      <a:accent1>
        <a:srgbClr val="B06C3A"/>
      </a:accent1>
      <a:accent2>
        <a:srgbClr val="B04D3A"/>
      </a:accent2>
      <a:accent3>
        <a:srgbClr val="70513B"/>
      </a:accent3>
      <a:accent4>
        <a:srgbClr val="B59E86"/>
      </a:accent4>
      <a:accent5>
        <a:srgbClr val="FAEDDE"/>
      </a:accent5>
      <a:accent6>
        <a:srgbClr val="EC8238"/>
      </a:accent6>
      <a:hlink>
        <a:srgbClr val="6923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2914</TotalTime>
  <Words>14365</Words>
  <Application>Microsoft Office PowerPoint</Application>
  <PresentationFormat>如螢幕大小 (16:9)</PresentationFormat>
  <Paragraphs>3507</Paragraphs>
  <Slides>182</Slides>
  <Notes>61</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182</vt:i4>
      </vt:variant>
    </vt:vector>
  </HeadingPairs>
  <TitlesOfParts>
    <vt:vector size="196" baseType="lpstr">
      <vt:lpstr>Raleway SemiBold</vt:lpstr>
      <vt:lpstr>Roboto Condensed Light</vt:lpstr>
      <vt:lpstr>Nunito Light</vt:lpstr>
      <vt:lpstr>Paytone One</vt:lpstr>
      <vt:lpstr>微軟正黑體</vt:lpstr>
      <vt:lpstr>Fira Sans Extra Condensed Medium</vt:lpstr>
      <vt:lpstr>Yuppy SC</vt:lpstr>
      <vt:lpstr>Cambria Math</vt:lpstr>
      <vt:lpstr>Arial</vt:lpstr>
      <vt:lpstr>Wingdings</vt:lpstr>
      <vt:lpstr>Archivo</vt:lpstr>
      <vt:lpstr>Rubik Medium</vt:lpstr>
      <vt:lpstr>微軟正黑體</vt:lpstr>
      <vt:lpstr>Chocolate Cake Recipe by Slidesgo</vt:lpstr>
      <vt:lpstr>CAKE專家網路訂購系統</vt:lpstr>
      <vt:lpstr>系統開發背景</vt:lpstr>
      <vt:lpstr>系統目標</vt:lpstr>
      <vt:lpstr>PowerPoint 簡報</vt:lpstr>
      <vt:lpstr>PowerPoint 簡報</vt:lpstr>
      <vt:lpstr>PowerPoint 簡報</vt:lpstr>
      <vt:lpstr>PowerPoint 簡報</vt:lpstr>
      <vt:lpstr>PowerPoint 簡報</vt:lpstr>
      <vt:lpstr>描述性綱目&amp;事件條列式對照</vt:lpstr>
      <vt:lpstr>描述性綱目&amp;事件條列式對照</vt:lpstr>
      <vt:lpstr>檢視是否達到系統目標</vt:lpstr>
      <vt:lpstr>檢視是否達到系統限制</vt:lpstr>
      <vt:lpstr>PowerPoint 簡報</vt:lpstr>
      <vt:lpstr>PowerPoint 簡報</vt:lpstr>
      <vt:lpstr>PowerPoint 簡報</vt:lpstr>
      <vt:lpstr>PowerPoint 簡報</vt:lpstr>
      <vt:lpstr>PowerPoint 簡報</vt:lpstr>
      <vt:lpstr>PowerPoint 簡報</vt:lpstr>
      <vt:lpstr>PowerPoint 簡報</vt:lpstr>
      <vt:lpstr>使用個案圖</vt:lpstr>
      <vt:lpstr>整體活動圖</vt:lpstr>
      <vt:lpstr>整體介面架構圖</vt:lpstr>
      <vt:lpstr>PowerPoint 簡報</vt:lpstr>
      <vt:lpstr>PowerPoint 簡報</vt:lpstr>
      <vt:lpstr>PowerPoint 簡報</vt:lpstr>
      <vt:lpstr>PowerPoint 簡報</vt:lpstr>
      <vt:lpstr>描述使用個案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Chocolate Cake Recipe</dc:title>
  <dc:creator>user</dc:creator>
  <cp:lastModifiedBy>巧 薰</cp:lastModifiedBy>
  <cp:revision>158</cp:revision>
  <dcterms:modified xsi:type="dcterms:W3CDTF">2022-12-29T15:32:52Z</dcterms:modified>
</cp:coreProperties>
</file>